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20"/>
  </p:notesMasterIdLst>
  <p:sldIdLst>
    <p:sldId id="256" r:id="rId2"/>
    <p:sldId id="285" r:id="rId3"/>
    <p:sldId id="287" r:id="rId4"/>
    <p:sldId id="286" r:id="rId5"/>
    <p:sldId id="288" r:id="rId6"/>
    <p:sldId id="274" r:id="rId7"/>
    <p:sldId id="275" r:id="rId8"/>
    <p:sldId id="276" r:id="rId9"/>
    <p:sldId id="277" r:id="rId10"/>
    <p:sldId id="278" r:id="rId11"/>
    <p:sldId id="282" r:id="rId12"/>
    <p:sldId id="283" r:id="rId13"/>
    <p:sldId id="284" r:id="rId14"/>
    <p:sldId id="279" r:id="rId15"/>
    <p:sldId id="280" r:id="rId16"/>
    <p:sldId id="281" r:id="rId17"/>
    <p:sldId id="273" r:id="rId18"/>
    <p:sldId id="258" r:id="rId19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Walczyk-matuszyk" initials="KW" lastIdx="2" clrIdx="0"/>
  <p:cmAuthor id="1" name="PSmoleńska" initials="PS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00080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54" autoAdjust="0"/>
    <p:restoredTop sz="94662" autoAdjust="0"/>
  </p:normalViewPr>
  <p:slideViewPr>
    <p:cSldViewPr>
      <p:cViewPr>
        <p:scale>
          <a:sx n="77" d="100"/>
          <a:sy n="77" d="100"/>
        </p:scale>
        <p:origin x="-9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55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jpg"/><Relationship Id="rId4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jp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5C606E-72B9-4FD4-B977-B31F47E7B759}" type="doc">
      <dgm:prSet loTypeId="urn:microsoft.com/office/officeart/2005/8/layout/funnel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EB651EA7-6127-4A5D-8B54-10690F3F39DE}">
      <dgm:prSet phldrT="[Tekst]"/>
      <dgm:spPr/>
      <dgm:t>
        <a:bodyPr/>
        <a:lstStyle/>
        <a:p>
          <a:r>
            <a:rPr lang="pl-PL" dirty="0" smtClean="0"/>
            <a:t>Upowszechnianie </a:t>
          </a:r>
          <a:r>
            <a:rPr lang="pl-PL" dirty="0"/>
            <a:t>doskonałości i </a:t>
          </a:r>
          <a:r>
            <a:rPr lang="pl-PL" dirty="0" smtClean="0"/>
            <a:t>zapewnienie </a:t>
          </a:r>
          <a:r>
            <a:rPr lang="pl-PL" dirty="0"/>
            <a:t>szerszego </a:t>
          </a:r>
          <a:r>
            <a:rPr lang="pl-PL" dirty="0" smtClean="0"/>
            <a:t>uczestnictwa</a:t>
          </a:r>
          <a:r>
            <a:rPr lang="pl-PL" i="1" dirty="0"/>
            <a:t> </a:t>
          </a:r>
        </a:p>
        <a:p>
          <a:endParaRPr lang="pl-PL"/>
        </a:p>
      </dgm:t>
    </dgm:pt>
    <dgm:pt modelId="{7F14897D-377F-41B7-83A3-AF6A547C1F07}" type="parTrans" cxnId="{7CA79D60-F8FB-4349-BFBF-D824AAB27649}">
      <dgm:prSet/>
      <dgm:spPr/>
      <dgm:t>
        <a:bodyPr/>
        <a:lstStyle/>
        <a:p>
          <a:endParaRPr lang="pl-PL"/>
        </a:p>
      </dgm:t>
    </dgm:pt>
    <dgm:pt modelId="{8C64DF11-C0AD-4DFA-B638-6A378493D35B}" type="sibTrans" cxnId="{7CA79D60-F8FB-4349-BFBF-D824AAB27649}">
      <dgm:prSet/>
      <dgm:spPr/>
      <dgm:t>
        <a:bodyPr/>
        <a:lstStyle/>
        <a:p>
          <a:endParaRPr lang="pl-PL"/>
        </a:p>
      </dgm:t>
    </dgm:pt>
    <dgm:pt modelId="{1160CFC7-19C3-47CE-BFDD-6230ECB71DE1}">
      <dgm:prSet phldrT="[Tekst]"/>
      <dgm:spPr/>
      <dgm:t>
        <a:bodyPr/>
        <a:lstStyle/>
        <a:p>
          <a:r>
            <a:rPr lang="pl-PL" dirty="0"/>
            <a:t>europejski potencjał badawczy</a:t>
          </a:r>
          <a:endParaRPr lang="pl-PL"/>
        </a:p>
      </dgm:t>
    </dgm:pt>
    <dgm:pt modelId="{C70CFA91-AB6C-46DE-B423-45F85CC16646}" type="parTrans" cxnId="{816C45B6-3C0C-4A38-BE7B-14216462A4A4}">
      <dgm:prSet/>
      <dgm:spPr/>
      <dgm:t>
        <a:bodyPr/>
        <a:lstStyle/>
        <a:p>
          <a:endParaRPr lang="pl-PL"/>
        </a:p>
      </dgm:t>
    </dgm:pt>
    <dgm:pt modelId="{0B71FA6E-1B59-4C4D-BD46-DED8CD31146B}" type="sibTrans" cxnId="{816C45B6-3C0C-4A38-BE7B-14216462A4A4}">
      <dgm:prSet/>
      <dgm:spPr/>
      <dgm:t>
        <a:bodyPr/>
        <a:lstStyle/>
        <a:p>
          <a:endParaRPr lang="pl-PL"/>
        </a:p>
      </dgm:t>
    </dgm:pt>
    <dgm:pt modelId="{0AD0176B-E76B-42B1-B96C-E98726C7CEA2}">
      <dgm:prSet phldrT="[Tekst]"/>
      <dgm:spPr/>
      <dgm:t>
        <a:bodyPr/>
        <a:lstStyle/>
        <a:p>
          <a:r>
            <a:rPr lang="pl-PL" dirty="0"/>
            <a:t>podniesienie konkurencyjności Europy</a:t>
          </a:r>
          <a:endParaRPr lang="pl-PL"/>
        </a:p>
      </dgm:t>
    </dgm:pt>
    <dgm:pt modelId="{05CE4B28-6E3B-467D-90CC-CF26D0BB41A2}" type="parTrans" cxnId="{B4BA8D3B-B894-4768-9FB5-BF6D7CC6A520}">
      <dgm:prSet/>
      <dgm:spPr/>
      <dgm:t>
        <a:bodyPr/>
        <a:lstStyle/>
        <a:p>
          <a:endParaRPr lang="pl-PL"/>
        </a:p>
      </dgm:t>
    </dgm:pt>
    <dgm:pt modelId="{B83873B6-8109-4291-8FDB-24FFED46FEC9}" type="sibTrans" cxnId="{B4BA8D3B-B894-4768-9FB5-BF6D7CC6A520}">
      <dgm:prSet/>
      <dgm:spPr/>
      <dgm:t>
        <a:bodyPr/>
        <a:lstStyle/>
        <a:p>
          <a:endParaRPr lang="pl-PL"/>
        </a:p>
      </dgm:t>
    </dgm:pt>
    <dgm:pt modelId="{F9D1ECA1-0292-4D50-8E5C-B8A47DE921AF}">
      <dgm:prSet phldrT="[Tekst]" custT="1"/>
      <dgm:spPr/>
      <dgm:t>
        <a:bodyPr/>
        <a:lstStyle/>
        <a:p>
          <a:r>
            <a:rPr lang="pl-PL" sz="1200" b="1" cap="all" spc="0" dirty="0">
              <a:ln w="45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Uniwersytety i instytucje badawcze w słabiej rozwiniętych regionach Europy</a:t>
          </a:r>
          <a:endParaRPr lang="pl-PL" sz="1200" b="1" cap="all" spc="0">
            <a:ln w="45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6545B5FC-870A-4C4C-96D1-3A8A64C7447E}" type="parTrans" cxnId="{421A6BA0-6E32-4622-BBCF-F60FB77D2BFB}">
      <dgm:prSet/>
      <dgm:spPr/>
      <dgm:t>
        <a:bodyPr/>
        <a:lstStyle/>
        <a:p>
          <a:endParaRPr lang="pl-PL"/>
        </a:p>
      </dgm:t>
    </dgm:pt>
    <dgm:pt modelId="{CD48FA39-DA12-4307-8240-34867EF9E099}" type="sibTrans" cxnId="{421A6BA0-6E32-4622-BBCF-F60FB77D2BFB}">
      <dgm:prSet/>
      <dgm:spPr/>
      <dgm:t>
        <a:bodyPr/>
        <a:lstStyle/>
        <a:p>
          <a:endParaRPr lang="pl-PL"/>
        </a:p>
      </dgm:t>
    </dgm:pt>
    <dgm:pt modelId="{E4CA3BA7-36B1-437D-872E-F7541F012D2D}">
      <dgm:prSet phldrT="[Tekst]" custLinFactNeighborX="1650" custLinFactNeighborY="-4125"/>
      <dgm:spPr/>
      <dgm:t>
        <a:bodyPr/>
        <a:lstStyle/>
        <a:p>
          <a:endParaRPr lang="pl-PL"/>
        </a:p>
      </dgm:t>
    </dgm:pt>
    <dgm:pt modelId="{3EE071E5-A288-4ACE-A9C2-F0F954DED476}" type="parTrans" cxnId="{4B9A3329-9570-4835-A277-DFC27FAE3A0D}">
      <dgm:prSet/>
      <dgm:spPr/>
      <dgm:t>
        <a:bodyPr/>
        <a:lstStyle/>
        <a:p>
          <a:endParaRPr lang="pl-PL"/>
        </a:p>
      </dgm:t>
    </dgm:pt>
    <dgm:pt modelId="{33759639-60FE-4164-82F9-C80210DD9076}" type="sibTrans" cxnId="{4B9A3329-9570-4835-A277-DFC27FAE3A0D}">
      <dgm:prSet/>
      <dgm:spPr/>
      <dgm:t>
        <a:bodyPr/>
        <a:lstStyle/>
        <a:p>
          <a:endParaRPr lang="pl-PL"/>
        </a:p>
      </dgm:t>
    </dgm:pt>
    <dgm:pt modelId="{29532D8E-4439-43AF-8B94-4FDC99A1DB03}" type="pres">
      <dgm:prSet presAssocID="{2D5C606E-72B9-4FD4-B977-B31F47E7B759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0D9A928-B0A0-45EF-9770-44434E81AC74}" type="pres">
      <dgm:prSet presAssocID="{2D5C606E-72B9-4FD4-B977-B31F47E7B759}" presName="ellipse" presStyleLbl="trBgShp" presStyleIdx="0" presStyleCnt="1" custLinFactNeighborX="4317" custLinFactNeighborY="43089"/>
      <dgm:spPr/>
    </dgm:pt>
    <dgm:pt modelId="{2EB9B5DD-756F-49A3-B27F-382FB96C37FB}" type="pres">
      <dgm:prSet presAssocID="{2D5C606E-72B9-4FD4-B977-B31F47E7B759}" presName="arrow1" presStyleLbl="fgShp" presStyleIdx="0" presStyleCnt="1"/>
      <dgm:spPr>
        <a:prstGeom prst="ellipse">
          <a:avLst/>
        </a:prstGeom>
      </dgm:spPr>
    </dgm:pt>
    <dgm:pt modelId="{CA1C3F5E-26AA-4156-9DFC-23FDA1A46B76}" type="pres">
      <dgm:prSet presAssocID="{2D5C606E-72B9-4FD4-B977-B31F47E7B759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283A9F7-E5DF-4F26-9066-AE8A10D3C89A}" type="pres">
      <dgm:prSet presAssocID="{1160CFC7-19C3-47CE-BFDD-6230ECB71DE1}" presName="item1" presStyleLbl="node1" presStyleIdx="0" presStyleCnt="3" custLinFactNeighborX="-825" custLinFactNeighborY="-494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5CE208C-5FA0-41F5-A0BD-8116520241CA}" type="pres">
      <dgm:prSet presAssocID="{0AD0176B-E76B-42B1-B96C-E98726C7CEA2}" presName="item2" presStyleLbl="node1" presStyleIdx="1" presStyleCnt="3" custLinFactNeighborX="6600" custLinFactNeighborY="82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2F9DEB5-2CD2-4EB4-BCB1-284279C077A5}" type="pres">
      <dgm:prSet presAssocID="{F9D1ECA1-0292-4D50-8E5C-B8A47DE921AF}" presName="item3" presStyleLbl="node1" presStyleIdx="2" presStyleCnt="3" custLinFactNeighborX="8250" custLinFactNeighborY="2144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E81629E-C083-4DD7-8D1C-C44D446A77F4}" type="pres">
      <dgm:prSet presAssocID="{2D5C606E-72B9-4FD4-B977-B31F47E7B759}" presName="funnel" presStyleLbl="trAlignAcc1" presStyleIdx="0" presStyleCnt="1" custScaleY="75483" custLinFactNeighborX="1590" custLinFactNeighborY="574"/>
      <dgm:spPr/>
    </dgm:pt>
  </dgm:ptLst>
  <dgm:cxnLst>
    <dgm:cxn modelId="{816C45B6-3C0C-4A38-BE7B-14216462A4A4}" srcId="{2D5C606E-72B9-4FD4-B977-B31F47E7B759}" destId="{1160CFC7-19C3-47CE-BFDD-6230ECB71DE1}" srcOrd="1" destOrd="0" parTransId="{C70CFA91-AB6C-46DE-B423-45F85CC16646}" sibTransId="{0B71FA6E-1B59-4C4D-BD46-DED8CD31146B}"/>
    <dgm:cxn modelId="{7CA79D60-F8FB-4349-BFBF-D824AAB27649}" srcId="{2D5C606E-72B9-4FD4-B977-B31F47E7B759}" destId="{EB651EA7-6127-4A5D-8B54-10690F3F39DE}" srcOrd="0" destOrd="0" parTransId="{7F14897D-377F-41B7-83A3-AF6A547C1F07}" sibTransId="{8C64DF11-C0AD-4DFA-B638-6A378493D35B}"/>
    <dgm:cxn modelId="{43E29E0C-2C24-44EC-BA0F-5993A06408F3}" type="presOf" srcId="{EB651EA7-6127-4A5D-8B54-10690F3F39DE}" destId="{D2F9DEB5-2CD2-4EB4-BCB1-284279C077A5}" srcOrd="0" destOrd="0" presId="urn:microsoft.com/office/officeart/2005/8/layout/funnel1"/>
    <dgm:cxn modelId="{8EC79261-1551-4D05-AB1B-0A05D7D99B09}" type="presOf" srcId="{1160CFC7-19C3-47CE-BFDD-6230ECB71DE1}" destId="{15CE208C-5FA0-41F5-A0BD-8116520241CA}" srcOrd="0" destOrd="0" presId="urn:microsoft.com/office/officeart/2005/8/layout/funnel1"/>
    <dgm:cxn modelId="{8A220131-B14B-4D88-BD52-96257DA41F0C}" type="presOf" srcId="{0AD0176B-E76B-42B1-B96C-E98726C7CEA2}" destId="{F283A9F7-E5DF-4F26-9066-AE8A10D3C89A}" srcOrd="0" destOrd="0" presId="urn:microsoft.com/office/officeart/2005/8/layout/funnel1"/>
    <dgm:cxn modelId="{B4BA8D3B-B894-4768-9FB5-BF6D7CC6A520}" srcId="{2D5C606E-72B9-4FD4-B977-B31F47E7B759}" destId="{0AD0176B-E76B-42B1-B96C-E98726C7CEA2}" srcOrd="2" destOrd="0" parTransId="{05CE4B28-6E3B-467D-90CC-CF26D0BB41A2}" sibTransId="{B83873B6-8109-4291-8FDB-24FFED46FEC9}"/>
    <dgm:cxn modelId="{74EA39DC-F6D1-41ED-A9A0-31EF3D184439}" type="presOf" srcId="{2D5C606E-72B9-4FD4-B977-B31F47E7B759}" destId="{29532D8E-4439-43AF-8B94-4FDC99A1DB03}" srcOrd="0" destOrd="0" presId="urn:microsoft.com/office/officeart/2005/8/layout/funnel1"/>
    <dgm:cxn modelId="{421A6BA0-6E32-4622-BBCF-F60FB77D2BFB}" srcId="{2D5C606E-72B9-4FD4-B977-B31F47E7B759}" destId="{F9D1ECA1-0292-4D50-8E5C-B8A47DE921AF}" srcOrd="3" destOrd="0" parTransId="{6545B5FC-870A-4C4C-96D1-3A8A64C7447E}" sibTransId="{CD48FA39-DA12-4307-8240-34867EF9E099}"/>
    <dgm:cxn modelId="{EA05914A-EF4F-46AF-8461-70556AE3406D}" type="presOf" srcId="{F9D1ECA1-0292-4D50-8E5C-B8A47DE921AF}" destId="{CA1C3F5E-26AA-4156-9DFC-23FDA1A46B76}" srcOrd="0" destOrd="0" presId="urn:microsoft.com/office/officeart/2005/8/layout/funnel1"/>
    <dgm:cxn modelId="{4B9A3329-9570-4835-A277-DFC27FAE3A0D}" srcId="{2D5C606E-72B9-4FD4-B977-B31F47E7B759}" destId="{E4CA3BA7-36B1-437D-872E-F7541F012D2D}" srcOrd="4" destOrd="0" parTransId="{3EE071E5-A288-4ACE-A9C2-F0F954DED476}" sibTransId="{33759639-60FE-4164-82F9-C80210DD9076}"/>
    <dgm:cxn modelId="{A6572E34-DDD0-4C98-8918-7C74D34FEB21}" type="presParOf" srcId="{29532D8E-4439-43AF-8B94-4FDC99A1DB03}" destId="{D0D9A928-B0A0-45EF-9770-44434E81AC74}" srcOrd="0" destOrd="0" presId="urn:microsoft.com/office/officeart/2005/8/layout/funnel1"/>
    <dgm:cxn modelId="{1DE1E2FE-B595-4085-9BB0-2290CE138C7D}" type="presParOf" srcId="{29532D8E-4439-43AF-8B94-4FDC99A1DB03}" destId="{2EB9B5DD-756F-49A3-B27F-382FB96C37FB}" srcOrd="1" destOrd="0" presId="urn:microsoft.com/office/officeart/2005/8/layout/funnel1"/>
    <dgm:cxn modelId="{585422A7-3BFE-436E-B7B3-7BFFE52A26BD}" type="presParOf" srcId="{29532D8E-4439-43AF-8B94-4FDC99A1DB03}" destId="{CA1C3F5E-26AA-4156-9DFC-23FDA1A46B76}" srcOrd="2" destOrd="0" presId="urn:microsoft.com/office/officeart/2005/8/layout/funnel1"/>
    <dgm:cxn modelId="{0FD593AA-34FB-474E-A6E8-EE352196D4A9}" type="presParOf" srcId="{29532D8E-4439-43AF-8B94-4FDC99A1DB03}" destId="{F283A9F7-E5DF-4F26-9066-AE8A10D3C89A}" srcOrd="3" destOrd="0" presId="urn:microsoft.com/office/officeart/2005/8/layout/funnel1"/>
    <dgm:cxn modelId="{C90ECACE-420F-414A-B999-2DBDE667FCAE}" type="presParOf" srcId="{29532D8E-4439-43AF-8B94-4FDC99A1DB03}" destId="{15CE208C-5FA0-41F5-A0BD-8116520241CA}" srcOrd="4" destOrd="0" presId="urn:microsoft.com/office/officeart/2005/8/layout/funnel1"/>
    <dgm:cxn modelId="{5FC758F9-D953-44A8-8215-7710D2CD54BF}" type="presParOf" srcId="{29532D8E-4439-43AF-8B94-4FDC99A1DB03}" destId="{D2F9DEB5-2CD2-4EB4-BCB1-284279C077A5}" srcOrd="5" destOrd="0" presId="urn:microsoft.com/office/officeart/2005/8/layout/funnel1"/>
    <dgm:cxn modelId="{A2843779-4A0E-423E-ACD5-974BF0A99DE4}" type="presParOf" srcId="{29532D8E-4439-43AF-8B94-4FDC99A1DB03}" destId="{1E81629E-C083-4DD7-8D1C-C44D446A77F4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BA0147-3F4E-45B4-8488-96F94149B25E}" type="doc">
      <dgm:prSet loTypeId="urn:microsoft.com/office/officeart/2005/8/layout/pList2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7258D4F0-EB8D-4E4A-8C51-EC2B0AF2D2B0}">
      <dgm:prSet phldrT="[Tekst]" custT="1"/>
      <dgm:spPr/>
      <dgm:t>
        <a:bodyPr/>
        <a:lstStyle/>
        <a:p>
          <a:r>
            <a:rPr lang="pl-PL" sz="1400" b="1" i="1"/>
            <a:t>Teaming</a:t>
          </a:r>
          <a:r>
            <a:rPr lang="pl-PL" sz="1100" b="1"/>
            <a:t> </a:t>
          </a:r>
          <a:r>
            <a:rPr lang="pl-PL" sz="1100"/>
            <a:t>tworzenie nowych Centrów Doskonałości </a:t>
          </a:r>
        </a:p>
      </dgm:t>
    </dgm:pt>
    <dgm:pt modelId="{4152400A-CE33-4C96-AFC9-F5EFF57BAC70}" type="parTrans" cxnId="{66ADCA78-333A-4C32-BFAB-A839DF450740}">
      <dgm:prSet/>
      <dgm:spPr/>
      <dgm:t>
        <a:bodyPr/>
        <a:lstStyle/>
        <a:p>
          <a:endParaRPr lang="pl-PL"/>
        </a:p>
      </dgm:t>
    </dgm:pt>
    <dgm:pt modelId="{AAF01CAD-119C-4022-9009-9BA292D45992}" type="sibTrans" cxnId="{66ADCA78-333A-4C32-BFAB-A839DF450740}">
      <dgm:prSet/>
      <dgm:spPr/>
      <dgm:t>
        <a:bodyPr/>
        <a:lstStyle/>
        <a:p>
          <a:endParaRPr lang="pl-PL"/>
        </a:p>
      </dgm:t>
    </dgm:pt>
    <dgm:pt modelId="{81E98AB9-3FE4-40D7-A52D-D33FC7DDE7EC}">
      <dgm:prSet phldrT="[Tekst]" custT="1"/>
      <dgm:spPr/>
      <dgm:t>
        <a:bodyPr/>
        <a:lstStyle/>
        <a:p>
          <a:r>
            <a:rPr lang="pl-PL" sz="1400" b="1" i="1"/>
            <a:t>Twinning</a:t>
          </a:r>
          <a:r>
            <a:rPr lang="pl-PL" sz="1100"/>
            <a:t>  wzmocnienie instytucji poprzez utworzenie powiązań</a:t>
          </a:r>
        </a:p>
      </dgm:t>
    </dgm:pt>
    <dgm:pt modelId="{3DC526BD-2C3F-429E-B567-3971C6D91383}" type="parTrans" cxnId="{A07D9978-3503-4E50-9DC8-8045CC30E0EA}">
      <dgm:prSet/>
      <dgm:spPr/>
      <dgm:t>
        <a:bodyPr/>
        <a:lstStyle/>
        <a:p>
          <a:endParaRPr lang="pl-PL"/>
        </a:p>
      </dgm:t>
    </dgm:pt>
    <dgm:pt modelId="{2CC001C0-2FE1-4A8B-925B-941E1F92CA3F}" type="sibTrans" cxnId="{A07D9978-3503-4E50-9DC8-8045CC30E0EA}">
      <dgm:prSet/>
      <dgm:spPr/>
      <dgm:t>
        <a:bodyPr/>
        <a:lstStyle/>
        <a:p>
          <a:endParaRPr lang="pl-PL"/>
        </a:p>
      </dgm:t>
    </dgm:pt>
    <dgm:pt modelId="{0A7ABAED-4F73-4D2D-99C7-AEEDEE401163}">
      <dgm:prSet phldrT="[Tekst]" custT="1"/>
      <dgm:spPr/>
      <dgm:t>
        <a:bodyPr/>
        <a:lstStyle/>
        <a:p>
          <a:r>
            <a:rPr lang="pl-PL" sz="1400" b="1" i="1"/>
            <a:t>Era Chairs</a:t>
          </a:r>
          <a:r>
            <a:rPr lang="pl-PL" sz="1100" b="1" i="1"/>
            <a:t> </a:t>
          </a:r>
          <a:r>
            <a:rPr lang="pl-PL" sz="1100"/>
            <a:t> przyciąganie i utrzymanie wysokiej jakości zasobów ludzkich oraz wdrożenia zmian strukturalnych</a:t>
          </a:r>
        </a:p>
      </dgm:t>
    </dgm:pt>
    <dgm:pt modelId="{1ACF7AAD-9476-49FB-B19E-8D2548FFB31F}" type="parTrans" cxnId="{0161AC71-9685-4635-A133-F8B2042852E9}">
      <dgm:prSet/>
      <dgm:spPr/>
      <dgm:t>
        <a:bodyPr/>
        <a:lstStyle/>
        <a:p>
          <a:endParaRPr lang="pl-PL"/>
        </a:p>
      </dgm:t>
    </dgm:pt>
    <dgm:pt modelId="{D753A490-CA31-4E0E-84D0-2893D3E0C4B7}" type="sibTrans" cxnId="{0161AC71-9685-4635-A133-F8B2042852E9}">
      <dgm:prSet/>
      <dgm:spPr/>
      <dgm:t>
        <a:bodyPr/>
        <a:lstStyle/>
        <a:p>
          <a:endParaRPr lang="pl-PL"/>
        </a:p>
      </dgm:t>
    </dgm:pt>
    <dgm:pt modelId="{02372C18-71D0-4A80-8467-FAC58E610A5B}">
      <dgm:prSet custT="1"/>
      <dgm:spPr/>
      <dgm:t>
        <a:bodyPr/>
        <a:lstStyle/>
        <a:p>
          <a:r>
            <a:rPr lang="pl-PL" sz="1400" b="1" i="1"/>
            <a:t>COST </a:t>
          </a:r>
          <a:r>
            <a:rPr lang="pl-PL" sz="1400"/>
            <a:t>wspieranie współpracy między naukowcami z całej Europy</a:t>
          </a:r>
        </a:p>
      </dgm:t>
    </dgm:pt>
    <dgm:pt modelId="{C1E9EC59-2467-459D-B616-4D4E3E741BDD}" type="parTrans" cxnId="{0B092F64-46D0-45B8-AE6A-389880D9200E}">
      <dgm:prSet/>
      <dgm:spPr/>
      <dgm:t>
        <a:bodyPr/>
        <a:lstStyle/>
        <a:p>
          <a:endParaRPr lang="pl-PL"/>
        </a:p>
      </dgm:t>
    </dgm:pt>
    <dgm:pt modelId="{DABBC4F7-C6E6-475C-8745-D200AD4DC4BB}" type="sibTrans" cxnId="{0B092F64-46D0-45B8-AE6A-389880D9200E}">
      <dgm:prSet/>
      <dgm:spPr/>
      <dgm:t>
        <a:bodyPr/>
        <a:lstStyle/>
        <a:p>
          <a:endParaRPr lang="pl-PL"/>
        </a:p>
      </dgm:t>
    </dgm:pt>
    <dgm:pt modelId="{87845BF9-B9F5-419C-AB78-7D685912F5CA}" type="pres">
      <dgm:prSet presAssocID="{F2BA0147-3F4E-45B4-8488-96F94149B25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A73B4F0-6DAB-408A-975F-B0AED696D09F}" type="pres">
      <dgm:prSet presAssocID="{F2BA0147-3F4E-45B4-8488-96F94149B25E}" presName="bkgdShp" presStyleLbl="alignAccFollowNode1" presStyleIdx="0" presStyleCnt="1" custFlipVert="1" custScaleY="33555"/>
      <dgm:spPr/>
    </dgm:pt>
    <dgm:pt modelId="{DC0C5251-309A-4195-82DD-F34863B890B8}" type="pres">
      <dgm:prSet presAssocID="{F2BA0147-3F4E-45B4-8488-96F94149B25E}" presName="linComp" presStyleCnt="0"/>
      <dgm:spPr/>
    </dgm:pt>
    <dgm:pt modelId="{A9928746-B67D-4821-BEB0-05235FE6D2FA}" type="pres">
      <dgm:prSet presAssocID="{7258D4F0-EB8D-4E4A-8C51-EC2B0AF2D2B0}" presName="compNode" presStyleCnt="0"/>
      <dgm:spPr/>
    </dgm:pt>
    <dgm:pt modelId="{B0C2A02B-3490-4FFE-8D72-37438A073FFE}" type="pres">
      <dgm:prSet presAssocID="{7258D4F0-EB8D-4E4A-8C51-EC2B0AF2D2B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826175C-AEAB-4ADF-B244-227E9BCFAC60}" type="pres">
      <dgm:prSet presAssocID="{7258D4F0-EB8D-4E4A-8C51-EC2B0AF2D2B0}" presName="invisiNode" presStyleLbl="node1" presStyleIdx="0" presStyleCnt="4"/>
      <dgm:spPr/>
    </dgm:pt>
    <dgm:pt modelId="{A66A6AEC-7DDE-411C-AFE2-5ADBBE8A4BD4}" type="pres">
      <dgm:prSet presAssocID="{7258D4F0-EB8D-4E4A-8C51-EC2B0AF2D2B0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  <dgm:t>
        <a:bodyPr/>
        <a:lstStyle/>
        <a:p>
          <a:endParaRPr lang="pl-PL"/>
        </a:p>
      </dgm:t>
    </dgm:pt>
    <dgm:pt modelId="{8BAA0CCF-A044-425B-8D9F-27AA4948688A}" type="pres">
      <dgm:prSet presAssocID="{AAF01CAD-119C-4022-9009-9BA292D45992}" presName="sibTrans" presStyleLbl="sibTrans2D1" presStyleIdx="0" presStyleCnt="0"/>
      <dgm:spPr/>
      <dgm:t>
        <a:bodyPr/>
        <a:lstStyle/>
        <a:p>
          <a:endParaRPr lang="pl-PL"/>
        </a:p>
      </dgm:t>
    </dgm:pt>
    <dgm:pt modelId="{5FC5C04E-04F1-42F0-B840-90621D09ABE2}" type="pres">
      <dgm:prSet presAssocID="{81E98AB9-3FE4-40D7-A52D-D33FC7DDE7EC}" presName="compNode" presStyleCnt="0"/>
      <dgm:spPr/>
    </dgm:pt>
    <dgm:pt modelId="{F390D199-3017-4A87-A5BA-5139EE31F881}" type="pres">
      <dgm:prSet presAssocID="{81E98AB9-3FE4-40D7-A52D-D33FC7DDE7E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EB13AF0-953F-4390-BBC7-FFBAAC527F9E}" type="pres">
      <dgm:prSet presAssocID="{81E98AB9-3FE4-40D7-A52D-D33FC7DDE7EC}" presName="invisiNode" presStyleLbl="node1" presStyleIdx="1" presStyleCnt="4"/>
      <dgm:spPr/>
    </dgm:pt>
    <dgm:pt modelId="{2D19EF0A-6D16-446B-983C-6320E5193F93}" type="pres">
      <dgm:prSet presAssocID="{81E98AB9-3FE4-40D7-A52D-D33FC7DDE7EC}" presName="imagNode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  <dgm:t>
        <a:bodyPr/>
        <a:lstStyle/>
        <a:p>
          <a:endParaRPr lang="pl-PL"/>
        </a:p>
      </dgm:t>
    </dgm:pt>
    <dgm:pt modelId="{0ACDD023-16F8-40B1-BECA-3A2E1BD8AEAA}" type="pres">
      <dgm:prSet presAssocID="{2CC001C0-2FE1-4A8B-925B-941E1F92CA3F}" presName="sibTrans" presStyleLbl="sibTrans2D1" presStyleIdx="0" presStyleCnt="0"/>
      <dgm:spPr/>
      <dgm:t>
        <a:bodyPr/>
        <a:lstStyle/>
        <a:p>
          <a:endParaRPr lang="pl-PL"/>
        </a:p>
      </dgm:t>
    </dgm:pt>
    <dgm:pt modelId="{474F598D-8A3F-42CB-B7CC-586B4A159749}" type="pres">
      <dgm:prSet presAssocID="{0A7ABAED-4F73-4D2D-99C7-AEEDEE401163}" presName="compNode" presStyleCnt="0"/>
      <dgm:spPr/>
    </dgm:pt>
    <dgm:pt modelId="{BE00E560-2E31-4C27-9E9B-F7C1C7D7F40F}" type="pres">
      <dgm:prSet presAssocID="{0A7ABAED-4F73-4D2D-99C7-AEEDEE40116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62FDFB1-0AA5-4569-AD55-BFA388F6E378}" type="pres">
      <dgm:prSet presAssocID="{0A7ABAED-4F73-4D2D-99C7-AEEDEE401163}" presName="invisiNode" presStyleLbl="node1" presStyleIdx="2" presStyleCnt="4"/>
      <dgm:spPr/>
    </dgm:pt>
    <dgm:pt modelId="{D04623E0-73E8-4AFC-9924-76560BFF4F9C}" type="pres">
      <dgm:prSet presAssocID="{0A7ABAED-4F73-4D2D-99C7-AEEDEE401163}" presName="imagNode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  <dgm:t>
        <a:bodyPr/>
        <a:lstStyle/>
        <a:p>
          <a:endParaRPr lang="pl-PL"/>
        </a:p>
      </dgm:t>
    </dgm:pt>
    <dgm:pt modelId="{D55A4978-9B26-4557-ACDF-01B7E0479364}" type="pres">
      <dgm:prSet presAssocID="{D753A490-CA31-4E0E-84D0-2893D3E0C4B7}" presName="sibTrans" presStyleLbl="sibTrans2D1" presStyleIdx="0" presStyleCnt="0"/>
      <dgm:spPr/>
      <dgm:t>
        <a:bodyPr/>
        <a:lstStyle/>
        <a:p>
          <a:endParaRPr lang="pl-PL"/>
        </a:p>
      </dgm:t>
    </dgm:pt>
    <dgm:pt modelId="{0DA61709-94DE-4BA5-BC2A-33BA519AB229}" type="pres">
      <dgm:prSet presAssocID="{02372C18-71D0-4A80-8467-FAC58E610A5B}" presName="compNode" presStyleCnt="0"/>
      <dgm:spPr/>
    </dgm:pt>
    <dgm:pt modelId="{7AC9DFA7-C546-4E2A-B41F-154B9A1CF660}" type="pres">
      <dgm:prSet presAssocID="{02372C18-71D0-4A80-8467-FAC58E610A5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EABB452-C81C-4365-B6B2-9EA3BD9E25F0}" type="pres">
      <dgm:prSet presAssocID="{02372C18-71D0-4A80-8467-FAC58E610A5B}" presName="invisiNode" presStyleLbl="node1" presStyleIdx="3" presStyleCnt="4"/>
      <dgm:spPr/>
    </dgm:pt>
    <dgm:pt modelId="{C7B5D7D6-F155-42AE-B4F9-3124D36E5299}" type="pres">
      <dgm:prSet presAssocID="{02372C18-71D0-4A80-8467-FAC58E610A5B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  <dgm:t>
        <a:bodyPr/>
        <a:lstStyle/>
        <a:p>
          <a:endParaRPr lang="pl-PL"/>
        </a:p>
      </dgm:t>
    </dgm:pt>
  </dgm:ptLst>
  <dgm:cxnLst>
    <dgm:cxn modelId="{DBC910A4-FABD-473B-A520-EF684DB21096}" type="presOf" srcId="{0A7ABAED-4F73-4D2D-99C7-AEEDEE401163}" destId="{BE00E560-2E31-4C27-9E9B-F7C1C7D7F40F}" srcOrd="0" destOrd="0" presId="urn:microsoft.com/office/officeart/2005/8/layout/pList2"/>
    <dgm:cxn modelId="{1D191E73-EED6-49F2-9B64-76153AC9749C}" type="presOf" srcId="{AAF01CAD-119C-4022-9009-9BA292D45992}" destId="{8BAA0CCF-A044-425B-8D9F-27AA4948688A}" srcOrd="0" destOrd="0" presId="urn:microsoft.com/office/officeart/2005/8/layout/pList2"/>
    <dgm:cxn modelId="{B9E8BE28-8559-4EB6-BDE5-C4A2E06B20C5}" type="presOf" srcId="{D753A490-CA31-4E0E-84D0-2893D3E0C4B7}" destId="{D55A4978-9B26-4557-ACDF-01B7E0479364}" srcOrd="0" destOrd="0" presId="urn:microsoft.com/office/officeart/2005/8/layout/pList2"/>
    <dgm:cxn modelId="{A0ED927C-83BF-48FA-BCC6-036F9B111152}" type="presOf" srcId="{02372C18-71D0-4A80-8467-FAC58E610A5B}" destId="{7AC9DFA7-C546-4E2A-B41F-154B9A1CF660}" srcOrd="0" destOrd="0" presId="urn:microsoft.com/office/officeart/2005/8/layout/pList2"/>
    <dgm:cxn modelId="{0161AC71-9685-4635-A133-F8B2042852E9}" srcId="{F2BA0147-3F4E-45B4-8488-96F94149B25E}" destId="{0A7ABAED-4F73-4D2D-99C7-AEEDEE401163}" srcOrd="2" destOrd="0" parTransId="{1ACF7AAD-9476-49FB-B19E-8D2548FFB31F}" sibTransId="{D753A490-CA31-4E0E-84D0-2893D3E0C4B7}"/>
    <dgm:cxn modelId="{66ADCA78-333A-4C32-BFAB-A839DF450740}" srcId="{F2BA0147-3F4E-45B4-8488-96F94149B25E}" destId="{7258D4F0-EB8D-4E4A-8C51-EC2B0AF2D2B0}" srcOrd="0" destOrd="0" parTransId="{4152400A-CE33-4C96-AFC9-F5EFF57BAC70}" sibTransId="{AAF01CAD-119C-4022-9009-9BA292D45992}"/>
    <dgm:cxn modelId="{A07D9978-3503-4E50-9DC8-8045CC30E0EA}" srcId="{F2BA0147-3F4E-45B4-8488-96F94149B25E}" destId="{81E98AB9-3FE4-40D7-A52D-D33FC7DDE7EC}" srcOrd="1" destOrd="0" parTransId="{3DC526BD-2C3F-429E-B567-3971C6D91383}" sibTransId="{2CC001C0-2FE1-4A8B-925B-941E1F92CA3F}"/>
    <dgm:cxn modelId="{DF46C9D9-2857-4CBD-AB0B-1C0B0383AB07}" type="presOf" srcId="{7258D4F0-EB8D-4E4A-8C51-EC2B0AF2D2B0}" destId="{B0C2A02B-3490-4FFE-8D72-37438A073FFE}" srcOrd="0" destOrd="0" presId="urn:microsoft.com/office/officeart/2005/8/layout/pList2"/>
    <dgm:cxn modelId="{24775336-E3BC-4EF5-A2B3-CDB2005D6F71}" type="presOf" srcId="{F2BA0147-3F4E-45B4-8488-96F94149B25E}" destId="{87845BF9-B9F5-419C-AB78-7D685912F5CA}" srcOrd="0" destOrd="0" presId="urn:microsoft.com/office/officeart/2005/8/layout/pList2"/>
    <dgm:cxn modelId="{7FF984E8-3795-47A3-B80D-30AF8E39B2FD}" type="presOf" srcId="{81E98AB9-3FE4-40D7-A52D-D33FC7DDE7EC}" destId="{F390D199-3017-4A87-A5BA-5139EE31F881}" srcOrd="0" destOrd="0" presId="urn:microsoft.com/office/officeart/2005/8/layout/pList2"/>
    <dgm:cxn modelId="{8EA277CE-0A61-4E8F-A8D8-5339F05884CD}" type="presOf" srcId="{2CC001C0-2FE1-4A8B-925B-941E1F92CA3F}" destId="{0ACDD023-16F8-40B1-BECA-3A2E1BD8AEAA}" srcOrd="0" destOrd="0" presId="urn:microsoft.com/office/officeart/2005/8/layout/pList2"/>
    <dgm:cxn modelId="{0B092F64-46D0-45B8-AE6A-389880D9200E}" srcId="{F2BA0147-3F4E-45B4-8488-96F94149B25E}" destId="{02372C18-71D0-4A80-8467-FAC58E610A5B}" srcOrd="3" destOrd="0" parTransId="{C1E9EC59-2467-459D-B616-4D4E3E741BDD}" sibTransId="{DABBC4F7-C6E6-475C-8745-D200AD4DC4BB}"/>
    <dgm:cxn modelId="{DEBAC187-8BDE-4B92-81A6-70E9E7D1A224}" type="presParOf" srcId="{87845BF9-B9F5-419C-AB78-7D685912F5CA}" destId="{DA73B4F0-6DAB-408A-975F-B0AED696D09F}" srcOrd="0" destOrd="0" presId="urn:microsoft.com/office/officeart/2005/8/layout/pList2"/>
    <dgm:cxn modelId="{2E24E3E2-024B-4EB1-ADED-28D357CF6EA3}" type="presParOf" srcId="{87845BF9-B9F5-419C-AB78-7D685912F5CA}" destId="{DC0C5251-309A-4195-82DD-F34863B890B8}" srcOrd="1" destOrd="0" presId="urn:microsoft.com/office/officeart/2005/8/layout/pList2"/>
    <dgm:cxn modelId="{9BAC99CA-8C1E-4A74-88D3-ED78F0138E9F}" type="presParOf" srcId="{DC0C5251-309A-4195-82DD-F34863B890B8}" destId="{A9928746-B67D-4821-BEB0-05235FE6D2FA}" srcOrd="0" destOrd="0" presId="urn:microsoft.com/office/officeart/2005/8/layout/pList2"/>
    <dgm:cxn modelId="{DD13140D-872C-470C-AEC7-63BDB74950FA}" type="presParOf" srcId="{A9928746-B67D-4821-BEB0-05235FE6D2FA}" destId="{B0C2A02B-3490-4FFE-8D72-37438A073FFE}" srcOrd="0" destOrd="0" presId="urn:microsoft.com/office/officeart/2005/8/layout/pList2"/>
    <dgm:cxn modelId="{EE2B6C9B-F677-476B-B193-F8EE08307C60}" type="presParOf" srcId="{A9928746-B67D-4821-BEB0-05235FE6D2FA}" destId="{F826175C-AEAB-4ADF-B244-227E9BCFAC60}" srcOrd="1" destOrd="0" presId="urn:microsoft.com/office/officeart/2005/8/layout/pList2"/>
    <dgm:cxn modelId="{0EA3B869-D8B8-4E24-838A-8074F14BF925}" type="presParOf" srcId="{A9928746-B67D-4821-BEB0-05235FE6D2FA}" destId="{A66A6AEC-7DDE-411C-AFE2-5ADBBE8A4BD4}" srcOrd="2" destOrd="0" presId="urn:microsoft.com/office/officeart/2005/8/layout/pList2"/>
    <dgm:cxn modelId="{7240A136-BA9B-4AB6-8FD6-1C8CDBDDAB68}" type="presParOf" srcId="{DC0C5251-309A-4195-82DD-F34863B890B8}" destId="{8BAA0CCF-A044-425B-8D9F-27AA4948688A}" srcOrd="1" destOrd="0" presId="urn:microsoft.com/office/officeart/2005/8/layout/pList2"/>
    <dgm:cxn modelId="{6126F467-6BE4-45E8-A28B-4BF2AA479105}" type="presParOf" srcId="{DC0C5251-309A-4195-82DD-F34863B890B8}" destId="{5FC5C04E-04F1-42F0-B840-90621D09ABE2}" srcOrd="2" destOrd="0" presId="urn:microsoft.com/office/officeart/2005/8/layout/pList2"/>
    <dgm:cxn modelId="{48D497D5-5643-47E8-943C-BF74F9D1DDB9}" type="presParOf" srcId="{5FC5C04E-04F1-42F0-B840-90621D09ABE2}" destId="{F390D199-3017-4A87-A5BA-5139EE31F881}" srcOrd="0" destOrd="0" presId="urn:microsoft.com/office/officeart/2005/8/layout/pList2"/>
    <dgm:cxn modelId="{E6A74A7F-A294-4125-9C1A-A0009117FBB2}" type="presParOf" srcId="{5FC5C04E-04F1-42F0-B840-90621D09ABE2}" destId="{EEB13AF0-953F-4390-BBC7-FFBAAC527F9E}" srcOrd="1" destOrd="0" presId="urn:microsoft.com/office/officeart/2005/8/layout/pList2"/>
    <dgm:cxn modelId="{C91E3ABA-8ED1-4B06-8960-3CC0158245E9}" type="presParOf" srcId="{5FC5C04E-04F1-42F0-B840-90621D09ABE2}" destId="{2D19EF0A-6D16-446B-983C-6320E5193F93}" srcOrd="2" destOrd="0" presId="urn:microsoft.com/office/officeart/2005/8/layout/pList2"/>
    <dgm:cxn modelId="{B1905EEB-C92F-4E05-A9D2-9356409D614B}" type="presParOf" srcId="{DC0C5251-309A-4195-82DD-F34863B890B8}" destId="{0ACDD023-16F8-40B1-BECA-3A2E1BD8AEAA}" srcOrd="3" destOrd="0" presId="urn:microsoft.com/office/officeart/2005/8/layout/pList2"/>
    <dgm:cxn modelId="{EBCE4FE3-227E-4971-9755-2273553B054E}" type="presParOf" srcId="{DC0C5251-309A-4195-82DD-F34863B890B8}" destId="{474F598D-8A3F-42CB-B7CC-586B4A159749}" srcOrd="4" destOrd="0" presId="urn:microsoft.com/office/officeart/2005/8/layout/pList2"/>
    <dgm:cxn modelId="{15B4071C-9BCC-443B-92B9-87B165973A59}" type="presParOf" srcId="{474F598D-8A3F-42CB-B7CC-586B4A159749}" destId="{BE00E560-2E31-4C27-9E9B-F7C1C7D7F40F}" srcOrd="0" destOrd="0" presId="urn:microsoft.com/office/officeart/2005/8/layout/pList2"/>
    <dgm:cxn modelId="{DA4D5788-439D-47F6-83A9-020E34C68786}" type="presParOf" srcId="{474F598D-8A3F-42CB-B7CC-586B4A159749}" destId="{F62FDFB1-0AA5-4569-AD55-BFA388F6E378}" srcOrd="1" destOrd="0" presId="urn:microsoft.com/office/officeart/2005/8/layout/pList2"/>
    <dgm:cxn modelId="{DF5C0E9C-BA91-4698-848D-7B38036D8C8C}" type="presParOf" srcId="{474F598D-8A3F-42CB-B7CC-586B4A159749}" destId="{D04623E0-73E8-4AFC-9924-76560BFF4F9C}" srcOrd="2" destOrd="0" presId="urn:microsoft.com/office/officeart/2005/8/layout/pList2"/>
    <dgm:cxn modelId="{7F424F5D-95A2-4FB8-B496-D059AFCAAC81}" type="presParOf" srcId="{DC0C5251-309A-4195-82DD-F34863B890B8}" destId="{D55A4978-9B26-4557-ACDF-01B7E0479364}" srcOrd="5" destOrd="0" presId="urn:microsoft.com/office/officeart/2005/8/layout/pList2"/>
    <dgm:cxn modelId="{C7CF2D60-623B-4B9D-BF2C-7C9FB2571A79}" type="presParOf" srcId="{DC0C5251-309A-4195-82DD-F34863B890B8}" destId="{0DA61709-94DE-4BA5-BC2A-33BA519AB229}" srcOrd="6" destOrd="0" presId="urn:microsoft.com/office/officeart/2005/8/layout/pList2"/>
    <dgm:cxn modelId="{82BF4B44-95C5-4DD0-8737-8C949B882E94}" type="presParOf" srcId="{0DA61709-94DE-4BA5-BC2A-33BA519AB229}" destId="{7AC9DFA7-C546-4E2A-B41F-154B9A1CF660}" srcOrd="0" destOrd="0" presId="urn:microsoft.com/office/officeart/2005/8/layout/pList2"/>
    <dgm:cxn modelId="{B2CC8579-D45E-42FD-BDE9-1D2EF661EF6C}" type="presParOf" srcId="{0DA61709-94DE-4BA5-BC2A-33BA519AB229}" destId="{CEABB452-C81C-4365-B6B2-9EA3BD9E25F0}" srcOrd="1" destOrd="0" presId="urn:microsoft.com/office/officeart/2005/8/layout/pList2"/>
    <dgm:cxn modelId="{D3CFD6AA-C3BC-4F44-AB99-F1AF3BA32DDE}" type="presParOf" srcId="{0DA61709-94DE-4BA5-BC2A-33BA519AB229}" destId="{C7B5D7D6-F155-42AE-B4F9-3124D36E5299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403164-0BDD-4F39-B4DA-2585FB1AAC0D}" type="doc">
      <dgm:prSet loTypeId="urn:microsoft.com/office/officeart/2005/8/layout/venn2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8FC36775-83B7-4E81-A0D5-C9A84ECE5964}">
      <dgm:prSet phldrT="[Tekst]" custT="1"/>
      <dgm:spPr/>
      <dgm:t>
        <a:bodyPr/>
        <a:lstStyle/>
        <a:p>
          <a:r>
            <a:rPr lang="pl-PL" sz="800" dirty="0">
              <a:solidFill>
                <a:sysClr val="windowText" lastClr="000000"/>
              </a:solidFill>
            </a:rPr>
            <a:t>Stworzenie lepszych warunków prowadzenia badań i działań innowacyjnych w Europejskiej Przestrzeni Badawczej</a:t>
          </a:r>
        </a:p>
      </dgm:t>
    </dgm:pt>
    <dgm:pt modelId="{266425B6-0389-488C-B8E0-E44C10D09522}" type="parTrans" cxnId="{912EF670-D641-455D-BD66-5FE8A3E5FD04}">
      <dgm:prSet/>
      <dgm:spPr/>
      <dgm:t>
        <a:bodyPr/>
        <a:lstStyle/>
        <a:p>
          <a:endParaRPr lang="pl-PL"/>
        </a:p>
      </dgm:t>
    </dgm:pt>
    <dgm:pt modelId="{01EF4553-0AE0-4915-A715-A23A2927E242}" type="sibTrans" cxnId="{912EF670-D641-455D-BD66-5FE8A3E5FD04}">
      <dgm:prSet/>
      <dgm:spPr/>
      <dgm:t>
        <a:bodyPr/>
        <a:lstStyle/>
        <a:p>
          <a:endParaRPr lang="pl-PL"/>
        </a:p>
      </dgm:t>
    </dgm:pt>
    <dgm:pt modelId="{EFFFD5B9-EC16-44D1-8D1A-EE591040116A}">
      <dgm:prSet phldrT="[Tekst]" custT="1"/>
      <dgm:spPr/>
      <dgm:t>
        <a:bodyPr/>
        <a:lstStyle/>
        <a:p>
          <a:r>
            <a:rPr lang="pl-PL" sz="800" dirty="0">
              <a:solidFill>
                <a:sysClr val="windowText" lastClr="000000"/>
              </a:solidFill>
            </a:rPr>
            <a:t>Poprawa rezultatów badawczych i skuteczności w pozyskiwaniu finansowania działalności jednostki</a:t>
          </a:r>
        </a:p>
      </dgm:t>
    </dgm:pt>
    <dgm:pt modelId="{186DE916-2174-4BDE-B167-7D1D09E33032}" type="parTrans" cxnId="{E133BD99-2CA4-46FF-BAB6-BFCB98D9EA2F}">
      <dgm:prSet/>
      <dgm:spPr/>
      <dgm:t>
        <a:bodyPr/>
        <a:lstStyle/>
        <a:p>
          <a:endParaRPr lang="pl-PL"/>
        </a:p>
      </dgm:t>
    </dgm:pt>
    <dgm:pt modelId="{AE23CF53-E387-40E2-A288-FD75601653C4}" type="sibTrans" cxnId="{E133BD99-2CA4-46FF-BAB6-BFCB98D9EA2F}">
      <dgm:prSet/>
      <dgm:spPr/>
      <dgm:t>
        <a:bodyPr/>
        <a:lstStyle/>
        <a:p>
          <a:endParaRPr lang="pl-PL"/>
        </a:p>
      </dgm:t>
    </dgm:pt>
    <dgm:pt modelId="{3C92BD39-4682-48CE-A582-173FE498B883}">
      <dgm:prSet phldrT="[Tekst]" custT="1"/>
      <dgm:spPr/>
      <dgm:t>
        <a:bodyPr/>
        <a:lstStyle/>
        <a:p>
          <a:r>
            <a:rPr lang="pl-PL" sz="1000" dirty="0">
              <a:solidFill>
                <a:sysClr val="windowText" lastClr="000000"/>
              </a:solidFill>
            </a:rPr>
            <a:t>Powołanie zespołu dla wzmocnienia struktury organizacji</a:t>
          </a:r>
        </a:p>
      </dgm:t>
    </dgm:pt>
    <dgm:pt modelId="{BFAD9C67-3D00-4005-9BC3-57D8143B3425}" type="parTrans" cxnId="{B1C45E4C-7C74-49DB-9F0A-496891D74D6E}">
      <dgm:prSet/>
      <dgm:spPr/>
      <dgm:t>
        <a:bodyPr/>
        <a:lstStyle/>
        <a:p>
          <a:endParaRPr lang="pl-PL"/>
        </a:p>
      </dgm:t>
    </dgm:pt>
    <dgm:pt modelId="{B6CFC4AB-A383-4272-B8A7-30C3CBE34B7D}" type="sibTrans" cxnId="{B1C45E4C-7C74-49DB-9F0A-496891D74D6E}">
      <dgm:prSet/>
      <dgm:spPr/>
      <dgm:t>
        <a:bodyPr/>
        <a:lstStyle/>
        <a:p>
          <a:endParaRPr lang="pl-PL"/>
        </a:p>
      </dgm:t>
    </dgm:pt>
    <dgm:pt modelId="{28265E39-43CE-430F-9FF3-5A8B18990A0A}">
      <dgm:prSet phldrT="[Tekst]" custT="1"/>
      <dgm:spPr/>
      <dgm:t>
        <a:bodyPr/>
        <a:lstStyle/>
        <a:p>
          <a:r>
            <a:rPr lang="pl-PL" sz="1000" dirty="0">
              <a:solidFill>
                <a:sysClr val="windowText" lastClr="000000"/>
              </a:solidFill>
            </a:rPr>
            <a:t>Pozyskanie wysokiej jakości zasobów ludzkich o wyraźnym potencjale badawczym</a:t>
          </a:r>
        </a:p>
      </dgm:t>
    </dgm:pt>
    <dgm:pt modelId="{90E7E24C-EEA3-43B7-865D-80D5C87A5C97}" type="parTrans" cxnId="{0B8FB920-38AA-41E0-A337-34275DE47762}">
      <dgm:prSet/>
      <dgm:spPr/>
      <dgm:t>
        <a:bodyPr/>
        <a:lstStyle/>
        <a:p>
          <a:endParaRPr lang="pl-PL"/>
        </a:p>
      </dgm:t>
    </dgm:pt>
    <dgm:pt modelId="{729AB2EB-EEA4-4B5B-9AD2-9CFD2C2BEFB6}" type="sibTrans" cxnId="{0B8FB920-38AA-41E0-A337-34275DE47762}">
      <dgm:prSet/>
      <dgm:spPr/>
      <dgm:t>
        <a:bodyPr/>
        <a:lstStyle/>
        <a:p>
          <a:endParaRPr lang="pl-PL"/>
        </a:p>
      </dgm:t>
    </dgm:pt>
    <dgm:pt modelId="{804736E0-4AE1-42DA-88EC-4F3411F3233A}" type="pres">
      <dgm:prSet presAssocID="{42403164-0BDD-4F39-B4DA-2585FB1AAC0D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80653AA-F47A-4146-962E-5FD2488D5A50}" type="pres">
      <dgm:prSet presAssocID="{42403164-0BDD-4F39-B4DA-2585FB1AAC0D}" presName="comp1" presStyleCnt="0"/>
      <dgm:spPr/>
    </dgm:pt>
    <dgm:pt modelId="{A698BDA5-61EA-4026-A5FD-B14FB98360F1}" type="pres">
      <dgm:prSet presAssocID="{42403164-0BDD-4F39-B4DA-2585FB1AAC0D}" presName="circle1" presStyleLbl="node1" presStyleIdx="0" presStyleCnt="4" custScaleX="107738"/>
      <dgm:spPr/>
      <dgm:t>
        <a:bodyPr/>
        <a:lstStyle/>
        <a:p>
          <a:endParaRPr lang="pl-PL"/>
        </a:p>
      </dgm:t>
    </dgm:pt>
    <dgm:pt modelId="{F47C9D6F-9BB7-41F2-99CF-016B140D8256}" type="pres">
      <dgm:prSet presAssocID="{42403164-0BDD-4F39-B4DA-2585FB1AAC0D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FC8B48F-C634-4BA5-8BDF-3D0F719C2F8A}" type="pres">
      <dgm:prSet presAssocID="{42403164-0BDD-4F39-B4DA-2585FB1AAC0D}" presName="comp2" presStyleCnt="0"/>
      <dgm:spPr/>
    </dgm:pt>
    <dgm:pt modelId="{0A5549A1-045B-4CDA-9578-767CCCF5382E}" type="pres">
      <dgm:prSet presAssocID="{42403164-0BDD-4F39-B4DA-2585FB1AAC0D}" presName="circle2" presStyleLbl="node1" presStyleIdx="1" presStyleCnt="4"/>
      <dgm:spPr/>
      <dgm:t>
        <a:bodyPr/>
        <a:lstStyle/>
        <a:p>
          <a:endParaRPr lang="pl-PL"/>
        </a:p>
      </dgm:t>
    </dgm:pt>
    <dgm:pt modelId="{341550BE-5FF4-4D5B-90C3-71E5D65DE8E3}" type="pres">
      <dgm:prSet presAssocID="{42403164-0BDD-4F39-B4DA-2585FB1AAC0D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73B62C7-E824-4568-B169-09A2983AC777}" type="pres">
      <dgm:prSet presAssocID="{42403164-0BDD-4F39-B4DA-2585FB1AAC0D}" presName="comp3" presStyleCnt="0"/>
      <dgm:spPr/>
    </dgm:pt>
    <dgm:pt modelId="{0E2191EF-03B8-4397-85BE-F96E2F920823}" type="pres">
      <dgm:prSet presAssocID="{42403164-0BDD-4F39-B4DA-2585FB1AAC0D}" presName="circle3" presStyleLbl="node1" presStyleIdx="2" presStyleCnt="4"/>
      <dgm:spPr/>
      <dgm:t>
        <a:bodyPr/>
        <a:lstStyle/>
        <a:p>
          <a:endParaRPr lang="pl-PL"/>
        </a:p>
      </dgm:t>
    </dgm:pt>
    <dgm:pt modelId="{FE168AB7-1D9C-40A3-A201-AC521904888F}" type="pres">
      <dgm:prSet presAssocID="{42403164-0BDD-4F39-B4DA-2585FB1AAC0D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9DEA1BD-3BA5-4EDF-9108-3616ADB347C7}" type="pres">
      <dgm:prSet presAssocID="{42403164-0BDD-4F39-B4DA-2585FB1AAC0D}" presName="comp4" presStyleCnt="0"/>
      <dgm:spPr/>
    </dgm:pt>
    <dgm:pt modelId="{AEA1F55A-9DA7-4894-9F80-48F2F7D46EBA}" type="pres">
      <dgm:prSet presAssocID="{42403164-0BDD-4F39-B4DA-2585FB1AAC0D}" presName="circle4" presStyleLbl="node1" presStyleIdx="3" presStyleCnt="4"/>
      <dgm:spPr/>
      <dgm:t>
        <a:bodyPr/>
        <a:lstStyle/>
        <a:p>
          <a:endParaRPr lang="pl-PL"/>
        </a:p>
      </dgm:t>
    </dgm:pt>
    <dgm:pt modelId="{7392F51A-FAF5-4E61-B9E8-3CE6353C783B}" type="pres">
      <dgm:prSet presAssocID="{42403164-0BDD-4F39-B4DA-2585FB1AAC0D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0596974-575E-45C1-A1D4-8F0AD5B84E95}" type="presOf" srcId="{3C92BD39-4682-48CE-A582-173FE498B883}" destId="{FE168AB7-1D9C-40A3-A201-AC521904888F}" srcOrd="1" destOrd="0" presId="urn:microsoft.com/office/officeart/2005/8/layout/venn2"/>
    <dgm:cxn modelId="{F9962D1D-5E6E-4A6B-BA46-D78F49CCD1E0}" type="presOf" srcId="{EFFFD5B9-EC16-44D1-8D1A-EE591040116A}" destId="{341550BE-5FF4-4D5B-90C3-71E5D65DE8E3}" srcOrd="1" destOrd="0" presId="urn:microsoft.com/office/officeart/2005/8/layout/venn2"/>
    <dgm:cxn modelId="{2DD97C61-AA74-4FDA-BA96-34A2378527BE}" type="presOf" srcId="{8FC36775-83B7-4E81-A0D5-C9A84ECE5964}" destId="{F47C9D6F-9BB7-41F2-99CF-016B140D8256}" srcOrd="1" destOrd="0" presId="urn:microsoft.com/office/officeart/2005/8/layout/venn2"/>
    <dgm:cxn modelId="{0B8FB920-38AA-41E0-A337-34275DE47762}" srcId="{42403164-0BDD-4F39-B4DA-2585FB1AAC0D}" destId="{28265E39-43CE-430F-9FF3-5A8B18990A0A}" srcOrd="3" destOrd="0" parTransId="{90E7E24C-EEA3-43B7-865D-80D5C87A5C97}" sibTransId="{729AB2EB-EEA4-4B5B-9AD2-9CFD2C2BEFB6}"/>
    <dgm:cxn modelId="{912EF670-D641-455D-BD66-5FE8A3E5FD04}" srcId="{42403164-0BDD-4F39-B4DA-2585FB1AAC0D}" destId="{8FC36775-83B7-4E81-A0D5-C9A84ECE5964}" srcOrd="0" destOrd="0" parTransId="{266425B6-0389-488C-B8E0-E44C10D09522}" sibTransId="{01EF4553-0AE0-4915-A715-A23A2927E242}"/>
    <dgm:cxn modelId="{A8C8D3AA-18CD-475F-AB7C-B38D5B4E583E}" type="presOf" srcId="{28265E39-43CE-430F-9FF3-5A8B18990A0A}" destId="{AEA1F55A-9DA7-4894-9F80-48F2F7D46EBA}" srcOrd="0" destOrd="0" presId="urn:microsoft.com/office/officeart/2005/8/layout/venn2"/>
    <dgm:cxn modelId="{75A9589E-AD12-4CC1-BC59-E22B2B0ADFEE}" type="presOf" srcId="{EFFFD5B9-EC16-44D1-8D1A-EE591040116A}" destId="{0A5549A1-045B-4CDA-9578-767CCCF5382E}" srcOrd="0" destOrd="0" presId="urn:microsoft.com/office/officeart/2005/8/layout/venn2"/>
    <dgm:cxn modelId="{E133BD99-2CA4-46FF-BAB6-BFCB98D9EA2F}" srcId="{42403164-0BDD-4F39-B4DA-2585FB1AAC0D}" destId="{EFFFD5B9-EC16-44D1-8D1A-EE591040116A}" srcOrd="1" destOrd="0" parTransId="{186DE916-2174-4BDE-B167-7D1D09E33032}" sibTransId="{AE23CF53-E387-40E2-A288-FD75601653C4}"/>
    <dgm:cxn modelId="{B1C45E4C-7C74-49DB-9F0A-496891D74D6E}" srcId="{42403164-0BDD-4F39-B4DA-2585FB1AAC0D}" destId="{3C92BD39-4682-48CE-A582-173FE498B883}" srcOrd="2" destOrd="0" parTransId="{BFAD9C67-3D00-4005-9BC3-57D8143B3425}" sibTransId="{B6CFC4AB-A383-4272-B8A7-30C3CBE34B7D}"/>
    <dgm:cxn modelId="{85F2A244-E6D3-42D7-BF2B-BFEB750DDDFB}" type="presOf" srcId="{8FC36775-83B7-4E81-A0D5-C9A84ECE5964}" destId="{A698BDA5-61EA-4026-A5FD-B14FB98360F1}" srcOrd="0" destOrd="0" presId="urn:microsoft.com/office/officeart/2005/8/layout/venn2"/>
    <dgm:cxn modelId="{75329A2F-EAAB-4244-9324-74698DB0057D}" type="presOf" srcId="{28265E39-43CE-430F-9FF3-5A8B18990A0A}" destId="{7392F51A-FAF5-4E61-B9E8-3CE6353C783B}" srcOrd="1" destOrd="0" presId="urn:microsoft.com/office/officeart/2005/8/layout/venn2"/>
    <dgm:cxn modelId="{64FB85BC-40A3-47D5-B47D-6A8C5221382B}" type="presOf" srcId="{42403164-0BDD-4F39-B4DA-2585FB1AAC0D}" destId="{804736E0-4AE1-42DA-88EC-4F3411F3233A}" srcOrd="0" destOrd="0" presId="urn:microsoft.com/office/officeart/2005/8/layout/venn2"/>
    <dgm:cxn modelId="{3DB5CB7D-4DAB-4711-9F3E-8D8512BE99D3}" type="presOf" srcId="{3C92BD39-4682-48CE-A582-173FE498B883}" destId="{0E2191EF-03B8-4397-85BE-F96E2F920823}" srcOrd="0" destOrd="0" presId="urn:microsoft.com/office/officeart/2005/8/layout/venn2"/>
    <dgm:cxn modelId="{3B0050CD-74D9-4A67-BE64-8BB52F7CD39F}" type="presParOf" srcId="{804736E0-4AE1-42DA-88EC-4F3411F3233A}" destId="{C80653AA-F47A-4146-962E-5FD2488D5A50}" srcOrd="0" destOrd="0" presId="urn:microsoft.com/office/officeart/2005/8/layout/venn2"/>
    <dgm:cxn modelId="{3B968427-172D-48AD-8BDC-BC7E1F50D20A}" type="presParOf" srcId="{C80653AA-F47A-4146-962E-5FD2488D5A50}" destId="{A698BDA5-61EA-4026-A5FD-B14FB98360F1}" srcOrd="0" destOrd="0" presId="urn:microsoft.com/office/officeart/2005/8/layout/venn2"/>
    <dgm:cxn modelId="{0B0035F6-BC7C-4A1C-887B-3BCBC849BC05}" type="presParOf" srcId="{C80653AA-F47A-4146-962E-5FD2488D5A50}" destId="{F47C9D6F-9BB7-41F2-99CF-016B140D8256}" srcOrd="1" destOrd="0" presId="urn:microsoft.com/office/officeart/2005/8/layout/venn2"/>
    <dgm:cxn modelId="{BB1A4EC2-48B4-4551-9815-A52B6E52C229}" type="presParOf" srcId="{804736E0-4AE1-42DA-88EC-4F3411F3233A}" destId="{DFC8B48F-C634-4BA5-8BDF-3D0F719C2F8A}" srcOrd="1" destOrd="0" presId="urn:microsoft.com/office/officeart/2005/8/layout/venn2"/>
    <dgm:cxn modelId="{C185A738-7E4B-46CF-A8B6-B21DC8E15228}" type="presParOf" srcId="{DFC8B48F-C634-4BA5-8BDF-3D0F719C2F8A}" destId="{0A5549A1-045B-4CDA-9578-767CCCF5382E}" srcOrd="0" destOrd="0" presId="urn:microsoft.com/office/officeart/2005/8/layout/venn2"/>
    <dgm:cxn modelId="{60576F82-131D-41A2-9EEF-B6994A6C2E77}" type="presParOf" srcId="{DFC8B48F-C634-4BA5-8BDF-3D0F719C2F8A}" destId="{341550BE-5FF4-4D5B-90C3-71E5D65DE8E3}" srcOrd="1" destOrd="0" presId="urn:microsoft.com/office/officeart/2005/8/layout/venn2"/>
    <dgm:cxn modelId="{CF3A56DA-4591-4727-8C4A-D2CEBB05CA46}" type="presParOf" srcId="{804736E0-4AE1-42DA-88EC-4F3411F3233A}" destId="{473B62C7-E824-4568-B169-09A2983AC777}" srcOrd="2" destOrd="0" presId="urn:microsoft.com/office/officeart/2005/8/layout/venn2"/>
    <dgm:cxn modelId="{1397D811-36F6-40CE-B66B-3367A09A38EB}" type="presParOf" srcId="{473B62C7-E824-4568-B169-09A2983AC777}" destId="{0E2191EF-03B8-4397-85BE-F96E2F920823}" srcOrd="0" destOrd="0" presId="urn:microsoft.com/office/officeart/2005/8/layout/venn2"/>
    <dgm:cxn modelId="{DD920DC5-0D26-461E-BF0C-C1C4B19B24B5}" type="presParOf" srcId="{473B62C7-E824-4568-B169-09A2983AC777}" destId="{FE168AB7-1D9C-40A3-A201-AC521904888F}" srcOrd="1" destOrd="0" presId="urn:microsoft.com/office/officeart/2005/8/layout/venn2"/>
    <dgm:cxn modelId="{F77B7DDD-59DC-41AF-AE1C-36A1F21B92DF}" type="presParOf" srcId="{804736E0-4AE1-42DA-88EC-4F3411F3233A}" destId="{A9DEA1BD-3BA5-4EDF-9108-3616ADB347C7}" srcOrd="3" destOrd="0" presId="urn:microsoft.com/office/officeart/2005/8/layout/venn2"/>
    <dgm:cxn modelId="{25EFB8DD-610A-4487-85DD-B96C631E6991}" type="presParOf" srcId="{A9DEA1BD-3BA5-4EDF-9108-3616ADB347C7}" destId="{AEA1F55A-9DA7-4894-9F80-48F2F7D46EBA}" srcOrd="0" destOrd="0" presId="urn:microsoft.com/office/officeart/2005/8/layout/venn2"/>
    <dgm:cxn modelId="{22F8D2BF-5FD1-4ABB-93CB-CB4AF45146BF}" type="presParOf" srcId="{A9DEA1BD-3BA5-4EDF-9108-3616ADB347C7}" destId="{7392F51A-FAF5-4E61-B9E8-3CE6353C783B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6D58003-21C9-4ACB-8A05-1EDCA3FD9BFB}" type="doc">
      <dgm:prSet loTypeId="urn:microsoft.com/office/officeart/2005/8/layout/hierarchy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7FA92BD1-AA40-4403-B8BA-C2FF42B5787B}">
      <dgm:prSet phldrT="[Tekst]"/>
      <dgm:spPr/>
      <dgm:t>
        <a:bodyPr/>
        <a:lstStyle/>
        <a:p>
          <a:r>
            <a:rPr lang="pl-PL"/>
            <a:t>Utworzenie struktury ERA Chairs </a:t>
          </a:r>
        </a:p>
      </dgm:t>
    </dgm:pt>
    <dgm:pt modelId="{EAEAA9FA-8CCD-4A04-8199-7B0C8BE5069E}" type="parTrans" cxnId="{12293919-B337-4DFB-A70C-1515E36F2789}">
      <dgm:prSet/>
      <dgm:spPr/>
      <dgm:t>
        <a:bodyPr/>
        <a:lstStyle/>
        <a:p>
          <a:endParaRPr lang="pl-PL"/>
        </a:p>
      </dgm:t>
    </dgm:pt>
    <dgm:pt modelId="{081EC9C6-8597-4DE3-B539-C286CB010900}" type="sibTrans" cxnId="{12293919-B337-4DFB-A70C-1515E36F2789}">
      <dgm:prSet/>
      <dgm:spPr/>
      <dgm:t>
        <a:bodyPr/>
        <a:lstStyle/>
        <a:p>
          <a:endParaRPr lang="pl-PL"/>
        </a:p>
      </dgm:t>
    </dgm:pt>
    <dgm:pt modelId="{AAC3645B-B8AC-428B-844C-ADB2B593FDF6}">
      <dgm:prSet phldrT="[Tekst]"/>
      <dgm:spPr/>
      <dgm:t>
        <a:bodyPr/>
        <a:lstStyle/>
        <a:p>
          <a:r>
            <a:rPr lang="pl-PL"/>
            <a:t>SWOT</a:t>
          </a:r>
        </a:p>
      </dgm:t>
    </dgm:pt>
    <dgm:pt modelId="{9C323D52-3B91-42C6-96AF-09D61D7ABB92}" type="parTrans" cxnId="{9EEE4FF5-34C6-428A-9ABC-388526217783}">
      <dgm:prSet/>
      <dgm:spPr/>
      <dgm:t>
        <a:bodyPr/>
        <a:lstStyle/>
        <a:p>
          <a:endParaRPr lang="pl-PL"/>
        </a:p>
      </dgm:t>
    </dgm:pt>
    <dgm:pt modelId="{8015E8C5-6B56-46B5-8C08-5AAB2D5AA9F6}" type="sibTrans" cxnId="{9EEE4FF5-34C6-428A-9ABC-388526217783}">
      <dgm:prSet/>
      <dgm:spPr/>
      <dgm:t>
        <a:bodyPr/>
        <a:lstStyle/>
        <a:p>
          <a:endParaRPr lang="pl-PL"/>
        </a:p>
      </dgm:t>
    </dgm:pt>
    <dgm:pt modelId="{BDB1DCDC-DA38-4AFB-A1E4-304426C43466}">
      <dgm:prSet phldrT="[Tekst]"/>
      <dgm:spPr/>
      <dgm:t>
        <a:bodyPr/>
        <a:lstStyle/>
        <a:p>
          <a:r>
            <a:rPr lang="pl-PL"/>
            <a:t>wprowadzenie zmian w strukturze organizacyjnej jednostki </a:t>
          </a:r>
        </a:p>
      </dgm:t>
    </dgm:pt>
    <dgm:pt modelId="{E3E996BF-7A50-46B5-9777-F66845182205}" type="parTrans" cxnId="{8667EFCD-A688-4984-8A81-ABE5997BA7B3}">
      <dgm:prSet/>
      <dgm:spPr/>
      <dgm:t>
        <a:bodyPr/>
        <a:lstStyle/>
        <a:p>
          <a:endParaRPr lang="pl-PL"/>
        </a:p>
      </dgm:t>
    </dgm:pt>
    <dgm:pt modelId="{1D210BF1-1503-459D-BA0E-CA77C336F820}" type="sibTrans" cxnId="{8667EFCD-A688-4984-8A81-ABE5997BA7B3}">
      <dgm:prSet/>
      <dgm:spPr/>
      <dgm:t>
        <a:bodyPr/>
        <a:lstStyle/>
        <a:p>
          <a:endParaRPr lang="pl-PL"/>
        </a:p>
      </dgm:t>
    </dgm:pt>
    <dgm:pt modelId="{C07B4532-9D44-4282-A18B-DAFA8B4A5CF5}">
      <dgm:prSet phldrT="[Tekst]"/>
      <dgm:spPr/>
      <dgm:t>
        <a:bodyPr/>
        <a:lstStyle/>
        <a:p>
          <a:r>
            <a:rPr lang="pl-PL"/>
            <a:t>wzmocnienie doskonałości naukowej i potencjału jednostki</a:t>
          </a:r>
        </a:p>
      </dgm:t>
    </dgm:pt>
    <dgm:pt modelId="{957CBE19-0F15-4D7A-A632-E7AAE99F712C}" type="parTrans" cxnId="{2BF79184-68E9-4BEC-95E7-A8E2CE73F3FD}">
      <dgm:prSet/>
      <dgm:spPr/>
      <dgm:t>
        <a:bodyPr/>
        <a:lstStyle/>
        <a:p>
          <a:endParaRPr lang="pl-PL"/>
        </a:p>
      </dgm:t>
    </dgm:pt>
    <dgm:pt modelId="{2D8E8852-7C37-40BC-AE85-FDC68254B5F2}" type="sibTrans" cxnId="{2BF79184-68E9-4BEC-95E7-A8E2CE73F3FD}">
      <dgm:prSet/>
      <dgm:spPr/>
      <dgm:t>
        <a:bodyPr/>
        <a:lstStyle/>
        <a:p>
          <a:endParaRPr lang="pl-PL"/>
        </a:p>
      </dgm:t>
    </dgm:pt>
    <dgm:pt modelId="{C2592EDD-3EDB-4C30-BC2D-AB36FDFE50AF}">
      <dgm:prSet phldrT="[Tekst]"/>
      <dgm:spPr/>
      <dgm:t>
        <a:bodyPr/>
        <a:lstStyle/>
        <a:p>
          <a:r>
            <a:rPr lang="pl-PL"/>
            <a:t>obszar badawczy</a:t>
          </a:r>
        </a:p>
      </dgm:t>
    </dgm:pt>
    <dgm:pt modelId="{3F807270-2B30-48B5-931E-73B581F60564}" type="parTrans" cxnId="{65283968-9AB6-44BE-AE52-BADA975ECF60}">
      <dgm:prSet/>
      <dgm:spPr/>
      <dgm:t>
        <a:bodyPr/>
        <a:lstStyle/>
        <a:p>
          <a:endParaRPr lang="pl-PL"/>
        </a:p>
      </dgm:t>
    </dgm:pt>
    <dgm:pt modelId="{C7CFA5AE-BE28-4267-A1BC-8D3789C3BB65}" type="sibTrans" cxnId="{65283968-9AB6-44BE-AE52-BADA975ECF60}">
      <dgm:prSet/>
      <dgm:spPr/>
      <dgm:t>
        <a:bodyPr/>
        <a:lstStyle/>
        <a:p>
          <a:endParaRPr lang="pl-PL"/>
        </a:p>
      </dgm:t>
    </dgm:pt>
    <dgm:pt modelId="{4F9ED806-46F2-471F-8396-8AEA355E3920}">
      <dgm:prSet phldrT="[Tekst]"/>
      <dgm:spPr/>
      <dgm:t>
        <a:bodyPr/>
        <a:lstStyle/>
        <a:p>
          <a:r>
            <a:rPr lang="pl-PL"/>
            <a:t>wsparcie działań koordynacyjnych i mobilności</a:t>
          </a:r>
        </a:p>
      </dgm:t>
    </dgm:pt>
    <dgm:pt modelId="{EEA2619E-94FB-425C-AFAE-3091C0714B19}" type="parTrans" cxnId="{C8309FCA-56D5-4F0E-87AE-D9B0B0FADECE}">
      <dgm:prSet/>
      <dgm:spPr/>
      <dgm:t>
        <a:bodyPr/>
        <a:lstStyle/>
        <a:p>
          <a:endParaRPr lang="pl-PL"/>
        </a:p>
      </dgm:t>
    </dgm:pt>
    <dgm:pt modelId="{FB76BF5E-6477-49F3-9F4A-91D644932D1C}" type="sibTrans" cxnId="{C8309FCA-56D5-4F0E-87AE-D9B0B0FADECE}">
      <dgm:prSet/>
      <dgm:spPr/>
      <dgm:t>
        <a:bodyPr/>
        <a:lstStyle/>
        <a:p>
          <a:endParaRPr lang="pl-PL"/>
        </a:p>
      </dgm:t>
    </dgm:pt>
    <dgm:pt modelId="{2D0ADEDC-2BC2-42D3-9E69-5C1B56BDF8B1}" type="pres">
      <dgm:prSet presAssocID="{66D58003-21C9-4ACB-8A05-1EDCA3FD9BF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F1E3DE92-63BC-430D-ADA7-083888AEB42B}" type="pres">
      <dgm:prSet presAssocID="{7FA92BD1-AA40-4403-B8BA-C2FF42B5787B}" presName="vertOne" presStyleCnt="0"/>
      <dgm:spPr/>
      <dgm:t>
        <a:bodyPr/>
        <a:lstStyle/>
        <a:p>
          <a:endParaRPr lang="pl-PL"/>
        </a:p>
      </dgm:t>
    </dgm:pt>
    <dgm:pt modelId="{7612AF62-320C-4F60-A2B9-419DB5365CC4}" type="pres">
      <dgm:prSet presAssocID="{7FA92BD1-AA40-4403-B8BA-C2FF42B5787B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74A7A3BD-F219-4C99-9989-566EA63B1167}" type="pres">
      <dgm:prSet presAssocID="{7FA92BD1-AA40-4403-B8BA-C2FF42B5787B}" presName="parTransOne" presStyleCnt="0"/>
      <dgm:spPr/>
      <dgm:t>
        <a:bodyPr/>
        <a:lstStyle/>
        <a:p>
          <a:endParaRPr lang="pl-PL"/>
        </a:p>
      </dgm:t>
    </dgm:pt>
    <dgm:pt modelId="{EE87E4B6-867E-4A49-B111-16BC9CC0DCA4}" type="pres">
      <dgm:prSet presAssocID="{7FA92BD1-AA40-4403-B8BA-C2FF42B5787B}" presName="horzOne" presStyleCnt="0"/>
      <dgm:spPr/>
      <dgm:t>
        <a:bodyPr/>
        <a:lstStyle/>
        <a:p>
          <a:endParaRPr lang="pl-PL"/>
        </a:p>
      </dgm:t>
    </dgm:pt>
    <dgm:pt modelId="{E420C22A-9111-4E4D-9337-6FE517E92170}" type="pres">
      <dgm:prSet presAssocID="{AAC3645B-B8AC-428B-844C-ADB2B593FDF6}" presName="vertTwo" presStyleCnt="0"/>
      <dgm:spPr/>
      <dgm:t>
        <a:bodyPr/>
        <a:lstStyle/>
        <a:p>
          <a:endParaRPr lang="pl-PL"/>
        </a:p>
      </dgm:t>
    </dgm:pt>
    <dgm:pt modelId="{968AC44D-B386-4626-8D38-6051F175F6C1}" type="pres">
      <dgm:prSet presAssocID="{AAC3645B-B8AC-428B-844C-ADB2B593FDF6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1E525AD0-740F-4FE4-BD98-B528D0859A44}" type="pres">
      <dgm:prSet presAssocID="{AAC3645B-B8AC-428B-844C-ADB2B593FDF6}" presName="parTransTwo" presStyleCnt="0"/>
      <dgm:spPr/>
      <dgm:t>
        <a:bodyPr/>
        <a:lstStyle/>
        <a:p>
          <a:endParaRPr lang="pl-PL"/>
        </a:p>
      </dgm:t>
    </dgm:pt>
    <dgm:pt modelId="{87FB035C-90A7-499E-9273-43CFAF62BD33}" type="pres">
      <dgm:prSet presAssocID="{AAC3645B-B8AC-428B-844C-ADB2B593FDF6}" presName="horzTwo" presStyleCnt="0"/>
      <dgm:spPr/>
      <dgm:t>
        <a:bodyPr/>
        <a:lstStyle/>
        <a:p>
          <a:endParaRPr lang="pl-PL"/>
        </a:p>
      </dgm:t>
    </dgm:pt>
    <dgm:pt modelId="{6CEAC62C-0E3E-480D-8887-264B57E41AF0}" type="pres">
      <dgm:prSet presAssocID="{BDB1DCDC-DA38-4AFB-A1E4-304426C43466}" presName="vertThree" presStyleCnt="0"/>
      <dgm:spPr/>
      <dgm:t>
        <a:bodyPr/>
        <a:lstStyle/>
        <a:p>
          <a:endParaRPr lang="pl-PL"/>
        </a:p>
      </dgm:t>
    </dgm:pt>
    <dgm:pt modelId="{916A5584-2B3B-41BB-A818-E91883190F7B}" type="pres">
      <dgm:prSet presAssocID="{BDB1DCDC-DA38-4AFB-A1E4-304426C43466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F1632808-86B9-4E17-86F8-A9630B9852BB}" type="pres">
      <dgm:prSet presAssocID="{BDB1DCDC-DA38-4AFB-A1E4-304426C43466}" presName="horzThree" presStyleCnt="0"/>
      <dgm:spPr/>
      <dgm:t>
        <a:bodyPr/>
        <a:lstStyle/>
        <a:p>
          <a:endParaRPr lang="pl-PL"/>
        </a:p>
      </dgm:t>
    </dgm:pt>
    <dgm:pt modelId="{D73B5E80-EB9C-43E7-AE6B-C768C1992ADB}" type="pres">
      <dgm:prSet presAssocID="{1D210BF1-1503-459D-BA0E-CA77C336F820}" presName="sibSpaceThree" presStyleCnt="0"/>
      <dgm:spPr/>
      <dgm:t>
        <a:bodyPr/>
        <a:lstStyle/>
        <a:p>
          <a:endParaRPr lang="pl-PL"/>
        </a:p>
      </dgm:t>
    </dgm:pt>
    <dgm:pt modelId="{C1BA6762-0BA6-4E34-B04F-47B02619C25B}" type="pres">
      <dgm:prSet presAssocID="{C07B4532-9D44-4282-A18B-DAFA8B4A5CF5}" presName="vertThree" presStyleCnt="0"/>
      <dgm:spPr/>
      <dgm:t>
        <a:bodyPr/>
        <a:lstStyle/>
        <a:p>
          <a:endParaRPr lang="pl-PL"/>
        </a:p>
      </dgm:t>
    </dgm:pt>
    <dgm:pt modelId="{D1C946AE-DE11-4FDB-ACCF-C91980B70E76}" type="pres">
      <dgm:prSet presAssocID="{C07B4532-9D44-4282-A18B-DAFA8B4A5CF5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F0AA227F-57BA-44E8-9518-B91166E92322}" type="pres">
      <dgm:prSet presAssocID="{C07B4532-9D44-4282-A18B-DAFA8B4A5CF5}" presName="horzThree" presStyleCnt="0"/>
      <dgm:spPr/>
      <dgm:t>
        <a:bodyPr/>
        <a:lstStyle/>
        <a:p>
          <a:endParaRPr lang="pl-PL"/>
        </a:p>
      </dgm:t>
    </dgm:pt>
    <dgm:pt modelId="{35F3C00A-BD96-463B-A180-8FD751AB225B}" type="pres">
      <dgm:prSet presAssocID="{8015E8C5-6B56-46B5-8C08-5AAB2D5AA9F6}" presName="sibSpaceTwo" presStyleCnt="0"/>
      <dgm:spPr/>
      <dgm:t>
        <a:bodyPr/>
        <a:lstStyle/>
        <a:p>
          <a:endParaRPr lang="pl-PL"/>
        </a:p>
      </dgm:t>
    </dgm:pt>
    <dgm:pt modelId="{6A80AF82-F301-45F9-8E1A-844139D94747}" type="pres">
      <dgm:prSet presAssocID="{C2592EDD-3EDB-4C30-BC2D-AB36FDFE50AF}" presName="vertTwo" presStyleCnt="0"/>
      <dgm:spPr/>
      <dgm:t>
        <a:bodyPr/>
        <a:lstStyle/>
        <a:p>
          <a:endParaRPr lang="pl-PL"/>
        </a:p>
      </dgm:t>
    </dgm:pt>
    <dgm:pt modelId="{E7FEF4D7-202C-4363-877F-40A97D303274}" type="pres">
      <dgm:prSet presAssocID="{C2592EDD-3EDB-4C30-BC2D-AB36FDFE50AF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2468886B-B03D-4968-B3E9-0C914DE0ADC8}" type="pres">
      <dgm:prSet presAssocID="{C2592EDD-3EDB-4C30-BC2D-AB36FDFE50AF}" presName="parTransTwo" presStyleCnt="0"/>
      <dgm:spPr/>
      <dgm:t>
        <a:bodyPr/>
        <a:lstStyle/>
        <a:p>
          <a:endParaRPr lang="pl-PL"/>
        </a:p>
      </dgm:t>
    </dgm:pt>
    <dgm:pt modelId="{A43A1FB8-6337-4B58-AB18-8275F2986AE2}" type="pres">
      <dgm:prSet presAssocID="{C2592EDD-3EDB-4C30-BC2D-AB36FDFE50AF}" presName="horzTwo" presStyleCnt="0"/>
      <dgm:spPr/>
      <dgm:t>
        <a:bodyPr/>
        <a:lstStyle/>
        <a:p>
          <a:endParaRPr lang="pl-PL"/>
        </a:p>
      </dgm:t>
    </dgm:pt>
    <dgm:pt modelId="{D71F31A1-6B2F-4C1C-A72A-DC43FB277D03}" type="pres">
      <dgm:prSet presAssocID="{4F9ED806-46F2-471F-8396-8AEA355E3920}" presName="vertThree" presStyleCnt="0"/>
      <dgm:spPr/>
      <dgm:t>
        <a:bodyPr/>
        <a:lstStyle/>
        <a:p>
          <a:endParaRPr lang="pl-PL"/>
        </a:p>
      </dgm:t>
    </dgm:pt>
    <dgm:pt modelId="{23BE18F0-3497-455A-93C7-07515BB1CA99}" type="pres">
      <dgm:prSet presAssocID="{4F9ED806-46F2-471F-8396-8AEA355E3920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E818ADF0-FAA8-43FB-8194-E2271493DF76}" type="pres">
      <dgm:prSet presAssocID="{4F9ED806-46F2-471F-8396-8AEA355E3920}" presName="horzThree" presStyleCnt="0"/>
      <dgm:spPr/>
      <dgm:t>
        <a:bodyPr/>
        <a:lstStyle/>
        <a:p>
          <a:endParaRPr lang="pl-PL"/>
        </a:p>
      </dgm:t>
    </dgm:pt>
  </dgm:ptLst>
  <dgm:cxnLst>
    <dgm:cxn modelId="{6A86BD33-C1D8-49CD-B849-28A4DE14E161}" type="presOf" srcId="{C2592EDD-3EDB-4C30-BC2D-AB36FDFE50AF}" destId="{E7FEF4D7-202C-4363-877F-40A97D303274}" srcOrd="0" destOrd="0" presId="urn:microsoft.com/office/officeart/2005/8/layout/hierarchy4"/>
    <dgm:cxn modelId="{9A009EDE-7B20-4AB0-897C-D1454FF106FA}" type="presOf" srcId="{7FA92BD1-AA40-4403-B8BA-C2FF42B5787B}" destId="{7612AF62-320C-4F60-A2B9-419DB5365CC4}" srcOrd="0" destOrd="0" presId="urn:microsoft.com/office/officeart/2005/8/layout/hierarchy4"/>
    <dgm:cxn modelId="{8667EFCD-A688-4984-8A81-ABE5997BA7B3}" srcId="{AAC3645B-B8AC-428B-844C-ADB2B593FDF6}" destId="{BDB1DCDC-DA38-4AFB-A1E4-304426C43466}" srcOrd="0" destOrd="0" parTransId="{E3E996BF-7A50-46B5-9777-F66845182205}" sibTransId="{1D210BF1-1503-459D-BA0E-CA77C336F820}"/>
    <dgm:cxn modelId="{2BF79184-68E9-4BEC-95E7-A8E2CE73F3FD}" srcId="{AAC3645B-B8AC-428B-844C-ADB2B593FDF6}" destId="{C07B4532-9D44-4282-A18B-DAFA8B4A5CF5}" srcOrd="1" destOrd="0" parTransId="{957CBE19-0F15-4D7A-A632-E7AAE99F712C}" sibTransId="{2D8E8852-7C37-40BC-AE85-FDC68254B5F2}"/>
    <dgm:cxn modelId="{12293919-B337-4DFB-A70C-1515E36F2789}" srcId="{66D58003-21C9-4ACB-8A05-1EDCA3FD9BFB}" destId="{7FA92BD1-AA40-4403-B8BA-C2FF42B5787B}" srcOrd="0" destOrd="0" parTransId="{EAEAA9FA-8CCD-4A04-8199-7B0C8BE5069E}" sibTransId="{081EC9C6-8597-4DE3-B539-C286CB010900}"/>
    <dgm:cxn modelId="{1122A8B6-7E1E-4E9B-A8AB-DCCFB854487C}" type="presOf" srcId="{C07B4532-9D44-4282-A18B-DAFA8B4A5CF5}" destId="{D1C946AE-DE11-4FDB-ACCF-C91980B70E76}" srcOrd="0" destOrd="0" presId="urn:microsoft.com/office/officeart/2005/8/layout/hierarchy4"/>
    <dgm:cxn modelId="{635C2EE9-FCE1-4B20-B633-3DD5308CC098}" type="presOf" srcId="{BDB1DCDC-DA38-4AFB-A1E4-304426C43466}" destId="{916A5584-2B3B-41BB-A818-E91883190F7B}" srcOrd="0" destOrd="0" presId="urn:microsoft.com/office/officeart/2005/8/layout/hierarchy4"/>
    <dgm:cxn modelId="{C8309FCA-56D5-4F0E-87AE-D9B0B0FADECE}" srcId="{C2592EDD-3EDB-4C30-BC2D-AB36FDFE50AF}" destId="{4F9ED806-46F2-471F-8396-8AEA355E3920}" srcOrd="0" destOrd="0" parTransId="{EEA2619E-94FB-425C-AFAE-3091C0714B19}" sibTransId="{FB76BF5E-6477-49F3-9F4A-91D644932D1C}"/>
    <dgm:cxn modelId="{7B949BFF-DF0E-4DB2-AFC2-AB4D976919E6}" type="presOf" srcId="{66D58003-21C9-4ACB-8A05-1EDCA3FD9BFB}" destId="{2D0ADEDC-2BC2-42D3-9E69-5C1B56BDF8B1}" srcOrd="0" destOrd="0" presId="urn:microsoft.com/office/officeart/2005/8/layout/hierarchy4"/>
    <dgm:cxn modelId="{848968E3-B199-40B9-AE0D-3926F68014D6}" type="presOf" srcId="{AAC3645B-B8AC-428B-844C-ADB2B593FDF6}" destId="{968AC44D-B386-4626-8D38-6051F175F6C1}" srcOrd="0" destOrd="0" presId="urn:microsoft.com/office/officeart/2005/8/layout/hierarchy4"/>
    <dgm:cxn modelId="{65283968-9AB6-44BE-AE52-BADA975ECF60}" srcId="{7FA92BD1-AA40-4403-B8BA-C2FF42B5787B}" destId="{C2592EDD-3EDB-4C30-BC2D-AB36FDFE50AF}" srcOrd="1" destOrd="0" parTransId="{3F807270-2B30-48B5-931E-73B581F60564}" sibTransId="{C7CFA5AE-BE28-4267-A1BC-8D3789C3BB65}"/>
    <dgm:cxn modelId="{F5395AE0-E2F2-48F4-A186-AFD96C4A0562}" type="presOf" srcId="{4F9ED806-46F2-471F-8396-8AEA355E3920}" destId="{23BE18F0-3497-455A-93C7-07515BB1CA99}" srcOrd="0" destOrd="0" presId="urn:microsoft.com/office/officeart/2005/8/layout/hierarchy4"/>
    <dgm:cxn modelId="{9EEE4FF5-34C6-428A-9ABC-388526217783}" srcId="{7FA92BD1-AA40-4403-B8BA-C2FF42B5787B}" destId="{AAC3645B-B8AC-428B-844C-ADB2B593FDF6}" srcOrd="0" destOrd="0" parTransId="{9C323D52-3B91-42C6-96AF-09D61D7ABB92}" sibTransId="{8015E8C5-6B56-46B5-8C08-5AAB2D5AA9F6}"/>
    <dgm:cxn modelId="{1E70D9DE-6BCC-476C-B1A5-85389413E4A1}" type="presParOf" srcId="{2D0ADEDC-2BC2-42D3-9E69-5C1B56BDF8B1}" destId="{F1E3DE92-63BC-430D-ADA7-083888AEB42B}" srcOrd="0" destOrd="0" presId="urn:microsoft.com/office/officeart/2005/8/layout/hierarchy4"/>
    <dgm:cxn modelId="{79D7B3EF-623B-4DAA-A3E6-82552F4CF587}" type="presParOf" srcId="{F1E3DE92-63BC-430D-ADA7-083888AEB42B}" destId="{7612AF62-320C-4F60-A2B9-419DB5365CC4}" srcOrd="0" destOrd="0" presId="urn:microsoft.com/office/officeart/2005/8/layout/hierarchy4"/>
    <dgm:cxn modelId="{702208FC-E6ED-4E69-9B23-8BDE22575A6C}" type="presParOf" srcId="{F1E3DE92-63BC-430D-ADA7-083888AEB42B}" destId="{74A7A3BD-F219-4C99-9989-566EA63B1167}" srcOrd="1" destOrd="0" presId="urn:microsoft.com/office/officeart/2005/8/layout/hierarchy4"/>
    <dgm:cxn modelId="{06C16C87-85D4-4AD5-8546-0AC08DB410F8}" type="presParOf" srcId="{F1E3DE92-63BC-430D-ADA7-083888AEB42B}" destId="{EE87E4B6-867E-4A49-B111-16BC9CC0DCA4}" srcOrd="2" destOrd="0" presId="urn:microsoft.com/office/officeart/2005/8/layout/hierarchy4"/>
    <dgm:cxn modelId="{AB4AD195-18DE-458F-B811-CAFFFF1BFFA3}" type="presParOf" srcId="{EE87E4B6-867E-4A49-B111-16BC9CC0DCA4}" destId="{E420C22A-9111-4E4D-9337-6FE517E92170}" srcOrd="0" destOrd="0" presId="urn:microsoft.com/office/officeart/2005/8/layout/hierarchy4"/>
    <dgm:cxn modelId="{CB45AB3E-31E2-482A-B054-A1E420C89030}" type="presParOf" srcId="{E420C22A-9111-4E4D-9337-6FE517E92170}" destId="{968AC44D-B386-4626-8D38-6051F175F6C1}" srcOrd="0" destOrd="0" presId="urn:microsoft.com/office/officeart/2005/8/layout/hierarchy4"/>
    <dgm:cxn modelId="{CB48DC02-A92D-4720-AB10-56BD30BD5937}" type="presParOf" srcId="{E420C22A-9111-4E4D-9337-6FE517E92170}" destId="{1E525AD0-740F-4FE4-BD98-B528D0859A44}" srcOrd="1" destOrd="0" presId="urn:microsoft.com/office/officeart/2005/8/layout/hierarchy4"/>
    <dgm:cxn modelId="{09194367-04D0-4D19-9AB5-D6C8C5D0B656}" type="presParOf" srcId="{E420C22A-9111-4E4D-9337-6FE517E92170}" destId="{87FB035C-90A7-499E-9273-43CFAF62BD33}" srcOrd="2" destOrd="0" presId="urn:microsoft.com/office/officeart/2005/8/layout/hierarchy4"/>
    <dgm:cxn modelId="{09DBF53E-1C81-47EF-A6FB-C679F2622C3A}" type="presParOf" srcId="{87FB035C-90A7-499E-9273-43CFAF62BD33}" destId="{6CEAC62C-0E3E-480D-8887-264B57E41AF0}" srcOrd="0" destOrd="0" presId="urn:microsoft.com/office/officeart/2005/8/layout/hierarchy4"/>
    <dgm:cxn modelId="{EFBDB319-867C-42C9-AAAE-C4B929B5E0A1}" type="presParOf" srcId="{6CEAC62C-0E3E-480D-8887-264B57E41AF0}" destId="{916A5584-2B3B-41BB-A818-E91883190F7B}" srcOrd="0" destOrd="0" presId="urn:microsoft.com/office/officeart/2005/8/layout/hierarchy4"/>
    <dgm:cxn modelId="{1A544262-9AC3-46E7-A722-C3AFF4928F81}" type="presParOf" srcId="{6CEAC62C-0E3E-480D-8887-264B57E41AF0}" destId="{F1632808-86B9-4E17-86F8-A9630B9852BB}" srcOrd="1" destOrd="0" presId="urn:microsoft.com/office/officeart/2005/8/layout/hierarchy4"/>
    <dgm:cxn modelId="{59B23284-B8C8-4668-90B5-79E510CBD056}" type="presParOf" srcId="{87FB035C-90A7-499E-9273-43CFAF62BD33}" destId="{D73B5E80-EB9C-43E7-AE6B-C768C1992ADB}" srcOrd="1" destOrd="0" presId="urn:microsoft.com/office/officeart/2005/8/layout/hierarchy4"/>
    <dgm:cxn modelId="{1A0067FD-F36A-420E-922B-7D5B33D3665D}" type="presParOf" srcId="{87FB035C-90A7-499E-9273-43CFAF62BD33}" destId="{C1BA6762-0BA6-4E34-B04F-47B02619C25B}" srcOrd="2" destOrd="0" presId="urn:microsoft.com/office/officeart/2005/8/layout/hierarchy4"/>
    <dgm:cxn modelId="{F157615B-19B8-44F2-AD9A-F9914E529949}" type="presParOf" srcId="{C1BA6762-0BA6-4E34-B04F-47B02619C25B}" destId="{D1C946AE-DE11-4FDB-ACCF-C91980B70E76}" srcOrd="0" destOrd="0" presId="urn:microsoft.com/office/officeart/2005/8/layout/hierarchy4"/>
    <dgm:cxn modelId="{27886F57-85AC-46E3-B1F0-9791D0F91473}" type="presParOf" srcId="{C1BA6762-0BA6-4E34-B04F-47B02619C25B}" destId="{F0AA227F-57BA-44E8-9518-B91166E92322}" srcOrd="1" destOrd="0" presId="urn:microsoft.com/office/officeart/2005/8/layout/hierarchy4"/>
    <dgm:cxn modelId="{3A85CFFD-B3E7-48C4-BAFF-ACC84CA28E6D}" type="presParOf" srcId="{EE87E4B6-867E-4A49-B111-16BC9CC0DCA4}" destId="{35F3C00A-BD96-463B-A180-8FD751AB225B}" srcOrd="1" destOrd="0" presId="urn:microsoft.com/office/officeart/2005/8/layout/hierarchy4"/>
    <dgm:cxn modelId="{73AC1EFB-7380-47ED-BEDE-C6D0087FEC91}" type="presParOf" srcId="{EE87E4B6-867E-4A49-B111-16BC9CC0DCA4}" destId="{6A80AF82-F301-45F9-8E1A-844139D94747}" srcOrd="2" destOrd="0" presId="urn:microsoft.com/office/officeart/2005/8/layout/hierarchy4"/>
    <dgm:cxn modelId="{A394DD65-4D6D-4A21-9D09-F2159570A336}" type="presParOf" srcId="{6A80AF82-F301-45F9-8E1A-844139D94747}" destId="{E7FEF4D7-202C-4363-877F-40A97D303274}" srcOrd="0" destOrd="0" presId="urn:microsoft.com/office/officeart/2005/8/layout/hierarchy4"/>
    <dgm:cxn modelId="{AEE57C5F-4D80-4138-AFC0-92266F4C3F88}" type="presParOf" srcId="{6A80AF82-F301-45F9-8E1A-844139D94747}" destId="{2468886B-B03D-4968-B3E9-0C914DE0ADC8}" srcOrd="1" destOrd="0" presId="urn:microsoft.com/office/officeart/2005/8/layout/hierarchy4"/>
    <dgm:cxn modelId="{0B7009EF-32DD-4C17-81C2-60373A39A5AC}" type="presParOf" srcId="{6A80AF82-F301-45F9-8E1A-844139D94747}" destId="{A43A1FB8-6337-4B58-AB18-8275F2986AE2}" srcOrd="2" destOrd="0" presId="urn:microsoft.com/office/officeart/2005/8/layout/hierarchy4"/>
    <dgm:cxn modelId="{BD2EDEDD-DC25-4E98-88A5-2EF7B7D9ABAE}" type="presParOf" srcId="{A43A1FB8-6337-4B58-AB18-8275F2986AE2}" destId="{D71F31A1-6B2F-4C1C-A72A-DC43FB277D03}" srcOrd="0" destOrd="0" presId="urn:microsoft.com/office/officeart/2005/8/layout/hierarchy4"/>
    <dgm:cxn modelId="{A20DDB06-1CAC-4C91-AD29-5655488B586D}" type="presParOf" srcId="{D71F31A1-6B2F-4C1C-A72A-DC43FB277D03}" destId="{23BE18F0-3497-455A-93C7-07515BB1CA99}" srcOrd="0" destOrd="0" presId="urn:microsoft.com/office/officeart/2005/8/layout/hierarchy4"/>
    <dgm:cxn modelId="{0F40973A-8D09-4310-B418-37545DC6C07D}" type="presParOf" srcId="{D71F31A1-6B2F-4C1C-A72A-DC43FB277D03}" destId="{E818ADF0-FAA8-43FB-8194-E2271493DF7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EF4F20F-FDEF-41A2-ADAE-5FF4F97BD5A8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7A5E89A7-2AF6-4C08-8C2C-B32FF44DFD69}">
      <dgm:prSet phldrT="[Tekst]"/>
      <dgm:spPr/>
      <dgm:t>
        <a:bodyPr/>
        <a:lstStyle/>
        <a:p>
          <a:r>
            <a:rPr lang="pl-PL"/>
            <a:t>otwarta - kraje UE i non-UE</a:t>
          </a:r>
        </a:p>
      </dgm:t>
    </dgm:pt>
    <dgm:pt modelId="{204CB8D1-F94A-4483-9B6B-2EDFDF6CECB2}" type="parTrans" cxnId="{8F71B791-E933-444A-A177-E1EA73C779EC}">
      <dgm:prSet/>
      <dgm:spPr/>
      <dgm:t>
        <a:bodyPr/>
        <a:lstStyle/>
        <a:p>
          <a:endParaRPr lang="pl-PL"/>
        </a:p>
      </dgm:t>
    </dgm:pt>
    <dgm:pt modelId="{53EAD83D-D193-4B6A-8205-48E32EB445CD}" type="sibTrans" cxnId="{8F71B791-E933-444A-A177-E1EA73C779EC}">
      <dgm:prSet/>
      <dgm:spPr/>
      <dgm:t>
        <a:bodyPr/>
        <a:lstStyle/>
        <a:p>
          <a:endParaRPr lang="pl-PL"/>
        </a:p>
      </dgm:t>
    </dgm:pt>
    <dgm:pt modelId="{AC4D583E-C7AB-45E0-91F2-C2F26E8C9006}">
      <dgm:prSet phldrT="[Tekst]"/>
      <dgm:spPr/>
      <dgm:t>
        <a:bodyPr/>
        <a:lstStyle/>
        <a:p>
          <a:r>
            <a:rPr lang="pl-PL"/>
            <a:t>ogłoszenie powszechnie dostępne</a:t>
          </a:r>
        </a:p>
      </dgm:t>
    </dgm:pt>
    <dgm:pt modelId="{D70CDAC9-4CA4-40CC-8655-172E3241C82D}" type="parTrans" cxnId="{820DCEBF-A2B3-48AB-A525-A1F42E2C59CF}">
      <dgm:prSet/>
      <dgm:spPr/>
      <dgm:t>
        <a:bodyPr/>
        <a:lstStyle/>
        <a:p>
          <a:endParaRPr lang="pl-PL"/>
        </a:p>
      </dgm:t>
    </dgm:pt>
    <dgm:pt modelId="{5CE93F0C-2184-4BD1-B4B3-FA406A16C97F}" type="sibTrans" cxnId="{820DCEBF-A2B3-48AB-A525-A1F42E2C59CF}">
      <dgm:prSet/>
      <dgm:spPr/>
      <dgm:t>
        <a:bodyPr/>
        <a:lstStyle/>
        <a:p>
          <a:endParaRPr lang="pl-PL"/>
        </a:p>
      </dgm:t>
    </dgm:pt>
    <dgm:pt modelId="{D2C1FC8D-0B02-4636-A697-67CA41F6F95D}">
      <dgm:prSet phldrT="[Tekst]"/>
      <dgm:spPr/>
      <dgm:t>
        <a:bodyPr/>
        <a:lstStyle/>
        <a:p>
          <a:r>
            <a:rPr lang="pl-PL"/>
            <a:t>przejrzyste zasady aplikowania w oparciu o kwestie merytoryczne</a:t>
          </a:r>
        </a:p>
      </dgm:t>
    </dgm:pt>
    <dgm:pt modelId="{A0C77607-4FE6-4C41-9CF9-CFD4BF7092E2}" type="parTrans" cxnId="{D31DB00B-9AC1-4319-A616-7C3F7B8E70AA}">
      <dgm:prSet/>
      <dgm:spPr/>
      <dgm:t>
        <a:bodyPr/>
        <a:lstStyle/>
        <a:p>
          <a:endParaRPr lang="pl-PL"/>
        </a:p>
      </dgm:t>
    </dgm:pt>
    <dgm:pt modelId="{C4311289-C6BC-4E62-B0B9-88C1F4DC92F7}" type="sibTrans" cxnId="{D31DB00B-9AC1-4319-A616-7C3F7B8E70AA}">
      <dgm:prSet/>
      <dgm:spPr/>
      <dgm:t>
        <a:bodyPr/>
        <a:lstStyle/>
        <a:p>
          <a:endParaRPr lang="pl-PL"/>
        </a:p>
      </dgm:t>
    </dgm:pt>
    <dgm:pt modelId="{5857F6A6-12C5-4CD5-933D-1F51DD39AD02}">
      <dgm:prSet phldrT="[Tekst]"/>
      <dgm:spPr/>
      <dgm:t>
        <a:bodyPr/>
        <a:lstStyle/>
        <a:p>
          <a:r>
            <a:rPr lang="pl-PL"/>
            <a:t>proces rekrutacyjny kontrolowany przez KE</a:t>
          </a:r>
        </a:p>
      </dgm:t>
    </dgm:pt>
    <dgm:pt modelId="{3FAFB5D3-29C3-461A-A5DF-F999D853AA9A}" type="parTrans" cxnId="{B677C6B8-88F1-4971-BFBF-3BCDDA81178E}">
      <dgm:prSet/>
      <dgm:spPr/>
      <dgm:t>
        <a:bodyPr/>
        <a:lstStyle/>
        <a:p>
          <a:endParaRPr lang="pl-PL"/>
        </a:p>
      </dgm:t>
    </dgm:pt>
    <dgm:pt modelId="{62F86D57-289D-42CD-8FF0-0D9993586CA3}" type="sibTrans" cxnId="{B677C6B8-88F1-4971-BFBF-3BCDDA81178E}">
      <dgm:prSet/>
      <dgm:spPr/>
      <dgm:t>
        <a:bodyPr/>
        <a:lstStyle/>
        <a:p>
          <a:endParaRPr lang="pl-PL"/>
        </a:p>
      </dgm:t>
    </dgm:pt>
    <dgm:pt modelId="{124AF0D5-DF2E-428D-B997-9D70DD7B8C68}" type="pres">
      <dgm:prSet presAssocID="{FEF4F20F-FDEF-41A2-ADAE-5FF4F97BD5A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39ED0D4-905E-4060-BD0F-8C41906A9EB1}" type="pres">
      <dgm:prSet presAssocID="{7A5E89A7-2AF6-4C08-8C2C-B32FF44DFD69}" presName="parentLin" presStyleCnt="0"/>
      <dgm:spPr/>
    </dgm:pt>
    <dgm:pt modelId="{3BD60A4F-C5EB-47ED-A5BD-3319CAE36646}" type="pres">
      <dgm:prSet presAssocID="{7A5E89A7-2AF6-4C08-8C2C-B32FF44DFD69}" presName="parentLeftMargin" presStyleLbl="node1" presStyleIdx="0" presStyleCnt="4"/>
      <dgm:spPr/>
      <dgm:t>
        <a:bodyPr/>
        <a:lstStyle/>
        <a:p>
          <a:endParaRPr lang="pl-PL"/>
        </a:p>
      </dgm:t>
    </dgm:pt>
    <dgm:pt modelId="{99759C30-D1D9-4C10-971F-C28B53CEB0EB}" type="pres">
      <dgm:prSet presAssocID="{7A5E89A7-2AF6-4C08-8C2C-B32FF44DFD6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4FBF4F9-4D4D-4881-9343-F88C44E609F9}" type="pres">
      <dgm:prSet presAssocID="{7A5E89A7-2AF6-4C08-8C2C-B32FF44DFD69}" presName="negativeSpace" presStyleCnt="0"/>
      <dgm:spPr/>
    </dgm:pt>
    <dgm:pt modelId="{36AA2D15-B5E5-4B44-84E4-CCC426F0F7E3}" type="pres">
      <dgm:prSet presAssocID="{7A5E89A7-2AF6-4C08-8C2C-B32FF44DFD69}" presName="childText" presStyleLbl="conFgAcc1" presStyleIdx="0" presStyleCnt="4">
        <dgm:presLayoutVars>
          <dgm:bulletEnabled val="1"/>
        </dgm:presLayoutVars>
      </dgm:prSet>
      <dgm:spPr/>
    </dgm:pt>
    <dgm:pt modelId="{13171108-E7DF-4854-A09D-027E1E23A0B4}" type="pres">
      <dgm:prSet presAssocID="{53EAD83D-D193-4B6A-8205-48E32EB445CD}" presName="spaceBetweenRectangles" presStyleCnt="0"/>
      <dgm:spPr/>
    </dgm:pt>
    <dgm:pt modelId="{F583E19D-7495-48D0-9DBB-EB2C6A9E09C4}" type="pres">
      <dgm:prSet presAssocID="{AC4D583E-C7AB-45E0-91F2-C2F26E8C9006}" presName="parentLin" presStyleCnt="0"/>
      <dgm:spPr/>
    </dgm:pt>
    <dgm:pt modelId="{841E0F19-4A4A-4CDD-A41C-BCEEC00E0E00}" type="pres">
      <dgm:prSet presAssocID="{AC4D583E-C7AB-45E0-91F2-C2F26E8C9006}" presName="parentLeftMargin" presStyleLbl="node1" presStyleIdx="0" presStyleCnt="4"/>
      <dgm:spPr/>
      <dgm:t>
        <a:bodyPr/>
        <a:lstStyle/>
        <a:p>
          <a:endParaRPr lang="pl-PL"/>
        </a:p>
      </dgm:t>
    </dgm:pt>
    <dgm:pt modelId="{701F0E17-4479-4313-B789-086087B42562}" type="pres">
      <dgm:prSet presAssocID="{AC4D583E-C7AB-45E0-91F2-C2F26E8C900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9DD3B54-A0F0-412E-9153-4FFC66FADF38}" type="pres">
      <dgm:prSet presAssocID="{AC4D583E-C7AB-45E0-91F2-C2F26E8C9006}" presName="negativeSpace" presStyleCnt="0"/>
      <dgm:spPr/>
    </dgm:pt>
    <dgm:pt modelId="{5CDC8E11-839B-4DAE-A994-77582DAF8E18}" type="pres">
      <dgm:prSet presAssocID="{AC4D583E-C7AB-45E0-91F2-C2F26E8C9006}" presName="childText" presStyleLbl="conFgAcc1" presStyleIdx="1" presStyleCnt="4">
        <dgm:presLayoutVars>
          <dgm:bulletEnabled val="1"/>
        </dgm:presLayoutVars>
      </dgm:prSet>
      <dgm:spPr/>
    </dgm:pt>
    <dgm:pt modelId="{4F013D6F-DD7C-4D71-9D31-FC7FF0BFA073}" type="pres">
      <dgm:prSet presAssocID="{5CE93F0C-2184-4BD1-B4B3-FA406A16C97F}" presName="spaceBetweenRectangles" presStyleCnt="0"/>
      <dgm:spPr/>
    </dgm:pt>
    <dgm:pt modelId="{57BB06A7-3B63-46BB-A1C9-B0B826A8B3AA}" type="pres">
      <dgm:prSet presAssocID="{D2C1FC8D-0B02-4636-A697-67CA41F6F95D}" presName="parentLin" presStyleCnt="0"/>
      <dgm:spPr/>
    </dgm:pt>
    <dgm:pt modelId="{1468D7AB-A41F-4B97-8B78-427FCF6AE922}" type="pres">
      <dgm:prSet presAssocID="{D2C1FC8D-0B02-4636-A697-67CA41F6F95D}" presName="parentLeftMargin" presStyleLbl="node1" presStyleIdx="1" presStyleCnt="4"/>
      <dgm:spPr/>
      <dgm:t>
        <a:bodyPr/>
        <a:lstStyle/>
        <a:p>
          <a:endParaRPr lang="pl-PL"/>
        </a:p>
      </dgm:t>
    </dgm:pt>
    <dgm:pt modelId="{18E07DDA-9A04-4BB7-ABA4-2B121FB30737}" type="pres">
      <dgm:prSet presAssocID="{D2C1FC8D-0B02-4636-A697-67CA41F6F95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B66414E-E26C-488F-8716-993ECDE5E161}" type="pres">
      <dgm:prSet presAssocID="{D2C1FC8D-0B02-4636-A697-67CA41F6F95D}" presName="negativeSpace" presStyleCnt="0"/>
      <dgm:spPr/>
    </dgm:pt>
    <dgm:pt modelId="{F8D33666-705B-4F5A-9199-87DDDC167409}" type="pres">
      <dgm:prSet presAssocID="{D2C1FC8D-0B02-4636-A697-67CA41F6F95D}" presName="childText" presStyleLbl="conFgAcc1" presStyleIdx="2" presStyleCnt="4">
        <dgm:presLayoutVars>
          <dgm:bulletEnabled val="1"/>
        </dgm:presLayoutVars>
      </dgm:prSet>
      <dgm:spPr/>
    </dgm:pt>
    <dgm:pt modelId="{CC761A97-27B5-48DD-A687-4FE465694514}" type="pres">
      <dgm:prSet presAssocID="{C4311289-C6BC-4E62-B0B9-88C1F4DC92F7}" presName="spaceBetweenRectangles" presStyleCnt="0"/>
      <dgm:spPr/>
    </dgm:pt>
    <dgm:pt modelId="{09846BC0-9056-4B83-B473-49389032460E}" type="pres">
      <dgm:prSet presAssocID="{5857F6A6-12C5-4CD5-933D-1F51DD39AD02}" presName="parentLin" presStyleCnt="0"/>
      <dgm:spPr/>
    </dgm:pt>
    <dgm:pt modelId="{69A253E4-82A1-4CCE-B190-27EB76EEAB54}" type="pres">
      <dgm:prSet presAssocID="{5857F6A6-12C5-4CD5-933D-1F51DD39AD02}" presName="parentLeftMargin" presStyleLbl="node1" presStyleIdx="2" presStyleCnt="4"/>
      <dgm:spPr/>
      <dgm:t>
        <a:bodyPr/>
        <a:lstStyle/>
        <a:p>
          <a:endParaRPr lang="pl-PL"/>
        </a:p>
      </dgm:t>
    </dgm:pt>
    <dgm:pt modelId="{F6539F72-31AF-4DF9-BAFA-BDC8822B3458}" type="pres">
      <dgm:prSet presAssocID="{5857F6A6-12C5-4CD5-933D-1F51DD39AD0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7C98CA6-57C7-4CF2-A07A-1B483D784350}" type="pres">
      <dgm:prSet presAssocID="{5857F6A6-12C5-4CD5-933D-1F51DD39AD02}" presName="negativeSpace" presStyleCnt="0"/>
      <dgm:spPr/>
    </dgm:pt>
    <dgm:pt modelId="{388F0C27-FA5B-43B0-B1AD-241BCD0C78AF}" type="pres">
      <dgm:prSet presAssocID="{5857F6A6-12C5-4CD5-933D-1F51DD39AD02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E1FB59F6-65D8-4AE6-A01E-BD66FB8723F6}" type="presOf" srcId="{7A5E89A7-2AF6-4C08-8C2C-B32FF44DFD69}" destId="{99759C30-D1D9-4C10-971F-C28B53CEB0EB}" srcOrd="1" destOrd="0" presId="urn:microsoft.com/office/officeart/2005/8/layout/list1"/>
    <dgm:cxn modelId="{08BE3F7A-5DB3-4009-8043-05A38F48DBCE}" type="presOf" srcId="{FEF4F20F-FDEF-41A2-ADAE-5FF4F97BD5A8}" destId="{124AF0D5-DF2E-428D-B997-9D70DD7B8C68}" srcOrd="0" destOrd="0" presId="urn:microsoft.com/office/officeart/2005/8/layout/list1"/>
    <dgm:cxn modelId="{A3168DAA-9153-4BA1-8627-F21DED158204}" type="presOf" srcId="{5857F6A6-12C5-4CD5-933D-1F51DD39AD02}" destId="{F6539F72-31AF-4DF9-BAFA-BDC8822B3458}" srcOrd="1" destOrd="0" presId="urn:microsoft.com/office/officeart/2005/8/layout/list1"/>
    <dgm:cxn modelId="{A14F1D5D-F7DF-4FA6-8611-F72DE9BD6C4D}" type="presOf" srcId="{7A5E89A7-2AF6-4C08-8C2C-B32FF44DFD69}" destId="{3BD60A4F-C5EB-47ED-A5BD-3319CAE36646}" srcOrd="0" destOrd="0" presId="urn:microsoft.com/office/officeart/2005/8/layout/list1"/>
    <dgm:cxn modelId="{42A122B0-7820-42C6-81E5-5BE3B15ACE5E}" type="presOf" srcId="{5857F6A6-12C5-4CD5-933D-1F51DD39AD02}" destId="{69A253E4-82A1-4CCE-B190-27EB76EEAB54}" srcOrd="0" destOrd="0" presId="urn:microsoft.com/office/officeart/2005/8/layout/list1"/>
    <dgm:cxn modelId="{B677C6B8-88F1-4971-BFBF-3BCDDA81178E}" srcId="{FEF4F20F-FDEF-41A2-ADAE-5FF4F97BD5A8}" destId="{5857F6A6-12C5-4CD5-933D-1F51DD39AD02}" srcOrd="3" destOrd="0" parTransId="{3FAFB5D3-29C3-461A-A5DF-F999D853AA9A}" sibTransId="{62F86D57-289D-42CD-8FF0-0D9993586CA3}"/>
    <dgm:cxn modelId="{42CFE95D-F15C-4F8A-AC98-C861CCF6C06D}" type="presOf" srcId="{AC4D583E-C7AB-45E0-91F2-C2F26E8C9006}" destId="{841E0F19-4A4A-4CDD-A41C-BCEEC00E0E00}" srcOrd="0" destOrd="0" presId="urn:microsoft.com/office/officeart/2005/8/layout/list1"/>
    <dgm:cxn modelId="{9BDC94A0-860F-4F41-8DE5-50888C464431}" type="presOf" srcId="{D2C1FC8D-0B02-4636-A697-67CA41F6F95D}" destId="{1468D7AB-A41F-4B97-8B78-427FCF6AE922}" srcOrd="0" destOrd="0" presId="urn:microsoft.com/office/officeart/2005/8/layout/list1"/>
    <dgm:cxn modelId="{D31DB00B-9AC1-4319-A616-7C3F7B8E70AA}" srcId="{FEF4F20F-FDEF-41A2-ADAE-5FF4F97BD5A8}" destId="{D2C1FC8D-0B02-4636-A697-67CA41F6F95D}" srcOrd="2" destOrd="0" parTransId="{A0C77607-4FE6-4C41-9CF9-CFD4BF7092E2}" sibTransId="{C4311289-C6BC-4E62-B0B9-88C1F4DC92F7}"/>
    <dgm:cxn modelId="{1EDDA818-DF7F-4149-AD55-9E2E6D52F8F8}" type="presOf" srcId="{AC4D583E-C7AB-45E0-91F2-C2F26E8C9006}" destId="{701F0E17-4479-4313-B789-086087B42562}" srcOrd="1" destOrd="0" presId="urn:microsoft.com/office/officeart/2005/8/layout/list1"/>
    <dgm:cxn modelId="{8F71B791-E933-444A-A177-E1EA73C779EC}" srcId="{FEF4F20F-FDEF-41A2-ADAE-5FF4F97BD5A8}" destId="{7A5E89A7-2AF6-4C08-8C2C-B32FF44DFD69}" srcOrd="0" destOrd="0" parTransId="{204CB8D1-F94A-4483-9B6B-2EDFDF6CECB2}" sibTransId="{53EAD83D-D193-4B6A-8205-48E32EB445CD}"/>
    <dgm:cxn modelId="{820DCEBF-A2B3-48AB-A525-A1F42E2C59CF}" srcId="{FEF4F20F-FDEF-41A2-ADAE-5FF4F97BD5A8}" destId="{AC4D583E-C7AB-45E0-91F2-C2F26E8C9006}" srcOrd="1" destOrd="0" parTransId="{D70CDAC9-4CA4-40CC-8655-172E3241C82D}" sibTransId="{5CE93F0C-2184-4BD1-B4B3-FA406A16C97F}"/>
    <dgm:cxn modelId="{92C4B5B9-F9EF-4088-B340-FC93CCF418BF}" type="presOf" srcId="{D2C1FC8D-0B02-4636-A697-67CA41F6F95D}" destId="{18E07DDA-9A04-4BB7-ABA4-2B121FB30737}" srcOrd="1" destOrd="0" presId="urn:microsoft.com/office/officeart/2005/8/layout/list1"/>
    <dgm:cxn modelId="{D2E8D4ED-00CA-4589-AB4A-941B848FC705}" type="presParOf" srcId="{124AF0D5-DF2E-428D-B997-9D70DD7B8C68}" destId="{439ED0D4-905E-4060-BD0F-8C41906A9EB1}" srcOrd="0" destOrd="0" presId="urn:microsoft.com/office/officeart/2005/8/layout/list1"/>
    <dgm:cxn modelId="{038479B4-D003-40C2-A9FB-4915184E6F4D}" type="presParOf" srcId="{439ED0D4-905E-4060-BD0F-8C41906A9EB1}" destId="{3BD60A4F-C5EB-47ED-A5BD-3319CAE36646}" srcOrd="0" destOrd="0" presId="urn:microsoft.com/office/officeart/2005/8/layout/list1"/>
    <dgm:cxn modelId="{0342C101-99D9-40C6-B98A-ACC0C4A2B2FB}" type="presParOf" srcId="{439ED0D4-905E-4060-BD0F-8C41906A9EB1}" destId="{99759C30-D1D9-4C10-971F-C28B53CEB0EB}" srcOrd="1" destOrd="0" presId="urn:microsoft.com/office/officeart/2005/8/layout/list1"/>
    <dgm:cxn modelId="{0D275DB5-386C-4948-B6FE-37372D7AB4B1}" type="presParOf" srcId="{124AF0D5-DF2E-428D-B997-9D70DD7B8C68}" destId="{C4FBF4F9-4D4D-4881-9343-F88C44E609F9}" srcOrd="1" destOrd="0" presId="urn:microsoft.com/office/officeart/2005/8/layout/list1"/>
    <dgm:cxn modelId="{2E9589F7-E251-46DE-9D47-66074B630CD8}" type="presParOf" srcId="{124AF0D5-DF2E-428D-B997-9D70DD7B8C68}" destId="{36AA2D15-B5E5-4B44-84E4-CCC426F0F7E3}" srcOrd="2" destOrd="0" presId="urn:microsoft.com/office/officeart/2005/8/layout/list1"/>
    <dgm:cxn modelId="{5CD32BD9-013B-4B49-B380-62DB7DDF7C94}" type="presParOf" srcId="{124AF0D5-DF2E-428D-B997-9D70DD7B8C68}" destId="{13171108-E7DF-4854-A09D-027E1E23A0B4}" srcOrd="3" destOrd="0" presId="urn:microsoft.com/office/officeart/2005/8/layout/list1"/>
    <dgm:cxn modelId="{B7514578-E988-44EA-B160-955C3AA8CFA8}" type="presParOf" srcId="{124AF0D5-DF2E-428D-B997-9D70DD7B8C68}" destId="{F583E19D-7495-48D0-9DBB-EB2C6A9E09C4}" srcOrd="4" destOrd="0" presId="urn:microsoft.com/office/officeart/2005/8/layout/list1"/>
    <dgm:cxn modelId="{9A655702-ABED-4717-9C33-8201BFE7DA98}" type="presParOf" srcId="{F583E19D-7495-48D0-9DBB-EB2C6A9E09C4}" destId="{841E0F19-4A4A-4CDD-A41C-BCEEC00E0E00}" srcOrd="0" destOrd="0" presId="urn:microsoft.com/office/officeart/2005/8/layout/list1"/>
    <dgm:cxn modelId="{1280CE28-D0DC-4015-B01F-0E41EDAA735D}" type="presParOf" srcId="{F583E19D-7495-48D0-9DBB-EB2C6A9E09C4}" destId="{701F0E17-4479-4313-B789-086087B42562}" srcOrd="1" destOrd="0" presId="urn:microsoft.com/office/officeart/2005/8/layout/list1"/>
    <dgm:cxn modelId="{F5181FDD-5DD7-4C4C-870A-5C7B3F8BB05E}" type="presParOf" srcId="{124AF0D5-DF2E-428D-B997-9D70DD7B8C68}" destId="{29DD3B54-A0F0-412E-9153-4FFC66FADF38}" srcOrd="5" destOrd="0" presId="urn:microsoft.com/office/officeart/2005/8/layout/list1"/>
    <dgm:cxn modelId="{DBC97535-7C88-4488-9D11-F2C0C0C9F4FE}" type="presParOf" srcId="{124AF0D5-DF2E-428D-B997-9D70DD7B8C68}" destId="{5CDC8E11-839B-4DAE-A994-77582DAF8E18}" srcOrd="6" destOrd="0" presId="urn:microsoft.com/office/officeart/2005/8/layout/list1"/>
    <dgm:cxn modelId="{A852EE5D-F715-4A7D-9188-25E675A27767}" type="presParOf" srcId="{124AF0D5-DF2E-428D-B997-9D70DD7B8C68}" destId="{4F013D6F-DD7C-4D71-9D31-FC7FF0BFA073}" srcOrd="7" destOrd="0" presId="urn:microsoft.com/office/officeart/2005/8/layout/list1"/>
    <dgm:cxn modelId="{8CAA2E54-7E4F-40A3-9F54-9D6794BA0B79}" type="presParOf" srcId="{124AF0D5-DF2E-428D-B997-9D70DD7B8C68}" destId="{57BB06A7-3B63-46BB-A1C9-B0B826A8B3AA}" srcOrd="8" destOrd="0" presId="urn:microsoft.com/office/officeart/2005/8/layout/list1"/>
    <dgm:cxn modelId="{66E18D4A-0104-4125-995C-6C0DABE86401}" type="presParOf" srcId="{57BB06A7-3B63-46BB-A1C9-B0B826A8B3AA}" destId="{1468D7AB-A41F-4B97-8B78-427FCF6AE922}" srcOrd="0" destOrd="0" presId="urn:microsoft.com/office/officeart/2005/8/layout/list1"/>
    <dgm:cxn modelId="{DF3B0335-9649-43C1-973A-8ADA7C9035FB}" type="presParOf" srcId="{57BB06A7-3B63-46BB-A1C9-B0B826A8B3AA}" destId="{18E07DDA-9A04-4BB7-ABA4-2B121FB30737}" srcOrd="1" destOrd="0" presId="urn:microsoft.com/office/officeart/2005/8/layout/list1"/>
    <dgm:cxn modelId="{A0E8C442-FE7E-4E99-8CDD-86FBAE618976}" type="presParOf" srcId="{124AF0D5-DF2E-428D-B997-9D70DD7B8C68}" destId="{0B66414E-E26C-488F-8716-993ECDE5E161}" srcOrd="9" destOrd="0" presId="urn:microsoft.com/office/officeart/2005/8/layout/list1"/>
    <dgm:cxn modelId="{1C33956B-9D74-44CC-B454-A31FD8814E09}" type="presParOf" srcId="{124AF0D5-DF2E-428D-B997-9D70DD7B8C68}" destId="{F8D33666-705B-4F5A-9199-87DDDC167409}" srcOrd="10" destOrd="0" presId="urn:microsoft.com/office/officeart/2005/8/layout/list1"/>
    <dgm:cxn modelId="{317A4BDB-D404-4BFD-A1E1-19984F0BC5AA}" type="presParOf" srcId="{124AF0D5-DF2E-428D-B997-9D70DD7B8C68}" destId="{CC761A97-27B5-48DD-A687-4FE465694514}" srcOrd="11" destOrd="0" presId="urn:microsoft.com/office/officeart/2005/8/layout/list1"/>
    <dgm:cxn modelId="{5412B1C4-526F-4C13-BC74-325508AAFC64}" type="presParOf" srcId="{124AF0D5-DF2E-428D-B997-9D70DD7B8C68}" destId="{09846BC0-9056-4B83-B473-49389032460E}" srcOrd="12" destOrd="0" presId="urn:microsoft.com/office/officeart/2005/8/layout/list1"/>
    <dgm:cxn modelId="{C8E1D97B-61FB-4342-A14F-B064CBEE1185}" type="presParOf" srcId="{09846BC0-9056-4B83-B473-49389032460E}" destId="{69A253E4-82A1-4CCE-B190-27EB76EEAB54}" srcOrd="0" destOrd="0" presId="urn:microsoft.com/office/officeart/2005/8/layout/list1"/>
    <dgm:cxn modelId="{A67BB87B-A1F8-4E8A-B0CF-14A0ADB786D6}" type="presParOf" srcId="{09846BC0-9056-4B83-B473-49389032460E}" destId="{F6539F72-31AF-4DF9-BAFA-BDC8822B3458}" srcOrd="1" destOrd="0" presId="urn:microsoft.com/office/officeart/2005/8/layout/list1"/>
    <dgm:cxn modelId="{0212CF68-6B23-4608-B7D0-4DD6B43639E0}" type="presParOf" srcId="{124AF0D5-DF2E-428D-B997-9D70DD7B8C68}" destId="{77C98CA6-57C7-4CF2-A07A-1B483D784350}" srcOrd="13" destOrd="0" presId="urn:microsoft.com/office/officeart/2005/8/layout/list1"/>
    <dgm:cxn modelId="{4722D1E2-966F-4B1B-84AD-CEBDA9BEC4D8}" type="presParOf" srcId="{124AF0D5-DF2E-428D-B997-9D70DD7B8C68}" destId="{388F0C27-FA5B-43B0-B1AD-241BCD0C78A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D9A928-B0A0-45EF-9770-44434E81AC74}">
      <dsp:nvSpPr>
        <dsp:cNvPr id="0" name=""/>
        <dsp:cNvSpPr/>
      </dsp:nvSpPr>
      <dsp:spPr>
        <a:xfrm>
          <a:off x="1552851" y="601772"/>
          <a:ext cx="3367274" cy="1169409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B9B5DD-756F-49A3-B27F-382FB96C37FB}">
      <dsp:nvSpPr>
        <dsp:cNvPr id="0" name=""/>
        <dsp:cNvSpPr/>
      </dsp:nvSpPr>
      <dsp:spPr>
        <a:xfrm>
          <a:off x="2770057" y="2961374"/>
          <a:ext cx="652572" cy="417646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1C3F5E-26AA-4156-9DFC-23FDA1A46B76}">
      <dsp:nvSpPr>
        <dsp:cNvPr id="0" name=""/>
        <dsp:cNvSpPr/>
      </dsp:nvSpPr>
      <dsp:spPr>
        <a:xfrm>
          <a:off x="1530169" y="3295491"/>
          <a:ext cx="3132348" cy="783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cap="all" spc="0" dirty="0">
              <a:ln w="45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Uniwersytety i instytucje badawcze w słabiej rozwiniętych regionach Europy</a:t>
          </a:r>
          <a:endParaRPr lang="pl-PL" sz="1200" b="1" kern="1200" cap="all" spc="0">
            <a:ln w="45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1530169" y="3295491"/>
        <a:ext cx="3132348" cy="783087"/>
      </dsp:txXfrm>
    </dsp:sp>
    <dsp:sp modelId="{F283A9F7-E5DF-4F26-9066-AE8A10D3C89A}">
      <dsp:nvSpPr>
        <dsp:cNvPr id="0" name=""/>
        <dsp:cNvSpPr/>
      </dsp:nvSpPr>
      <dsp:spPr>
        <a:xfrm>
          <a:off x="2622021" y="1299479"/>
          <a:ext cx="1174630" cy="117463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800" kern="1200" dirty="0"/>
            <a:t>podniesienie konkurencyjności Europy</a:t>
          </a:r>
          <a:endParaRPr lang="pl-PL" sz="800" kern="1200"/>
        </a:p>
      </dsp:txBody>
      <dsp:txXfrm>
        <a:off x="2794042" y="1471500"/>
        <a:ext cx="830588" cy="830588"/>
      </dsp:txXfrm>
    </dsp:sp>
    <dsp:sp modelId="{15CE208C-5FA0-41F5-A0BD-8116520241CA}">
      <dsp:nvSpPr>
        <dsp:cNvPr id="0" name=""/>
        <dsp:cNvSpPr/>
      </dsp:nvSpPr>
      <dsp:spPr>
        <a:xfrm>
          <a:off x="1868724" y="486068"/>
          <a:ext cx="1174630" cy="1174630"/>
        </a:xfrm>
        <a:prstGeom prst="ellips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800" kern="1200" dirty="0"/>
            <a:t>europejski potencjał badawczy</a:t>
          </a:r>
          <a:endParaRPr lang="pl-PL" sz="800" kern="1200"/>
        </a:p>
      </dsp:txBody>
      <dsp:txXfrm>
        <a:off x="2040745" y="658089"/>
        <a:ext cx="830588" cy="830588"/>
      </dsp:txXfrm>
    </dsp:sp>
    <dsp:sp modelId="{D2F9DEB5-2CD2-4EB4-BCB1-284279C077A5}">
      <dsp:nvSpPr>
        <dsp:cNvPr id="0" name=""/>
        <dsp:cNvSpPr/>
      </dsp:nvSpPr>
      <dsp:spPr>
        <a:xfrm>
          <a:off x="3088839" y="444324"/>
          <a:ext cx="1174630" cy="1174630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800" kern="1200" dirty="0" smtClean="0"/>
            <a:t>Upowszechnianie </a:t>
          </a:r>
          <a:r>
            <a:rPr lang="pl-PL" sz="800" kern="1200" dirty="0"/>
            <a:t>doskonałości i </a:t>
          </a:r>
          <a:r>
            <a:rPr lang="pl-PL" sz="800" kern="1200" dirty="0" smtClean="0"/>
            <a:t>zapewnienie </a:t>
          </a:r>
          <a:r>
            <a:rPr lang="pl-PL" sz="800" kern="1200" dirty="0"/>
            <a:t>szerszego </a:t>
          </a:r>
          <a:r>
            <a:rPr lang="pl-PL" sz="800" kern="1200" dirty="0" smtClean="0"/>
            <a:t>uczestnictwa</a:t>
          </a:r>
          <a:r>
            <a:rPr lang="pl-PL" sz="800" i="1" kern="1200" dirty="0"/>
            <a:t>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800" kern="1200"/>
        </a:p>
      </dsp:txBody>
      <dsp:txXfrm>
        <a:off x="3260860" y="616345"/>
        <a:ext cx="830588" cy="830588"/>
      </dsp:txXfrm>
    </dsp:sp>
    <dsp:sp modelId="{1E81629E-C083-4DD7-8D1C-C44D446A77F4}">
      <dsp:nvSpPr>
        <dsp:cNvPr id="0" name=""/>
        <dsp:cNvSpPr/>
      </dsp:nvSpPr>
      <dsp:spPr>
        <a:xfrm>
          <a:off x="1327246" y="329481"/>
          <a:ext cx="3654406" cy="220676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73B4F0-6DAB-408A-975F-B0AED696D09F}">
      <dsp:nvSpPr>
        <dsp:cNvPr id="0" name=""/>
        <dsp:cNvSpPr/>
      </dsp:nvSpPr>
      <dsp:spPr>
        <a:xfrm flipV="1">
          <a:off x="0" y="656682"/>
          <a:ext cx="6696744" cy="66325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6A6AEC-7DDE-411C-AFE2-5ADBBE8A4BD4}">
      <dsp:nvSpPr>
        <dsp:cNvPr id="0" name=""/>
        <dsp:cNvSpPr/>
      </dsp:nvSpPr>
      <dsp:spPr>
        <a:xfrm>
          <a:off x="202746" y="263549"/>
          <a:ext cx="1463081" cy="144952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C2A02B-3490-4FFE-8D72-37438A073FFE}">
      <dsp:nvSpPr>
        <dsp:cNvPr id="0" name=""/>
        <dsp:cNvSpPr/>
      </dsp:nvSpPr>
      <dsp:spPr>
        <a:xfrm rot="10800000">
          <a:off x="202746" y="1976619"/>
          <a:ext cx="1463081" cy="2415868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i="1" kern="1200"/>
            <a:t>Teaming</a:t>
          </a:r>
          <a:r>
            <a:rPr lang="pl-PL" sz="1100" b="1" kern="1200"/>
            <a:t> </a:t>
          </a:r>
          <a:r>
            <a:rPr lang="pl-PL" sz="1100" kern="1200"/>
            <a:t>tworzenie nowych Centrów Doskonałości </a:t>
          </a:r>
        </a:p>
      </dsp:txBody>
      <dsp:txXfrm rot="10800000">
        <a:off x="247741" y="1976619"/>
        <a:ext cx="1373091" cy="2370873"/>
      </dsp:txXfrm>
    </dsp:sp>
    <dsp:sp modelId="{2D19EF0A-6D16-446B-983C-6320E5193F93}">
      <dsp:nvSpPr>
        <dsp:cNvPr id="0" name=""/>
        <dsp:cNvSpPr/>
      </dsp:nvSpPr>
      <dsp:spPr>
        <a:xfrm>
          <a:off x="1812136" y="263549"/>
          <a:ext cx="1463081" cy="144952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90D199-3017-4A87-A5BA-5139EE31F881}">
      <dsp:nvSpPr>
        <dsp:cNvPr id="0" name=""/>
        <dsp:cNvSpPr/>
      </dsp:nvSpPr>
      <dsp:spPr>
        <a:xfrm rot="10800000">
          <a:off x="1812136" y="1976619"/>
          <a:ext cx="1463081" cy="2415868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i="1" kern="1200"/>
            <a:t>Twinning</a:t>
          </a:r>
          <a:r>
            <a:rPr lang="pl-PL" sz="1100" kern="1200"/>
            <a:t>  wzmocnienie instytucji poprzez utworzenie powiązań</a:t>
          </a:r>
        </a:p>
      </dsp:txBody>
      <dsp:txXfrm rot="10800000">
        <a:off x="1857131" y="1976619"/>
        <a:ext cx="1373091" cy="2370873"/>
      </dsp:txXfrm>
    </dsp:sp>
    <dsp:sp modelId="{D04623E0-73E8-4AFC-9924-76560BFF4F9C}">
      <dsp:nvSpPr>
        <dsp:cNvPr id="0" name=""/>
        <dsp:cNvSpPr/>
      </dsp:nvSpPr>
      <dsp:spPr>
        <a:xfrm>
          <a:off x="3421526" y="263549"/>
          <a:ext cx="1463081" cy="144952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00E560-2E31-4C27-9E9B-F7C1C7D7F40F}">
      <dsp:nvSpPr>
        <dsp:cNvPr id="0" name=""/>
        <dsp:cNvSpPr/>
      </dsp:nvSpPr>
      <dsp:spPr>
        <a:xfrm rot="10800000">
          <a:off x="3421526" y="1976619"/>
          <a:ext cx="1463081" cy="2415868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i="1" kern="1200"/>
            <a:t>Era Chairs</a:t>
          </a:r>
          <a:r>
            <a:rPr lang="pl-PL" sz="1100" b="1" i="1" kern="1200"/>
            <a:t> </a:t>
          </a:r>
          <a:r>
            <a:rPr lang="pl-PL" sz="1100" kern="1200"/>
            <a:t> przyciąganie i utrzymanie wysokiej jakości zasobów ludzkich oraz wdrożenia zmian strukturalnych</a:t>
          </a:r>
        </a:p>
      </dsp:txBody>
      <dsp:txXfrm rot="10800000">
        <a:off x="3466521" y="1976619"/>
        <a:ext cx="1373091" cy="2370873"/>
      </dsp:txXfrm>
    </dsp:sp>
    <dsp:sp modelId="{C7B5D7D6-F155-42AE-B4F9-3124D36E5299}">
      <dsp:nvSpPr>
        <dsp:cNvPr id="0" name=""/>
        <dsp:cNvSpPr/>
      </dsp:nvSpPr>
      <dsp:spPr>
        <a:xfrm>
          <a:off x="5030915" y="263549"/>
          <a:ext cx="1463081" cy="144952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C9DFA7-C546-4E2A-B41F-154B9A1CF660}">
      <dsp:nvSpPr>
        <dsp:cNvPr id="0" name=""/>
        <dsp:cNvSpPr/>
      </dsp:nvSpPr>
      <dsp:spPr>
        <a:xfrm rot="10800000">
          <a:off x="5030915" y="1976619"/>
          <a:ext cx="1463081" cy="2415868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i="1" kern="1200"/>
            <a:t>COST </a:t>
          </a:r>
          <a:r>
            <a:rPr lang="pl-PL" sz="1400" kern="1200"/>
            <a:t>wspieranie współpracy między naukowcami z całej Europy</a:t>
          </a:r>
        </a:p>
      </dsp:txBody>
      <dsp:txXfrm rot="10800000">
        <a:off x="5075910" y="1976619"/>
        <a:ext cx="1373091" cy="23708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98BDA5-61EA-4026-A5FD-B14FB98360F1}">
      <dsp:nvSpPr>
        <dsp:cNvPr id="0" name=""/>
        <dsp:cNvSpPr/>
      </dsp:nvSpPr>
      <dsp:spPr>
        <a:xfrm>
          <a:off x="597944" y="0"/>
          <a:ext cx="4499638" cy="417646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800" kern="1200" dirty="0">
              <a:solidFill>
                <a:sysClr val="windowText" lastClr="000000"/>
              </a:solidFill>
            </a:rPr>
            <a:t>Stworzenie lepszych warunków prowadzenia badań i działań innowacyjnych w Europejskiej Przestrzeni Badawczej</a:t>
          </a:r>
        </a:p>
      </dsp:txBody>
      <dsp:txXfrm>
        <a:off x="2218714" y="208823"/>
        <a:ext cx="1258099" cy="626469"/>
      </dsp:txXfrm>
    </dsp:sp>
    <dsp:sp modelId="{0A5549A1-045B-4CDA-9578-767CCCF5382E}">
      <dsp:nvSpPr>
        <dsp:cNvPr id="0" name=""/>
        <dsp:cNvSpPr/>
      </dsp:nvSpPr>
      <dsp:spPr>
        <a:xfrm>
          <a:off x="1177178" y="835292"/>
          <a:ext cx="3341171" cy="3341171"/>
        </a:xfrm>
        <a:prstGeom prst="ellipse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800" kern="1200" dirty="0">
              <a:solidFill>
                <a:sysClr val="windowText" lastClr="000000"/>
              </a:solidFill>
            </a:rPr>
            <a:t>Poprawa rezultatów badawczych i skuteczności w pozyskiwaniu finansowania działalności jednostki</a:t>
          </a:r>
        </a:p>
      </dsp:txBody>
      <dsp:txXfrm>
        <a:off x="2263894" y="1035763"/>
        <a:ext cx="1167739" cy="601410"/>
      </dsp:txXfrm>
    </dsp:sp>
    <dsp:sp modelId="{0E2191EF-03B8-4397-85BE-F96E2F920823}">
      <dsp:nvSpPr>
        <dsp:cNvPr id="0" name=""/>
        <dsp:cNvSpPr/>
      </dsp:nvSpPr>
      <dsp:spPr>
        <a:xfrm>
          <a:off x="1594824" y="1670585"/>
          <a:ext cx="2505878" cy="2505878"/>
        </a:xfrm>
        <a:prstGeom prst="ellipse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>
              <a:solidFill>
                <a:sysClr val="windowText" lastClr="000000"/>
              </a:solidFill>
            </a:rPr>
            <a:t>Powołanie zespołu dla wzmocnienia struktury organizacji</a:t>
          </a:r>
        </a:p>
      </dsp:txBody>
      <dsp:txXfrm>
        <a:off x="2263894" y="1858526"/>
        <a:ext cx="1167739" cy="563822"/>
      </dsp:txXfrm>
    </dsp:sp>
    <dsp:sp modelId="{AEA1F55A-9DA7-4894-9F80-48F2F7D46EBA}">
      <dsp:nvSpPr>
        <dsp:cNvPr id="0" name=""/>
        <dsp:cNvSpPr/>
      </dsp:nvSpPr>
      <dsp:spPr>
        <a:xfrm>
          <a:off x="2012471" y="2505878"/>
          <a:ext cx="1670585" cy="1670585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>
              <a:solidFill>
                <a:sysClr val="windowText" lastClr="000000"/>
              </a:solidFill>
            </a:rPr>
            <a:t>Pozyskanie wysokiej jakości zasobów ludzkich o wyraźnym potencjale badawczym</a:t>
          </a:r>
        </a:p>
      </dsp:txBody>
      <dsp:txXfrm>
        <a:off x="2257122" y="2923524"/>
        <a:ext cx="1181282" cy="8352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12AF62-320C-4F60-A2B9-419DB5365CC4}">
      <dsp:nvSpPr>
        <dsp:cNvPr id="0" name=""/>
        <dsp:cNvSpPr/>
      </dsp:nvSpPr>
      <dsp:spPr>
        <a:xfrm>
          <a:off x="629" y="1506"/>
          <a:ext cx="5485140" cy="100168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100" kern="1200"/>
            <a:t>Utworzenie struktury ERA Chairs </a:t>
          </a:r>
        </a:p>
      </dsp:txBody>
      <dsp:txXfrm>
        <a:off x="29967" y="30844"/>
        <a:ext cx="5426464" cy="943011"/>
      </dsp:txXfrm>
    </dsp:sp>
    <dsp:sp modelId="{968AC44D-B386-4626-8D38-6051F175F6C1}">
      <dsp:nvSpPr>
        <dsp:cNvPr id="0" name=""/>
        <dsp:cNvSpPr/>
      </dsp:nvSpPr>
      <dsp:spPr>
        <a:xfrm>
          <a:off x="629" y="1099356"/>
          <a:ext cx="3583063" cy="100168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kern="1200"/>
            <a:t>SWOT</a:t>
          </a:r>
        </a:p>
      </dsp:txBody>
      <dsp:txXfrm>
        <a:off x="29967" y="1128694"/>
        <a:ext cx="3524387" cy="943011"/>
      </dsp:txXfrm>
    </dsp:sp>
    <dsp:sp modelId="{916A5584-2B3B-41BB-A818-E91883190F7B}">
      <dsp:nvSpPr>
        <dsp:cNvPr id="0" name=""/>
        <dsp:cNvSpPr/>
      </dsp:nvSpPr>
      <dsp:spPr>
        <a:xfrm>
          <a:off x="629" y="2197205"/>
          <a:ext cx="1754683" cy="10016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/>
            <a:t>wprowadzenie zmian w strukturze organizacyjnej jednostki </a:t>
          </a:r>
        </a:p>
      </dsp:txBody>
      <dsp:txXfrm>
        <a:off x="29967" y="2226543"/>
        <a:ext cx="1696007" cy="943011"/>
      </dsp:txXfrm>
    </dsp:sp>
    <dsp:sp modelId="{D1C946AE-DE11-4FDB-ACCF-C91980B70E76}">
      <dsp:nvSpPr>
        <dsp:cNvPr id="0" name=""/>
        <dsp:cNvSpPr/>
      </dsp:nvSpPr>
      <dsp:spPr>
        <a:xfrm>
          <a:off x="1829009" y="2197205"/>
          <a:ext cx="1754683" cy="10016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/>
            <a:t>wzmocnienie doskonałości naukowej i potencjału jednostki</a:t>
          </a:r>
        </a:p>
      </dsp:txBody>
      <dsp:txXfrm>
        <a:off x="1858347" y="2226543"/>
        <a:ext cx="1696007" cy="943011"/>
      </dsp:txXfrm>
    </dsp:sp>
    <dsp:sp modelId="{E7FEF4D7-202C-4363-877F-40A97D303274}">
      <dsp:nvSpPr>
        <dsp:cNvPr id="0" name=""/>
        <dsp:cNvSpPr/>
      </dsp:nvSpPr>
      <dsp:spPr>
        <a:xfrm>
          <a:off x="3731086" y="1099356"/>
          <a:ext cx="1754683" cy="100168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kern="1200"/>
            <a:t>obszar badawczy</a:t>
          </a:r>
        </a:p>
      </dsp:txBody>
      <dsp:txXfrm>
        <a:off x="3760424" y="1128694"/>
        <a:ext cx="1696007" cy="943011"/>
      </dsp:txXfrm>
    </dsp:sp>
    <dsp:sp modelId="{23BE18F0-3497-455A-93C7-07515BB1CA99}">
      <dsp:nvSpPr>
        <dsp:cNvPr id="0" name=""/>
        <dsp:cNvSpPr/>
      </dsp:nvSpPr>
      <dsp:spPr>
        <a:xfrm>
          <a:off x="3731086" y="2197205"/>
          <a:ext cx="1754683" cy="10016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/>
            <a:t>wsparcie działań koordynacyjnych i mobilności</a:t>
          </a:r>
        </a:p>
      </dsp:txBody>
      <dsp:txXfrm>
        <a:off x="3760424" y="2226543"/>
        <a:ext cx="1696007" cy="94301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AA2D15-B5E5-4B44-84E4-CCC426F0F7E3}">
      <dsp:nvSpPr>
        <dsp:cNvPr id="0" name=""/>
        <dsp:cNvSpPr/>
      </dsp:nvSpPr>
      <dsp:spPr>
        <a:xfrm>
          <a:off x="0" y="1099847"/>
          <a:ext cx="684076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759C30-D1D9-4C10-971F-C28B53CEB0EB}">
      <dsp:nvSpPr>
        <dsp:cNvPr id="0" name=""/>
        <dsp:cNvSpPr/>
      </dsp:nvSpPr>
      <dsp:spPr>
        <a:xfrm>
          <a:off x="342038" y="907967"/>
          <a:ext cx="4788532" cy="3837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995" tIns="0" rIns="180995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/>
            <a:t>otwarta - kraje UE i non-UE</a:t>
          </a:r>
        </a:p>
      </dsp:txBody>
      <dsp:txXfrm>
        <a:off x="360772" y="926701"/>
        <a:ext cx="4751064" cy="346292"/>
      </dsp:txXfrm>
    </dsp:sp>
    <dsp:sp modelId="{5CDC8E11-839B-4DAE-A994-77582DAF8E18}">
      <dsp:nvSpPr>
        <dsp:cNvPr id="0" name=""/>
        <dsp:cNvSpPr/>
      </dsp:nvSpPr>
      <dsp:spPr>
        <a:xfrm>
          <a:off x="0" y="1689527"/>
          <a:ext cx="684076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1F0E17-4479-4313-B789-086087B42562}">
      <dsp:nvSpPr>
        <dsp:cNvPr id="0" name=""/>
        <dsp:cNvSpPr/>
      </dsp:nvSpPr>
      <dsp:spPr>
        <a:xfrm>
          <a:off x="342038" y="1497647"/>
          <a:ext cx="4788532" cy="383760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995" tIns="0" rIns="180995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/>
            <a:t>ogłoszenie powszechnie dostępne</a:t>
          </a:r>
        </a:p>
      </dsp:txBody>
      <dsp:txXfrm>
        <a:off x="360772" y="1516381"/>
        <a:ext cx="4751064" cy="346292"/>
      </dsp:txXfrm>
    </dsp:sp>
    <dsp:sp modelId="{F8D33666-705B-4F5A-9199-87DDDC167409}">
      <dsp:nvSpPr>
        <dsp:cNvPr id="0" name=""/>
        <dsp:cNvSpPr/>
      </dsp:nvSpPr>
      <dsp:spPr>
        <a:xfrm>
          <a:off x="0" y="2279207"/>
          <a:ext cx="684076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E07DDA-9A04-4BB7-ABA4-2B121FB30737}">
      <dsp:nvSpPr>
        <dsp:cNvPr id="0" name=""/>
        <dsp:cNvSpPr/>
      </dsp:nvSpPr>
      <dsp:spPr>
        <a:xfrm>
          <a:off x="342038" y="2087327"/>
          <a:ext cx="4788532" cy="38376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995" tIns="0" rIns="180995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/>
            <a:t>przejrzyste zasady aplikowania w oparciu o kwestie merytoryczne</a:t>
          </a:r>
        </a:p>
      </dsp:txBody>
      <dsp:txXfrm>
        <a:off x="360772" y="2106061"/>
        <a:ext cx="4751064" cy="346292"/>
      </dsp:txXfrm>
    </dsp:sp>
    <dsp:sp modelId="{388F0C27-FA5B-43B0-B1AD-241BCD0C78AF}">
      <dsp:nvSpPr>
        <dsp:cNvPr id="0" name=""/>
        <dsp:cNvSpPr/>
      </dsp:nvSpPr>
      <dsp:spPr>
        <a:xfrm>
          <a:off x="0" y="2868888"/>
          <a:ext cx="684076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539F72-31AF-4DF9-BAFA-BDC8822B3458}">
      <dsp:nvSpPr>
        <dsp:cNvPr id="0" name=""/>
        <dsp:cNvSpPr/>
      </dsp:nvSpPr>
      <dsp:spPr>
        <a:xfrm>
          <a:off x="342038" y="2677008"/>
          <a:ext cx="4788532" cy="38376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995" tIns="0" rIns="180995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/>
            <a:t>proces rekrutacyjny kontrolowany przez KE</a:t>
          </a:r>
        </a:p>
      </dsp:txBody>
      <dsp:txXfrm>
        <a:off x="360772" y="2695742"/>
        <a:ext cx="4751064" cy="346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82C16AA-19C4-4BBB-8204-430AD16BF179}" type="datetimeFigureOut">
              <a:rPr lang="pl-PL"/>
              <a:pPr>
                <a:defRPr/>
              </a:pPr>
              <a:t>2017-06-15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177B619-3FD7-4399-BE95-F357C302E66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93379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4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pl-PL" altLang="pl-PL" sz="1800" smtClean="0">
              <a:cs typeface="Arial" charset="0"/>
            </a:endParaRPr>
          </a:p>
        </p:txBody>
      </p:sp>
      <p:sp>
        <p:nvSpPr>
          <p:cNvPr id="8195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6B2E0D-FC8D-41D0-BF96-F69056BF152B}" type="slidenum">
              <a:rPr lang="pl-PL" alt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pl-PL" alt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528" y="404665"/>
            <a:ext cx="8496944" cy="504056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23528" y="980728"/>
            <a:ext cx="8496944" cy="4968552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ACF7C-061D-44F6-99B1-F673BB3A4E2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7038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>
            <a:spLocks noGrp="1"/>
          </p:cNvSpPr>
          <p:nvPr>
            <p:ph type="ctrTitle"/>
          </p:nvPr>
        </p:nvSpPr>
        <p:spPr>
          <a:xfrm>
            <a:off x="323528" y="404665"/>
            <a:ext cx="8496944" cy="504056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8" name="Podtytuł 2"/>
          <p:cNvSpPr>
            <a:spLocks noGrp="1"/>
          </p:cNvSpPr>
          <p:nvPr>
            <p:ph type="subTitle" idx="1"/>
          </p:nvPr>
        </p:nvSpPr>
        <p:spPr>
          <a:xfrm>
            <a:off x="323528" y="980728"/>
            <a:ext cx="8496944" cy="4968552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FA705-6E0F-4F59-841B-710A7297B16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9012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>
            <a:spLocks noGrp="1"/>
          </p:cNvSpPr>
          <p:nvPr>
            <p:ph type="ctrTitle"/>
          </p:nvPr>
        </p:nvSpPr>
        <p:spPr>
          <a:xfrm>
            <a:off x="323528" y="404665"/>
            <a:ext cx="8496944" cy="504056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8" name="Podtytuł 2"/>
          <p:cNvSpPr>
            <a:spLocks noGrp="1"/>
          </p:cNvSpPr>
          <p:nvPr>
            <p:ph type="subTitle" idx="1"/>
          </p:nvPr>
        </p:nvSpPr>
        <p:spPr>
          <a:xfrm>
            <a:off x="323528" y="980728"/>
            <a:ext cx="8496944" cy="4968552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7B207-2078-4F40-9D77-7017DB6FD05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2251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dirty="0" smtClean="0"/>
              <a:t>Kliknij, aby edytować styl</a:t>
            </a:r>
          </a:p>
        </p:txBody>
      </p:sp>
      <p:sp>
        <p:nvSpPr>
          <p:cNvPr id="17411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836613"/>
            <a:ext cx="8291513" cy="528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dirty="0" smtClean="0"/>
              <a:t>Kliknij, aby edytować style wzorca tekstu</a:t>
            </a:r>
          </a:p>
          <a:p>
            <a:pPr lvl="1"/>
            <a:r>
              <a:rPr lang="pl-PL" altLang="pl-PL" dirty="0" smtClean="0"/>
              <a:t>Drugi poziom</a:t>
            </a:r>
          </a:p>
          <a:p>
            <a:pPr lvl="2"/>
            <a:r>
              <a:rPr lang="pl-PL" altLang="pl-PL" dirty="0" smtClean="0"/>
              <a:t>Trzeci poziom</a:t>
            </a:r>
          </a:p>
          <a:p>
            <a:pPr lvl="3"/>
            <a:r>
              <a:rPr lang="pl-PL" altLang="pl-PL" dirty="0" smtClean="0"/>
              <a:t>Czwarty poziom</a:t>
            </a:r>
          </a:p>
          <a:p>
            <a:pPr lvl="4"/>
            <a:r>
              <a:rPr lang="pl-PL" altLang="pl-PL" dirty="0" smtClean="0"/>
              <a:t>Piąty poziom</a:t>
            </a: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875463" y="60928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C955D5C9-6313-474F-A16E-C07B276330C1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Calibri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 sz="2200" kern="1200">
          <a:solidFill>
            <a:srgbClr val="376092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rgbClr val="376092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rgbClr val="376092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376092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rgbClr val="376092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s://twitter.com/kpk_p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linkedin.com/company/405781?trk=tyah&amp;trkInfo=clickedVertical:company,clickedEntityId:405781,idx:2-1-3,tarId:1447691762474,tas:national%20contact%20point" TargetMode="External"/><Relationship Id="rId5" Type="http://schemas.openxmlformats.org/officeDocument/2006/relationships/hyperlink" Target="http://www.youtube.com/user/kpkpbue" TargetMode="External"/><Relationship Id="rId4" Type="http://schemas.openxmlformats.org/officeDocument/2006/relationships/hyperlink" Target="https://www.facebook.com/Krajowy-Punkt-Kontaktowy-Program%C3%B3w-Badawczych-UE-408143559349465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patrycja.smolenska@kpk.gov.p" TargetMode="External"/><Relationship Id="rId7" Type="http://schemas.openxmlformats.org/officeDocument/2006/relationships/hyperlink" Target="https://twitter.com/kpk_p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linkedin.com/company/405781?trk=tyah&amp;trkInfo=clickedVertical:company,clickedEntityId:405781,idx:2-1-3,tarId:1447691762474,tas:national%20contact%20point" TargetMode="External"/><Relationship Id="rId5" Type="http://schemas.openxmlformats.org/officeDocument/2006/relationships/hyperlink" Target="http://www.youtube.com/user/kpkpbue" TargetMode="External"/><Relationship Id="rId4" Type="http://schemas.openxmlformats.org/officeDocument/2006/relationships/hyperlink" Target="https://www.facebook.com/Krajowy-Punkt-Kontaktowy-Program%C3%B3w-Badawczych-UE-408143559349465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ytuł 1"/>
          <p:cNvSpPr>
            <a:spLocks noGrp="1"/>
          </p:cNvSpPr>
          <p:nvPr>
            <p:ph type="ctrTitle"/>
          </p:nvPr>
        </p:nvSpPr>
        <p:spPr>
          <a:xfrm>
            <a:off x="2052638" y="333375"/>
            <a:ext cx="5038725" cy="790575"/>
          </a:xfrm>
        </p:spPr>
        <p:txBody>
          <a:bodyPr>
            <a:normAutofit fontScale="90000"/>
          </a:bodyPr>
          <a:lstStyle/>
          <a:p>
            <a:r>
              <a:rPr lang="pl-PL" altLang="pl-PL" sz="2000" dirty="0" smtClean="0">
                <a:solidFill>
                  <a:srgbClr val="376092"/>
                </a:solidFill>
                <a:latin typeface="Calibri" pitchFamily="34" charset="0"/>
              </a:rPr>
              <a:t>HORYZONT2020</a:t>
            </a:r>
            <a:br>
              <a:rPr lang="pl-PL" altLang="pl-PL" sz="2000" dirty="0" smtClean="0">
                <a:solidFill>
                  <a:srgbClr val="376092"/>
                </a:solidFill>
                <a:latin typeface="Calibri" pitchFamily="34" charset="0"/>
              </a:rPr>
            </a:br>
            <a:r>
              <a:rPr lang="pl-PL" altLang="pl-PL" sz="2800" dirty="0" smtClean="0">
                <a:solidFill>
                  <a:srgbClr val="FF0000"/>
                </a:solidFill>
              </a:rPr>
              <a:t>ERA </a:t>
            </a:r>
            <a:r>
              <a:rPr lang="pl-PL" altLang="pl-PL" sz="2800" dirty="0" err="1" smtClean="0">
                <a:solidFill>
                  <a:srgbClr val="FF0000"/>
                </a:solidFill>
              </a:rPr>
              <a:t>Chairs</a:t>
            </a:r>
            <a:endParaRPr lang="pl-PL" altLang="pl-PL" sz="2800" dirty="0" smtClean="0">
              <a:solidFill>
                <a:srgbClr val="FF000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2384425"/>
            <a:ext cx="9144001" cy="680839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000" b="1" dirty="0">
                <a:solidFill>
                  <a:schemeClr val="tx2"/>
                </a:solidFill>
              </a:rPr>
              <a:t>Spreading Excellence and Widening Participation</a:t>
            </a:r>
          </a:p>
          <a:p>
            <a:pPr algn="ctr" fontAlgn="auto">
              <a:spcAft>
                <a:spcPts val="0"/>
              </a:spcAft>
              <a:defRPr/>
            </a:pPr>
            <a:endParaRPr lang="pl-PL" sz="3600" b="1" dirty="0" smtClean="0">
              <a:solidFill>
                <a:srgbClr val="FF0000"/>
              </a:solidFill>
            </a:endParaRPr>
          </a:p>
          <a:p>
            <a:pPr algn="ctr" fontAlgn="auto">
              <a:spcAft>
                <a:spcPts val="0"/>
              </a:spcAft>
              <a:defRPr/>
            </a:pPr>
            <a:endParaRPr lang="pl-PL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863688" y="3212976"/>
            <a:ext cx="7416625" cy="79208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pl-PL" sz="2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107949" y="4925445"/>
            <a:ext cx="5057775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+mn-cs"/>
              </a:rPr>
              <a:t>Patrycja Smoleńska</a:t>
            </a:r>
            <a:endParaRPr lang="pl-PL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6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+mn-cs"/>
              </a:rPr>
              <a:t>Krajowy Punkt Kontaktowy Programów Badawczych UE</a:t>
            </a:r>
            <a:br>
              <a:rPr lang="pl-PL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+mn-cs"/>
              </a:rPr>
            </a:br>
            <a:r>
              <a:rPr lang="pl-PL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+mn-cs"/>
              </a:rPr>
              <a:t>Instytut Podstawowych Problemów Techniki PAN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rgbClr val="FF0000"/>
                </a:solidFill>
                <a:latin typeface="Calibri" panose="020F0502020204030204" pitchFamily="34" charset="0"/>
                <a:cs typeface="+mn-cs"/>
              </a:rPr>
              <a:t>www.kpk.gov.pl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3825" y="6593186"/>
            <a:ext cx="6167438" cy="2460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pl-PL" sz="1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itchFamily="18" charset="0"/>
                <a:cs typeface="Helvetica"/>
              </a:rPr>
              <a:t>W niniejszej prezentacji wykorzystano materiały udostępnione m.in. przez KE i/lub Ministerstwa oraz Agendy RP</a:t>
            </a:r>
            <a:endParaRPr lang="pl-PL" sz="10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7" name="Prostokąt 6">
            <a:hlinkClick r:id="rId4"/>
          </p:cNvPr>
          <p:cNvSpPr/>
          <p:nvPr/>
        </p:nvSpPr>
        <p:spPr>
          <a:xfrm>
            <a:off x="6731000" y="6165850"/>
            <a:ext cx="431800" cy="433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8" name="Prostokąt 7">
            <a:hlinkClick r:id="rId5"/>
          </p:cNvPr>
          <p:cNvSpPr/>
          <p:nvPr/>
        </p:nvSpPr>
        <p:spPr>
          <a:xfrm>
            <a:off x="7285038" y="6142038"/>
            <a:ext cx="431800" cy="434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0" name="Prostokąt 9">
            <a:hlinkClick r:id="rId6"/>
          </p:cNvPr>
          <p:cNvSpPr/>
          <p:nvPr/>
        </p:nvSpPr>
        <p:spPr>
          <a:xfrm>
            <a:off x="7740650" y="6161088"/>
            <a:ext cx="431800" cy="4333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1" name="Prostokąt 10">
            <a:hlinkClick r:id="rId7"/>
          </p:cNvPr>
          <p:cNvSpPr/>
          <p:nvPr/>
        </p:nvSpPr>
        <p:spPr>
          <a:xfrm>
            <a:off x="8172450" y="6135688"/>
            <a:ext cx="431800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ERA </a:t>
            </a:r>
            <a:r>
              <a:rPr lang="pl-PL" dirty="0" err="1" smtClean="0"/>
              <a:t>Chairs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err="1" smtClean="0"/>
              <a:t>Impact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l-PL" sz="1800" dirty="0" smtClean="0">
              <a:solidFill>
                <a:schemeClr val="tx2"/>
              </a:solidFill>
            </a:endParaRP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l-PL" sz="1800" dirty="0" smtClean="0">
                <a:solidFill>
                  <a:schemeClr val="tx2"/>
                </a:solidFill>
              </a:rPr>
              <a:t>Podniesienie atrakcyjności  jednostki, udziału regionu i kraju na tle międzynarodowej doskonałości naukowej i mobilności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l-PL" sz="1800" smtClean="0">
                <a:solidFill>
                  <a:schemeClr val="tx2"/>
                </a:solidFill>
              </a:rPr>
              <a:t>Wzmocnienie doskonałości </a:t>
            </a:r>
            <a:r>
              <a:rPr lang="pl-PL" sz="1800" dirty="0" smtClean="0">
                <a:solidFill>
                  <a:schemeClr val="tx2"/>
                </a:solidFill>
              </a:rPr>
              <a:t>naukowej w określonym obszarze zgodnym z działaniami i doświadczeniem badawczym ERA Chair </a:t>
            </a:r>
            <a:r>
              <a:rPr lang="pl-PL" sz="1800" dirty="0" err="1" smtClean="0">
                <a:solidFill>
                  <a:schemeClr val="tx2"/>
                </a:solidFill>
              </a:rPr>
              <a:t>Holdera</a:t>
            </a:r>
            <a:endParaRPr lang="pl-PL" sz="1800" dirty="0" smtClean="0">
              <a:solidFill>
                <a:schemeClr val="tx2"/>
              </a:solidFill>
            </a:endParaRP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l-PL" sz="1800" dirty="0" smtClean="0">
                <a:solidFill>
                  <a:schemeClr val="tx2"/>
                </a:solidFill>
              </a:rPr>
              <a:t>Podniesienie zdolności do aplikowania i otrzymywania środków na badania o granty międzynarodowe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l-PL" sz="1800" dirty="0" smtClean="0">
                <a:solidFill>
                  <a:schemeClr val="tx2"/>
                </a:solidFill>
              </a:rPr>
              <a:t>Wprowadzenie zmian w instytucji aplikującej, w celu wdrożenia priorytetów Europejskiej Przestrzeni Badawczej (w tym: prowadzenie otwartej polityki zatrudnienia, zapewnienie równości płci, wzajemnej weryfikacji, innowacyjnych szkoleń doktoranckich)</a:t>
            </a:r>
            <a:endParaRPr lang="pl-PL" sz="1800" dirty="0">
              <a:solidFill>
                <a:schemeClr val="tx2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D7B207-2078-4F40-9D77-7017DB6FD05F}" type="slidenum">
              <a:rPr lang="pl-PL" smtClean="0"/>
              <a:pPr>
                <a:defRPr/>
              </a:pPr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2306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pl-PL" dirty="0" smtClean="0"/>
              <a:t>Wniosek – Excellence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pl-PL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600" dirty="0" smtClean="0"/>
          </a:p>
          <a:p>
            <a:r>
              <a:rPr lang="pl-PL" sz="1600" dirty="0" smtClean="0"/>
              <a:t>1. </a:t>
            </a:r>
            <a:r>
              <a:rPr lang="pl-PL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cel ogólny oraz cele szczegółowe – </a:t>
            </a:r>
            <a:r>
              <a:rPr lang="pl-PL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wynikające i uzasadnione potrzebami: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jasne,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mierzalne,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możliwe do osiągnięcia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Zgodne z oczekiwanym wpływem projektu na otoczenie</a:t>
            </a:r>
          </a:p>
          <a:p>
            <a:r>
              <a:rPr lang="pl-PL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pl-PL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</a:t>
            </a:r>
            <a:r>
              <a:rPr lang="pl-PL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Odniesienie i uzasadnienie zgodności z programem</a:t>
            </a:r>
          </a:p>
          <a:p>
            <a:r>
              <a:rPr lang="pl-PL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3. </a:t>
            </a:r>
            <a:r>
              <a:rPr lang="pl-PL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Koncepcja i metodologia realizacji projektu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Wskazanie głównego obszaru badawczego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Ogólna koncepcja i uzasadnienie projektu. Główna idea projektu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Krajowe i międzynarodowe badania oraz innowacyjność związane z projektem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Opis metodologii działań – CSA – </a:t>
            </a:r>
            <a:r>
              <a:rPr lang="pl-PL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networking</a:t>
            </a:r>
            <a:r>
              <a:rPr lang="pl-PL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development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Równość szans i równouprawnienie</a:t>
            </a:r>
            <a:r>
              <a:rPr lang="pl-PL" sz="1600" dirty="0" smtClean="0"/>
              <a:t>  </a:t>
            </a:r>
            <a:endParaRPr lang="pl-PL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600" dirty="0" smtClean="0"/>
          </a:p>
          <a:p>
            <a:pPr lvl="0"/>
            <a:endParaRPr lang="pl-PL" sz="1600" dirty="0"/>
          </a:p>
          <a:p>
            <a:endParaRPr lang="pl-PL" sz="1600" dirty="0"/>
          </a:p>
          <a:p>
            <a:pPr lvl="0"/>
            <a:endParaRPr lang="pl-PL" sz="1600" dirty="0"/>
          </a:p>
          <a:p>
            <a:endParaRPr lang="pl-PL" sz="1600" dirty="0" smtClean="0"/>
          </a:p>
          <a:p>
            <a:endParaRPr lang="pl-PL" sz="1600" dirty="0" smtClean="0"/>
          </a:p>
          <a:p>
            <a:endParaRPr lang="pl-PL" sz="1600" dirty="0"/>
          </a:p>
          <a:p>
            <a:endParaRPr lang="pl-PL" sz="160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3FA705-6E0F-4F59-841B-710A7297B16D}" type="slidenum">
              <a:rPr lang="pl-PL" smtClean="0"/>
              <a:pPr>
                <a:defRPr/>
              </a:pPr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989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pl-PL" dirty="0" smtClean="0"/>
              <a:t>Wniosek – </a:t>
            </a:r>
            <a:r>
              <a:rPr lang="pl-PL" dirty="0" err="1" smtClean="0"/>
              <a:t>Impact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marL="342900" indent="-342900">
              <a:buAutoNum type="arabicPeriod"/>
            </a:pPr>
            <a:r>
              <a:rPr lang="pl-PL" sz="155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Wpływ projektu na rynek i otoczenie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55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 jaki sposób zostaną osiągnięte oczekiwane rezultaty projektu, zgodnie z tematem programu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55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Bariery i korzyści oraz ogólne warunki umożliwiające realizację projektu  </a:t>
            </a:r>
          </a:p>
          <a:p>
            <a:r>
              <a:rPr lang="pl-PL" sz="155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2. </a:t>
            </a:r>
            <a:r>
              <a:rPr lang="pl-PL" sz="155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Rezultaty i KPI </a:t>
            </a:r>
            <a:r>
              <a:rPr lang="pl-PL" sz="155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342900" indent="-342900">
              <a:buAutoNum type="alphaLcParenR"/>
            </a:pPr>
            <a:r>
              <a:rPr lang="pl-PL" sz="155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Rozpowszechnianie rezultatów projektu</a:t>
            </a:r>
            <a:r>
              <a:rPr lang="pl-PL" sz="155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55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Plan rozpowszechniania wyników i współpracy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55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Wskazanie w jaki sposób wskaźniki umożliwią osiągnięcie oczekiwanego wpływu projektu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55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Wskaźniki jakie zostaną osiągnięte w trakcie i po zakończeniu realizacji projektu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55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Sposób </a:t>
            </a:r>
            <a:r>
              <a:rPr lang="pl-PL" sz="155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zarządzania wynikami badań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155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Jakie wyniki badań zostaną wypracowane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155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Według jakich standardów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155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Sposób wykorzystywania wyników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155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Sposób finansowania badań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55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Zarządzanie IPR</a:t>
            </a:r>
          </a:p>
          <a:p>
            <a:r>
              <a:rPr lang="pl-PL" sz="155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b) </a:t>
            </a:r>
            <a:r>
              <a:rPr lang="pl-PL" sz="155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Plan komunikacji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6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l-PL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600" dirty="0" smtClean="0"/>
          </a:p>
          <a:p>
            <a:pPr lvl="0"/>
            <a:endParaRPr lang="pl-PL" sz="1600" dirty="0"/>
          </a:p>
          <a:p>
            <a:endParaRPr lang="pl-PL" sz="1600" dirty="0"/>
          </a:p>
          <a:p>
            <a:pPr lvl="0"/>
            <a:endParaRPr lang="pl-PL" sz="1600" dirty="0"/>
          </a:p>
          <a:p>
            <a:endParaRPr lang="pl-PL" sz="1600" dirty="0" smtClean="0"/>
          </a:p>
          <a:p>
            <a:endParaRPr lang="pl-PL" sz="1600" dirty="0" smtClean="0"/>
          </a:p>
          <a:p>
            <a:endParaRPr lang="pl-PL" sz="1600" dirty="0"/>
          </a:p>
          <a:p>
            <a:endParaRPr lang="pl-PL" sz="160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3FA705-6E0F-4F59-841B-710A7297B16D}" type="slidenum">
              <a:rPr lang="pl-PL" smtClean="0"/>
              <a:pPr>
                <a:defRPr/>
              </a:pPr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270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pl-PL" dirty="0" smtClean="0"/>
              <a:t>Wniosek – </a:t>
            </a:r>
            <a:r>
              <a:rPr lang="pl-PL" dirty="0" err="1" smtClean="0"/>
              <a:t>Implementation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marL="342900" indent="-342900">
              <a:buAutoNum type="arabicPeriod"/>
            </a:pPr>
            <a:r>
              <a:rPr lang="pl-PL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Pakiety pracy i wskaźniki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Opis i struktura pakietów pracy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Harmonogram prac – np. wg wykresu Gantta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Szczegółowy opis prac: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Opis każdego pakietu – zgodnie z tabelą 3.1a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Lista pakietów pracy – zgodnie z tabelą 3.1b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Lista rezultatów (</a:t>
            </a:r>
            <a:r>
              <a:rPr lang="pl-PL" sz="1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deliverable</a:t>
            </a:r>
            <a:r>
              <a:rPr lang="pl-PL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 – zgodnie z tabelą 3.1c</a:t>
            </a:r>
          </a:p>
          <a:p>
            <a:r>
              <a:rPr lang="pl-PL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pl-PL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Struktura zarządzania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Opis struktury organizacyjnej i sposobu podejmowania decyzji, w tym wskazanie kamieni milowych – zgodnie z tabelą 3.1c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Opis struktury organizacyjnej i zarządzania projektem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Opis, w jaki sposób przedstawiony sposób zarządzania odnosi się do struktury i planu prac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Wskazanie </a:t>
            </a:r>
            <a:r>
              <a:rPr lang="pl-PL" sz="1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ryzyk</a:t>
            </a:r>
            <a:r>
              <a:rPr lang="pl-PL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projektu i sposobu ich minimalizowania/zapobiegania</a:t>
            </a:r>
          </a:p>
          <a:p>
            <a:r>
              <a:rPr lang="pl-PL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3. </a:t>
            </a:r>
            <a:r>
              <a:rPr lang="pl-PL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Opis konsorcjum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Jak współpraca w konsorcjum wpisuje się w cele projektu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Sposób wdrażania i metody osiągnięcia rezultatów projektu </a:t>
            </a:r>
          </a:p>
          <a:p>
            <a:r>
              <a:rPr lang="pl-PL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4. </a:t>
            </a:r>
            <a:r>
              <a:rPr lang="pl-PL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Posiadanie i wykorzystanie zasobów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PM – posiadane zasoby kadrowe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Inne koszty bezpośrednie – wskazanie i uzasadnienie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l-PL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400" dirty="0" smtClean="0"/>
          </a:p>
          <a:p>
            <a:pPr lvl="0"/>
            <a:endParaRPr lang="pl-PL" sz="1400" dirty="0"/>
          </a:p>
          <a:p>
            <a:endParaRPr lang="pl-PL" sz="1400" dirty="0"/>
          </a:p>
          <a:p>
            <a:pPr lvl="0"/>
            <a:endParaRPr lang="pl-PL" sz="1400" dirty="0"/>
          </a:p>
          <a:p>
            <a:endParaRPr lang="pl-PL" sz="1400" dirty="0" smtClean="0"/>
          </a:p>
          <a:p>
            <a:endParaRPr lang="pl-PL" sz="1400" dirty="0" smtClean="0"/>
          </a:p>
          <a:p>
            <a:endParaRPr lang="pl-PL" sz="1400" dirty="0"/>
          </a:p>
          <a:p>
            <a:endParaRPr lang="pl-PL" sz="140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3FA705-6E0F-4F59-841B-710A7297B16D}" type="slidenum">
              <a:rPr lang="pl-PL" smtClean="0"/>
              <a:pPr>
                <a:defRPr/>
              </a:pPr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627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FAQ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What is expected from an ERA Chair organisation?</a:t>
            </a:r>
            <a:endParaRPr lang="pl-PL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dirty="0" err="1">
                <a:latin typeface="Calibri"/>
                <a:ea typeface="Calibri"/>
                <a:cs typeface="Times New Roman"/>
              </a:rPr>
              <a:t>Universities</a:t>
            </a:r>
            <a:r>
              <a:rPr lang="pl-PL" dirty="0">
                <a:latin typeface="Calibri"/>
                <a:ea typeface="Calibri"/>
                <a:cs typeface="Times New Roman"/>
              </a:rPr>
              <a:t> and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research</a:t>
            </a:r>
            <a:r>
              <a:rPr lang="pl-PL" dirty="0">
                <a:latin typeface="Calibri"/>
                <a:ea typeface="Calibri"/>
                <a:cs typeface="Times New Roman"/>
              </a:rPr>
              <a:t>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organisations</a:t>
            </a:r>
            <a:r>
              <a:rPr lang="pl-PL" dirty="0">
                <a:latin typeface="Calibri"/>
                <a:ea typeface="Calibri"/>
                <a:cs typeface="Times New Roman"/>
              </a:rPr>
              <a:t>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shall</a:t>
            </a:r>
            <a:r>
              <a:rPr lang="pl-PL" dirty="0">
                <a:latin typeface="Calibri"/>
                <a:ea typeface="Calibri"/>
                <a:cs typeface="Times New Roman"/>
              </a:rPr>
              <a:t>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submit</a:t>
            </a:r>
            <a:r>
              <a:rPr lang="pl-PL" dirty="0">
                <a:latin typeface="Calibri"/>
                <a:ea typeface="Calibri"/>
                <a:cs typeface="Times New Roman"/>
              </a:rPr>
              <a:t> a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proposal</a:t>
            </a:r>
            <a:r>
              <a:rPr lang="pl-PL" dirty="0">
                <a:latin typeface="Calibri"/>
                <a:ea typeface="Calibri"/>
                <a:cs typeface="Times New Roman"/>
              </a:rPr>
              <a:t>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aimed</a:t>
            </a:r>
            <a:r>
              <a:rPr lang="pl-PL" dirty="0">
                <a:latin typeface="Calibri"/>
                <a:ea typeface="Calibri"/>
                <a:cs typeface="Times New Roman"/>
              </a:rPr>
              <a:t>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at</a:t>
            </a:r>
            <a:r>
              <a:rPr lang="pl-PL" dirty="0">
                <a:latin typeface="Calibri"/>
                <a:ea typeface="Calibri"/>
                <a:cs typeface="Times New Roman"/>
              </a:rPr>
              <a:t>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facilitating</a:t>
            </a:r>
            <a:r>
              <a:rPr lang="pl-PL" dirty="0">
                <a:latin typeface="Calibri"/>
                <a:ea typeface="Calibri"/>
                <a:cs typeface="Times New Roman"/>
              </a:rPr>
              <a:t>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structural</a:t>
            </a:r>
            <a:r>
              <a:rPr lang="pl-PL" dirty="0">
                <a:latin typeface="Calibri"/>
                <a:ea typeface="Calibri"/>
                <a:cs typeface="Times New Roman"/>
              </a:rPr>
              <a:t>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change</a:t>
            </a:r>
            <a:r>
              <a:rPr lang="pl-PL" dirty="0">
                <a:latin typeface="Calibri"/>
                <a:ea typeface="Calibri"/>
                <a:cs typeface="Times New Roman"/>
              </a:rPr>
              <a:t>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inspired</a:t>
            </a:r>
            <a:r>
              <a:rPr lang="pl-PL" dirty="0">
                <a:latin typeface="Calibri"/>
                <a:ea typeface="Calibri"/>
                <a:cs typeface="Times New Roman"/>
              </a:rPr>
              <a:t> by ERA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best</a:t>
            </a:r>
            <a:r>
              <a:rPr lang="pl-PL" dirty="0">
                <a:latin typeface="Calibri"/>
                <a:ea typeface="Calibri"/>
                <a:cs typeface="Times New Roman"/>
              </a:rPr>
              <a:t>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practice</a:t>
            </a:r>
            <a:r>
              <a:rPr lang="pl-PL" dirty="0">
                <a:latin typeface="Calibri"/>
                <a:ea typeface="Calibri"/>
                <a:cs typeface="Times New Roman"/>
              </a:rPr>
              <a:t>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based</a:t>
            </a:r>
            <a:r>
              <a:rPr lang="pl-PL" dirty="0">
                <a:latin typeface="Calibri"/>
                <a:ea typeface="Calibri"/>
                <a:cs typeface="Times New Roman"/>
              </a:rPr>
              <a:t>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principles</a:t>
            </a:r>
            <a:r>
              <a:rPr lang="pl-PL" dirty="0">
                <a:latin typeface="Calibri"/>
                <a:ea typeface="Calibri"/>
                <a:cs typeface="Times New Roman"/>
              </a:rPr>
              <a:t>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which</a:t>
            </a:r>
            <a:r>
              <a:rPr lang="pl-PL" dirty="0">
                <a:latin typeface="Calibri"/>
                <a:ea typeface="Calibri"/>
                <a:cs typeface="Times New Roman"/>
              </a:rPr>
              <a:t>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provide</a:t>
            </a:r>
            <a:r>
              <a:rPr lang="pl-PL" dirty="0">
                <a:latin typeface="Calibri"/>
                <a:ea typeface="Calibri"/>
                <a:cs typeface="Times New Roman"/>
              </a:rPr>
              <a:t>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guidance</a:t>
            </a:r>
            <a:r>
              <a:rPr lang="pl-PL" dirty="0">
                <a:latin typeface="Calibri"/>
                <a:ea typeface="Calibri"/>
                <a:cs typeface="Times New Roman"/>
              </a:rPr>
              <a:t> to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institutions</a:t>
            </a:r>
            <a:r>
              <a:rPr lang="pl-PL" dirty="0">
                <a:latin typeface="Calibri"/>
                <a:ea typeface="Calibri"/>
                <a:cs typeface="Times New Roman"/>
              </a:rPr>
              <a:t> to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become</a:t>
            </a:r>
            <a:r>
              <a:rPr lang="pl-PL" dirty="0">
                <a:latin typeface="Calibri"/>
                <a:ea typeface="Calibri"/>
                <a:cs typeface="Times New Roman"/>
              </a:rPr>
              <a:t>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more</a:t>
            </a:r>
            <a:r>
              <a:rPr lang="pl-PL" dirty="0">
                <a:latin typeface="Calibri"/>
                <a:ea typeface="Calibri"/>
                <a:cs typeface="Times New Roman"/>
              </a:rPr>
              <a:t> open,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attractive</a:t>
            </a:r>
            <a:r>
              <a:rPr lang="pl-PL" dirty="0">
                <a:latin typeface="Calibri"/>
                <a:ea typeface="Calibri"/>
                <a:cs typeface="Times New Roman"/>
              </a:rPr>
              <a:t> and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competitive</a:t>
            </a:r>
            <a:r>
              <a:rPr lang="pl-PL" dirty="0">
                <a:latin typeface="Calibri"/>
                <a:ea typeface="Calibri"/>
                <a:cs typeface="Times New Roman"/>
              </a:rPr>
              <a:t>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What is the profile of the “ERA Chairs?</a:t>
            </a:r>
            <a:endParaRPr lang="pl-PL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latin typeface="Calibri"/>
                <a:ea typeface="Calibri"/>
                <a:cs typeface="Times New Roman"/>
              </a:rPr>
              <a:t>The researchers to be appointed as “ERA Chairs? should have a track record in scientific excellence.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They</a:t>
            </a:r>
            <a:r>
              <a:rPr lang="pl-PL" dirty="0">
                <a:latin typeface="Calibri"/>
                <a:ea typeface="Calibri"/>
                <a:cs typeface="Times New Roman"/>
              </a:rPr>
              <a:t>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also</a:t>
            </a:r>
            <a:r>
              <a:rPr lang="pl-PL" dirty="0">
                <a:latin typeface="Calibri"/>
                <a:ea typeface="Calibri"/>
                <a:cs typeface="Times New Roman"/>
              </a:rPr>
              <a:t>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need</a:t>
            </a:r>
            <a:r>
              <a:rPr lang="pl-PL" dirty="0">
                <a:latin typeface="Calibri"/>
                <a:ea typeface="Calibri"/>
                <a:cs typeface="Times New Roman"/>
              </a:rPr>
              <a:t> to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demonstrate</a:t>
            </a:r>
            <a:r>
              <a:rPr lang="pl-PL" dirty="0">
                <a:latin typeface="Calibri"/>
                <a:ea typeface="Calibri"/>
                <a:cs typeface="Times New Roman"/>
              </a:rPr>
              <a:t>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their</a:t>
            </a:r>
            <a:r>
              <a:rPr lang="pl-PL" dirty="0">
                <a:latin typeface="Calibri"/>
                <a:ea typeface="Calibri"/>
                <a:cs typeface="Times New Roman"/>
              </a:rPr>
              <a:t>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competence</a:t>
            </a:r>
            <a:r>
              <a:rPr lang="pl-PL" dirty="0">
                <a:latin typeface="Calibri"/>
                <a:ea typeface="Calibri"/>
                <a:cs typeface="Times New Roman"/>
              </a:rPr>
              <a:t> and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experience</a:t>
            </a:r>
            <a:r>
              <a:rPr lang="pl-PL" dirty="0">
                <a:latin typeface="Calibri"/>
                <a:ea typeface="Calibri"/>
                <a:cs typeface="Times New Roman"/>
              </a:rPr>
              <a:t> to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lead</a:t>
            </a:r>
            <a:r>
              <a:rPr lang="pl-PL" dirty="0">
                <a:latin typeface="Calibri"/>
                <a:ea typeface="Calibri"/>
                <a:cs typeface="Times New Roman"/>
              </a:rPr>
              <a:t> and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manage</a:t>
            </a:r>
            <a:r>
              <a:rPr lang="pl-PL" dirty="0">
                <a:latin typeface="Calibri"/>
                <a:ea typeface="Calibri"/>
                <a:cs typeface="Times New Roman"/>
              </a:rPr>
              <a:t>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research</a:t>
            </a:r>
            <a:r>
              <a:rPr lang="pl-PL" dirty="0">
                <a:latin typeface="Calibri"/>
                <a:ea typeface="Calibri"/>
                <a:cs typeface="Times New Roman"/>
              </a:rPr>
              <a:t>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teams</a:t>
            </a:r>
            <a:r>
              <a:rPr lang="pl-PL" dirty="0">
                <a:latin typeface="Calibri"/>
                <a:ea typeface="Calibri"/>
                <a:cs typeface="Times New Roman"/>
              </a:rPr>
              <a:t> and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secure</a:t>
            </a:r>
            <a:r>
              <a:rPr lang="pl-PL" dirty="0">
                <a:latin typeface="Calibri"/>
                <a:ea typeface="Calibri"/>
                <a:cs typeface="Times New Roman"/>
              </a:rPr>
              <a:t>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competitive</a:t>
            </a:r>
            <a:r>
              <a:rPr lang="pl-PL" dirty="0">
                <a:latin typeface="Calibri"/>
                <a:ea typeface="Calibri"/>
                <a:cs typeface="Times New Roman"/>
              </a:rPr>
              <a:t>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research</a:t>
            </a:r>
            <a:r>
              <a:rPr lang="pl-PL" dirty="0">
                <a:latin typeface="Calibri"/>
                <a:ea typeface="Calibri"/>
                <a:cs typeface="Times New Roman"/>
              </a:rPr>
              <a:t>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funding</a:t>
            </a:r>
            <a:r>
              <a:rPr lang="pl-PL" dirty="0">
                <a:latin typeface="Calibri"/>
                <a:ea typeface="Calibri"/>
                <a:cs typeface="Times New Roman"/>
              </a:rPr>
              <a:t>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Are synergies foreseen between research excellence (Horizon 2020) and capacity building (Regional Policy Funding)?</a:t>
            </a:r>
            <a:endParaRPr lang="pl-PL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dirty="0" err="1">
                <a:latin typeface="Calibri"/>
                <a:ea typeface="Calibri"/>
                <a:cs typeface="Times New Roman"/>
              </a:rPr>
              <a:t>Bridging</a:t>
            </a:r>
            <a:r>
              <a:rPr lang="pl-PL" dirty="0">
                <a:latin typeface="Calibri"/>
                <a:ea typeface="Calibri"/>
                <a:cs typeface="Times New Roman"/>
              </a:rPr>
              <a:t> the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research</a:t>
            </a:r>
            <a:r>
              <a:rPr lang="pl-PL" dirty="0">
                <a:latin typeface="Calibri"/>
                <a:ea typeface="Calibri"/>
                <a:cs typeface="Times New Roman"/>
              </a:rPr>
              <a:t> and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innovation</a:t>
            </a:r>
            <a:r>
              <a:rPr lang="pl-PL" dirty="0">
                <a:latin typeface="Calibri"/>
                <a:ea typeface="Calibri"/>
                <a:cs typeface="Times New Roman"/>
              </a:rPr>
              <a:t>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divide</a:t>
            </a:r>
            <a:r>
              <a:rPr lang="pl-PL" dirty="0">
                <a:latin typeface="Calibri"/>
                <a:ea typeface="Calibri"/>
                <a:cs typeface="Times New Roman"/>
              </a:rPr>
              <a:t>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requires</a:t>
            </a:r>
            <a:r>
              <a:rPr lang="pl-PL" dirty="0">
                <a:latin typeface="Calibri"/>
                <a:ea typeface="Calibri"/>
                <a:cs typeface="Times New Roman"/>
              </a:rPr>
              <a:t>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both</a:t>
            </a:r>
            <a:r>
              <a:rPr lang="pl-PL" dirty="0">
                <a:latin typeface="Calibri"/>
                <a:ea typeface="Calibri"/>
                <a:cs typeface="Times New Roman"/>
              </a:rPr>
              <a:t> investment in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research</a:t>
            </a:r>
            <a:r>
              <a:rPr lang="pl-PL" dirty="0">
                <a:latin typeface="Calibri"/>
                <a:ea typeface="Calibri"/>
                <a:cs typeface="Times New Roman"/>
              </a:rPr>
              <a:t> and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innovation</a:t>
            </a:r>
            <a:r>
              <a:rPr lang="pl-PL" dirty="0">
                <a:latin typeface="Calibri"/>
                <a:ea typeface="Calibri"/>
                <a:cs typeface="Times New Roman"/>
              </a:rPr>
              <a:t>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capacities</a:t>
            </a:r>
            <a:r>
              <a:rPr lang="pl-PL" dirty="0">
                <a:latin typeface="Calibri"/>
                <a:ea typeface="Calibri"/>
                <a:cs typeface="Times New Roman"/>
              </a:rPr>
              <a:t> (</a:t>
            </a:r>
            <a:r>
              <a:rPr lang="pl-PL" dirty="0" err="1">
                <a:latin typeface="Calibri"/>
                <a:ea typeface="Calibri"/>
                <a:cs typeface="Times New Roman"/>
              </a:rPr>
              <a:t>such</a:t>
            </a:r>
            <a:r>
              <a:rPr lang="pl-PL" dirty="0">
                <a:latin typeface="Calibri"/>
                <a:ea typeface="Calibri"/>
                <a:cs typeface="Times New Roman"/>
              </a:rPr>
              <a:t> as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research</a:t>
            </a:r>
            <a:r>
              <a:rPr lang="pl-PL" dirty="0">
                <a:latin typeface="Calibri"/>
                <a:ea typeface="Calibri"/>
                <a:cs typeface="Times New Roman"/>
              </a:rPr>
              <a:t>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facilities</a:t>
            </a:r>
            <a:r>
              <a:rPr lang="pl-PL" dirty="0">
                <a:latin typeface="Calibri"/>
                <a:ea typeface="Calibri"/>
                <a:cs typeface="Times New Roman"/>
              </a:rPr>
              <a:t>) and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attracting</a:t>
            </a:r>
            <a:r>
              <a:rPr lang="pl-PL" dirty="0">
                <a:latin typeface="Calibri"/>
                <a:ea typeface="Calibri"/>
                <a:cs typeface="Times New Roman"/>
              </a:rPr>
              <a:t>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scientific</a:t>
            </a:r>
            <a:r>
              <a:rPr lang="pl-PL" dirty="0">
                <a:latin typeface="Calibri"/>
                <a:ea typeface="Calibri"/>
                <a:cs typeface="Times New Roman"/>
              </a:rPr>
              <a:t>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quality</a:t>
            </a:r>
            <a:r>
              <a:rPr lang="pl-PL" dirty="0">
                <a:latin typeface="Calibri"/>
                <a:ea typeface="Calibri"/>
                <a:cs typeface="Times New Roman"/>
              </a:rPr>
              <a:t> (</a:t>
            </a:r>
            <a:r>
              <a:rPr lang="pl-PL" dirty="0" err="1">
                <a:latin typeface="Calibri"/>
                <a:ea typeface="Calibri"/>
                <a:cs typeface="Times New Roman"/>
              </a:rPr>
              <a:t>outstanding</a:t>
            </a:r>
            <a:r>
              <a:rPr lang="pl-PL" dirty="0">
                <a:latin typeface="Calibri"/>
                <a:ea typeface="Calibri"/>
                <a:cs typeface="Times New Roman"/>
              </a:rPr>
              <a:t>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researchers</a:t>
            </a:r>
            <a:r>
              <a:rPr lang="pl-PL" dirty="0">
                <a:latin typeface="Calibri"/>
                <a:ea typeface="Calibri"/>
                <a:cs typeface="Times New Roman"/>
              </a:rPr>
              <a:t>).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Concentration</a:t>
            </a:r>
            <a:r>
              <a:rPr lang="pl-PL" dirty="0">
                <a:latin typeface="Calibri"/>
                <a:ea typeface="Calibri"/>
                <a:cs typeface="Times New Roman"/>
              </a:rPr>
              <a:t> of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resources</a:t>
            </a:r>
            <a:r>
              <a:rPr lang="pl-PL" dirty="0">
                <a:latin typeface="Calibri"/>
                <a:ea typeface="Calibri"/>
                <a:cs typeface="Times New Roman"/>
              </a:rPr>
              <a:t>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through</a:t>
            </a:r>
            <a:r>
              <a:rPr lang="pl-PL" dirty="0">
                <a:latin typeface="Calibri"/>
                <a:ea typeface="Calibri"/>
                <a:cs typeface="Times New Roman"/>
              </a:rPr>
              <a:t>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Regional</a:t>
            </a:r>
            <a:r>
              <a:rPr lang="pl-PL" dirty="0">
                <a:latin typeface="Calibri"/>
                <a:ea typeface="Calibri"/>
                <a:cs typeface="Times New Roman"/>
              </a:rPr>
              <a:t> Policy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Funding</a:t>
            </a:r>
            <a:r>
              <a:rPr lang="pl-PL" dirty="0">
                <a:latin typeface="Calibri"/>
                <a:ea typeface="Calibri"/>
                <a:cs typeface="Times New Roman"/>
              </a:rPr>
              <a:t> and Horizon 2020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is</a:t>
            </a:r>
            <a:r>
              <a:rPr lang="pl-PL" dirty="0">
                <a:latin typeface="Calibri"/>
                <a:ea typeface="Calibri"/>
                <a:cs typeface="Times New Roman"/>
              </a:rPr>
              <a:t>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actively</a:t>
            </a:r>
            <a:r>
              <a:rPr lang="pl-PL" dirty="0">
                <a:latin typeface="Calibri"/>
                <a:ea typeface="Calibri"/>
                <a:cs typeface="Times New Roman"/>
              </a:rPr>
              <a:t>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encouraged</a:t>
            </a:r>
            <a:r>
              <a:rPr lang="pl-PL" dirty="0">
                <a:latin typeface="Calibri"/>
                <a:ea typeface="Calibri"/>
                <a:cs typeface="Times New Roman"/>
              </a:rPr>
              <a:t> in the Multi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Annual</a:t>
            </a:r>
            <a:r>
              <a:rPr lang="pl-PL" dirty="0">
                <a:latin typeface="Calibri"/>
                <a:ea typeface="Calibri"/>
                <a:cs typeface="Times New Roman"/>
              </a:rPr>
              <a:t> Financial Framework 2014 and 2020.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D7B207-2078-4F40-9D77-7017DB6FD05F}" type="slidenum">
              <a:rPr lang="pl-PL" smtClean="0"/>
              <a:pPr>
                <a:defRPr/>
              </a:pPr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8700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FAQ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Do “ERA Chairs need to be European?</a:t>
            </a:r>
            <a:endParaRPr lang="pl-PL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latin typeface="Calibri"/>
                <a:ea typeface="Calibri"/>
                <a:cs typeface="Times New Roman"/>
              </a:rPr>
              <a:t>The “ERA Chairs? can be of any nationality.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They</a:t>
            </a:r>
            <a:r>
              <a:rPr lang="pl-PL" dirty="0">
                <a:latin typeface="Calibri"/>
                <a:ea typeface="Calibri"/>
                <a:cs typeface="Times New Roman"/>
              </a:rPr>
              <a:t>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may</a:t>
            </a:r>
            <a:r>
              <a:rPr lang="pl-PL" dirty="0">
                <a:latin typeface="Calibri"/>
                <a:ea typeface="Calibri"/>
                <a:cs typeface="Times New Roman"/>
              </a:rPr>
              <a:t>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also</a:t>
            </a:r>
            <a:r>
              <a:rPr lang="pl-PL" dirty="0">
                <a:latin typeface="Calibri"/>
                <a:ea typeface="Calibri"/>
                <a:cs typeface="Times New Roman"/>
              </a:rPr>
              <a:t>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come</a:t>
            </a:r>
            <a:r>
              <a:rPr lang="pl-PL" dirty="0">
                <a:latin typeface="Calibri"/>
                <a:ea typeface="Calibri"/>
                <a:cs typeface="Times New Roman"/>
              </a:rPr>
              <a:t> from the country in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which</a:t>
            </a:r>
            <a:r>
              <a:rPr lang="pl-PL" dirty="0">
                <a:latin typeface="Calibri"/>
                <a:ea typeface="Calibri"/>
                <a:cs typeface="Times New Roman"/>
              </a:rPr>
              <a:t> the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university</a:t>
            </a:r>
            <a:r>
              <a:rPr lang="pl-PL" dirty="0">
                <a:latin typeface="Calibri"/>
                <a:ea typeface="Calibri"/>
                <a:cs typeface="Times New Roman"/>
              </a:rPr>
              <a:t>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or</a:t>
            </a:r>
            <a:r>
              <a:rPr lang="pl-PL" dirty="0">
                <a:latin typeface="Calibri"/>
                <a:ea typeface="Calibri"/>
                <a:cs typeface="Times New Roman"/>
              </a:rPr>
              <a:t> the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research</a:t>
            </a:r>
            <a:r>
              <a:rPr lang="pl-PL" dirty="0">
                <a:latin typeface="Calibri"/>
                <a:ea typeface="Calibri"/>
                <a:cs typeface="Times New Roman"/>
              </a:rPr>
              <a:t>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organisation</a:t>
            </a:r>
            <a:r>
              <a:rPr lang="pl-PL" dirty="0">
                <a:latin typeface="Calibri"/>
                <a:ea typeface="Calibri"/>
                <a:cs typeface="Times New Roman"/>
              </a:rPr>
              <a:t>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is</a:t>
            </a:r>
            <a:r>
              <a:rPr lang="pl-PL" dirty="0">
                <a:latin typeface="Calibri"/>
                <a:ea typeface="Calibri"/>
                <a:cs typeface="Times New Roman"/>
              </a:rPr>
              <a:t>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located</a:t>
            </a:r>
            <a:r>
              <a:rPr lang="pl-PL" dirty="0">
                <a:latin typeface="Calibri"/>
                <a:ea typeface="Calibri"/>
                <a:cs typeface="Times New Roman"/>
              </a:rPr>
              <a:t>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Are “ERA Chairs? another EU mobility scheme?</a:t>
            </a:r>
            <a:endParaRPr lang="pl-PL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latin typeface="Calibri"/>
                <a:ea typeface="Calibri"/>
                <a:cs typeface="Times New Roman"/>
              </a:rPr>
              <a:t>The “ERA Chairs? need to be fully integrated into the institutional structure.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Mobility</a:t>
            </a:r>
            <a:r>
              <a:rPr lang="pl-PL" dirty="0">
                <a:latin typeface="Calibri"/>
                <a:ea typeface="Calibri"/>
                <a:cs typeface="Times New Roman"/>
              </a:rPr>
              <a:t>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may</a:t>
            </a:r>
            <a:r>
              <a:rPr lang="pl-PL" dirty="0">
                <a:latin typeface="Calibri"/>
                <a:ea typeface="Calibri"/>
                <a:cs typeface="Times New Roman"/>
              </a:rPr>
              <a:t> be a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way</a:t>
            </a:r>
            <a:r>
              <a:rPr lang="pl-PL" dirty="0">
                <a:latin typeface="Calibri"/>
                <a:ea typeface="Calibri"/>
                <a:cs typeface="Times New Roman"/>
              </a:rPr>
              <a:t> to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recruit</a:t>
            </a:r>
            <a:r>
              <a:rPr lang="pl-PL" dirty="0">
                <a:latin typeface="Calibri"/>
                <a:ea typeface="Calibri"/>
                <a:cs typeface="Times New Roman"/>
              </a:rPr>
              <a:t> the ERA Chair,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without</a:t>
            </a:r>
            <a:r>
              <a:rPr lang="pl-PL" dirty="0">
                <a:latin typeface="Calibri"/>
                <a:ea typeface="Calibri"/>
                <a:cs typeface="Times New Roman"/>
              </a:rPr>
              <a:t>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mobility</a:t>
            </a:r>
            <a:r>
              <a:rPr lang="pl-PL" dirty="0">
                <a:latin typeface="Calibri"/>
                <a:ea typeface="Calibri"/>
                <a:cs typeface="Times New Roman"/>
              </a:rPr>
              <a:t>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being</a:t>
            </a:r>
            <a:r>
              <a:rPr lang="pl-PL" dirty="0">
                <a:latin typeface="Calibri"/>
                <a:ea typeface="Calibri"/>
                <a:cs typeface="Times New Roman"/>
              </a:rPr>
              <a:t> the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final</a:t>
            </a:r>
            <a:r>
              <a:rPr lang="pl-PL" dirty="0">
                <a:latin typeface="Calibri"/>
                <a:ea typeface="Calibri"/>
                <a:cs typeface="Times New Roman"/>
              </a:rPr>
              <a:t>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objective</a:t>
            </a:r>
            <a:r>
              <a:rPr lang="pl-PL" dirty="0">
                <a:latin typeface="Calibri"/>
                <a:ea typeface="Calibri"/>
                <a:cs typeface="Times New Roman"/>
              </a:rPr>
              <a:t> of the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measure</a:t>
            </a:r>
            <a:r>
              <a:rPr lang="pl-PL" dirty="0">
                <a:latin typeface="Calibri"/>
                <a:ea typeface="Calibri"/>
                <a:cs typeface="Times New Roman"/>
              </a:rPr>
              <a:t>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How much time must the ERA Chair devote to the task?</a:t>
            </a:r>
            <a:endParaRPr lang="pl-PL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dirty="0">
                <a:latin typeface="Calibri"/>
                <a:ea typeface="Calibri"/>
                <a:cs typeface="Times New Roman"/>
              </a:rPr>
              <a:t>The ERA Chair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holder</a:t>
            </a:r>
            <a:r>
              <a:rPr lang="pl-PL" dirty="0">
                <a:latin typeface="Calibri"/>
                <a:ea typeface="Calibri"/>
                <a:cs typeface="Times New Roman"/>
              </a:rPr>
              <a:t>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shall</a:t>
            </a:r>
            <a:r>
              <a:rPr lang="pl-PL" dirty="0">
                <a:latin typeface="Calibri"/>
                <a:ea typeface="Calibri"/>
                <a:cs typeface="Times New Roman"/>
              </a:rPr>
              <a:t> be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appointed</a:t>
            </a:r>
            <a:r>
              <a:rPr lang="pl-PL" dirty="0">
                <a:latin typeface="Calibri"/>
                <a:ea typeface="Calibri"/>
                <a:cs typeface="Times New Roman"/>
              </a:rPr>
              <a:t> to a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full-time</a:t>
            </a:r>
            <a:r>
              <a:rPr lang="pl-PL" dirty="0">
                <a:latin typeface="Calibri"/>
                <a:ea typeface="Calibri"/>
                <a:cs typeface="Times New Roman"/>
              </a:rPr>
              <a:t>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position</a:t>
            </a:r>
            <a:r>
              <a:rPr lang="pl-PL" dirty="0">
                <a:latin typeface="Calibri"/>
                <a:ea typeface="Calibri"/>
                <a:cs typeface="Times New Roman"/>
              </a:rPr>
              <a:t>.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Therefore</a:t>
            </a:r>
            <a:r>
              <a:rPr lang="pl-PL" dirty="0">
                <a:latin typeface="Calibri"/>
                <a:ea typeface="Calibri"/>
                <a:cs typeface="Times New Roman"/>
              </a:rPr>
              <a:t>, the Chair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must</a:t>
            </a:r>
            <a:r>
              <a:rPr lang="pl-PL" dirty="0">
                <a:latin typeface="Calibri"/>
                <a:ea typeface="Calibri"/>
                <a:cs typeface="Times New Roman"/>
              </a:rPr>
              <a:t>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devote</a:t>
            </a:r>
            <a:r>
              <a:rPr lang="pl-PL" dirty="0">
                <a:latin typeface="Calibri"/>
                <a:ea typeface="Calibri"/>
                <a:cs typeface="Times New Roman"/>
              </a:rPr>
              <a:t>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her</a:t>
            </a:r>
            <a:r>
              <a:rPr lang="pl-PL" dirty="0">
                <a:latin typeface="Calibri"/>
                <a:ea typeface="Calibri"/>
                <a:cs typeface="Times New Roman"/>
              </a:rPr>
              <a:t>/</a:t>
            </a:r>
            <a:r>
              <a:rPr lang="pl-PL" dirty="0" err="1">
                <a:latin typeface="Calibri"/>
                <a:ea typeface="Calibri"/>
                <a:cs typeface="Times New Roman"/>
              </a:rPr>
              <a:t>himself</a:t>
            </a:r>
            <a:r>
              <a:rPr lang="pl-PL" dirty="0">
                <a:latin typeface="Calibri"/>
                <a:ea typeface="Calibri"/>
                <a:cs typeface="Times New Roman"/>
              </a:rPr>
              <a:t>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full</a:t>
            </a:r>
            <a:r>
              <a:rPr lang="pl-PL" dirty="0">
                <a:latin typeface="Calibri"/>
                <a:ea typeface="Calibri"/>
                <a:cs typeface="Times New Roman"/>
              </a:rPr>
              <a:t>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time</a:t>
            </a:r>
            <a:r>
              <a:rPr lang="pl-PL" dirty="0">
                <a:latin typeface="Calibri"/>
                <a:ea typeface="Calibri"/>
                <a:cs typeface="Times New Roman"/>
              </a:rPr>
              <a:t> to the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activities</a:t>
            </a:r>
            <a:r>
              <a:rPr lang="pl-PL" dirty="0">
                <a:latin typeface="Calibri"/>
                <a:ea typeface="Calibri"/>
                <a:cs typeface="Times New Roman"/>
              </a:rPr>
              <a:t>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connected</a:t>
            </a:r>
            <a:r>
              <a:rPr lang="pl-PL" dirty="0">
                <a:latin typeface="Calibri"/>
                <a:ea typeface="Calibri"/>
                <a:cs typeface="Times New Roman"/>
              </a:rPr>
              <a:t> to the ERA Chair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work</a:t>
            </a:r>
            <a:r>
              <a:rPr lang="pl-PL" dirty="0">
                <a:latin typeface="Calibri"/>
                <a:ea typeface="Calibri"/>
                <a:cs typeface="Times New Roman"/>
              </a:rPr>
              <a:t>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at</a:t>
            </a:r>
            <a:r>
              <a:rPr lang="pl-PL" dirty="0">
                <a:latin typeface="Calibri"/>
                <a:ea typeface="Calibri"/>
                <a:cs typeface="Times New Roman"/>
              </a:rPr>
              <a:t> the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institution</a:t>
            </a:r>
            <a:r>
              <a:rPr lang="pl-PL" dirty="0">
                <a:latin typeface="Calibri"/>
                <a:ea typeface="Calibri"/>
                <a:cs typeface="Times New Roman"/>
              </a:rPr>
              <a:t>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Does the university or research organisation have to employ the ERA Chair?</a:t>
            </a:r>
            <a:endParaRPr lang="pl-PL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dirty="0">
                <a:latin typeface="Calibri"/>
                <a:ea typeface="Calibri"/>
                <a:cs typeface="Times New Roman"/>
              </a:rPr>
              <a:t>The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institution</a:t>
            </a:r>
            <a:r>
              <a:rPr lang="pl-PL" dirty="0">
                <a:latin typeface="Calibri"/>
                <a:ea typeface="Calibri"/>
                <a:cs typeface="Times New Roman"/>
              </a:rPr>
              <a:t>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employs</a:t>
            </a:r>
            <a:r>
              <a:rPr lang="pl-PL" dirty="0">
                <a:latin typeface="Calibri"/>
                <a:ea typeface="Calibri"/>
                <a:cs typeface="Times New Roman"/>
              </a:rPr>
              <a:t>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through</a:t>
            </a:r>
            <a:r>
              <a:rPr lang="pl-PL" dirty="0">
                <a:latin typeface="Calibri"/>
                <a:ea typeface="Calibri"/>
                <a:cs typeface="Times New Roman"/>
              </a:rPr>
              <a:t>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an</a:t>
            </a:r>
            <a:r>
              <a:rPr lang="pl-PL" dirty="0">
                <a:latin typeface="Calibri"/>
                <a:ea typeface="Calibri"/>
                <a:cs typeface="Times New Roman"/>
              </a:rPr>
              <a:t>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employment</a:t>
            </a:r>
            <a:r>
              <a:rPr lang="pl-PL" dirty="0">
                <a:latin typeface="Calibri"/>
                <a:ea typeface="Calibri"/>
                <a:cs typeface="Times New Roman"/>
              </a:rPr>
              <a:t>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contract</a:t>
            </a:r>
            <a:r>
              <a:rPr lang="pl-PL" dirty="0">
                <a:latin typeface="Calibri"/>
                <a:ea typeface="Calibri"/>
                <a:cs typeface="Times New Roman"/>
              </a:rPr>
              <a:t>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or</a:t>
            </a:r>
            <a:r>
              <a:rPr lang="pl-PL" dirty="0">
                <a:latin typeface="Calibri"/>
                <a:ea typeface="Calibri"/>
                <a:cs typeface="Times New Roman"/>
              </a:rPr>
              <a:t>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equivalent</a:t>
            </a:r>
            <a:r>
              <a:rPr lang="pl-PL" dirty="0">
                <a:latin typeface="Calibri"/>
                <a:ea typeface="Calibri"/>
                <a:cs typeface="Times New Roman"/>
              </a:rPr>
              <a:t>, the ERA Chair. The Chair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should</a:t>
            </a:r>
            <a:r>
              <a:rPr lang="pl-PL" dirty="0">
                <a:latin typeface="Calibri"/>
                <a:ea typeface="Calibri"/>
                <a:cs typeface="Times New Roman"/>
              </a:rPr>
              <a:t>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have</a:t>
            </a:r>
            <a:r>
              <a:rPr lang="pl-PL" dirty="0">
                <a:latin typeface="Calibri"/>
                <a:ea typeface="Calibri"/>
                <a:cs typeface="Times New Roman"/>
              </a:rPr>
              <a:t> a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position</a:t>
            </a:r>
            <a:r>
              <a:rPr lang="pl-PL" dirty="0">
                <a:latin typeface="Calibri"/>
                <a:ea typeface="Calibri"/>
                <a:cs typeface="Times New Roman"/>
              </a:rPr>
              <a:t>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within</a:t>
            </a:r>
            <a:r>
              <a:rPr lang="pl-PL" dirty="0">
                <a:latin typeface="Calibri"/>
                <a:ea typeface="Calibri"/>
                <a:cs typeface="Times New Roman"/>
              </a:rPr>
              <a:t> the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organisation</a:t>
            </a:r>
            <a:r>
              <a:rPr lang="pl-PL" dirty="0">
                <a:latin typeface="Calibri"/>
                <a:ea typeface="Calibri"/>
                <a:cs typeface="Times New Roman"/>
              </a:rPr>
              <a:t>/</a:t>
            </a:r>
            <a:r>
              <a:rPr lang="pl-PL" dirty="0" err="1">
                <a:latin typeface="Calibri"/>
                <a:ea typeface="Calibri"/>
                <a:cs typeface="Times New Roman"/>
              </a:rPr>
              <a:t>university</a:t>
            </a:r>
            <a:r>
              <a:rPr lang="pl-PL" dirty="0">
                <a:latin typeface="Calibri"/>
                <a:ea typeface="Calibri"/>
                <a:cs typeface="Times New Roman"/>
              </a:rPr>
              <a:t>,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professor</a:t>
            </a:r>
            <a:r>
              <a:rPr lang="pl-PL" dirty="0">
                <a:latin typeface="Calibri"/>
                <a:ea typeface="Calibri"/>
                <a:cs typeface="Times New Roman"/>
              </a:rPr>
              <a:t>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or</a:t>
            </a:r>
            <a:r>
              <a:rPr lang="pl-PL" dirty="0">
                <a:latin typeface="Calibri"/>
                <a:ea typeface="Calibri"/>
                <a:cs typeface="Times New Roman"/>
              </a:rPr>
              <a:t>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similar</a:t>
            </a:r>
            <a:r>
              <a:rPr lang="pl-PL" dirty="0">
                <a:latin typeface="Calibri"/>
                <a:ea typeface="Calibri"/>
                <a:cs typeface="Times New Roman"/>
              </a:rPr>
              <a:t>,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that</a:t>
            </a:r>
            <a:r>
              <a:rPr lang="pl-PL" dirty="0">
                <a:latin typeface="Calibri"/>
                <a:ea typeface="Calibri"/>
                <a:cs typeface="Times New Roman"/>
              </a:rPr>
              <a:t>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will</a:t>
            </a:r>
            <a:r>
              <a:rPr lang="pl-PL" dirty="0">
                <a:latin typeface="Calibri"/>
                <a:ea typeface="Calibri"/>
                <a:cs typeface="Times New Roman"/>
              </a:rPr>
              <a:t>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allow</a:t>
            </a:r>
            <a:r>
              <a:rPr lang="pl-PL" dirty="0">
                <a:latin typeface="Calibri"/>
                <a:ea typeface="Calibri"/>
                <a:cs typeface="Times New Roman"/>
              </a:rPr>
              <a:t>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her</a:t>
            </a:r>
            <a:r>
              <a:rPr lang="pl-PL" dirty="0">
                <a:latin typeface="Calibri"/>
                <a:ea typeface="Calibri"/>
                <a:cs typeface="Times New Roman"/>
              </a:rPr>
              <a:t>/</a:t>
            </a:r>
            <a:r>
              <a:rPr lang="pl-PL" dirty="0" err="1">
                <a:latin typeface="Calibri"/>
                <a:ea typeface="Calibri"/>
                <a:cs typeface="Times New Roman"/>
              </a:rPr>
              <a:t>him</a:t>
            </a:r>
            <a:r>
              <a:rPr lang="pl-PL" dirty="0">
                <a:latin typeface="Calibri"/>
                <a:ea typeface="Calibri"/>
                <a:cs typeface="Times New Roman"/>
              </a:rPr>
              <a:t> to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freely</a:t>
            </a:r>
            <a:r>
              <a:rPr lang="pl-PL" dirty="0">
                <a:latin typeface="Calibri"/>
                <a:ea typeface="Calibri"/>
                <a:cs typeface="Times New Roman"/>
              </a:rPr>
              <a:t>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apply</a:t>
            </a:r>
            <a:r>
              <a:rPr lang="pl-PL" dirty="0">
                <a:latin typeface="Calibri"/>
                <a:ea typeface="Calibri"/>
                <a:cs typeface="Times New Roman"/>
              </a:rPr>
              <a:t> for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research</a:t>
            </a:r>
            <a:r>
              <a:rPr lang="pl-PL" dirty="0">
                <a:latin typeface="Calibri"/>
                <a:ea typeface="Calibri"/>
                <a:cs typeface="Times New Roman"/>
              </a:rPr>
              <a:t>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funding</a:t>
            </a:r>
            <a:r>
              <a:rPr lang="pl-PL" dirty="0">
                <a:latin typeface="Calibri"/>
                <a:ea typeface="Calibri"/>
                <a:cs typeface="Times New Roman"/>
              </a:rPr>
              <a:t> in order to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develop</a:t>
            </a:r>
            <a:r>
              <a:rPr lang="pl-PL" dirty="0">
                <a:latin typeface="Calibri"/>
                <a:ea typeface="Calibri"/>
                <a:cs typeface="Times New Roman"/>
              </a:rPr>
              <a:t> and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raise</a:t>
            </a:r>
            <a:r>
              <a:rPr lang="pl-PL" dirty="0">
                <a:latin typeface="Calibri"/>
                <a:ea typeface="Calibri"/>
                <a:cs typeface="Times New Roman"/>
              </a:rPr>
              <a:t> the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level</a:t>
            </a:r>
            <a:r>
              <a:rPr lang="pl-PL" dirty="0">
                <a:latin typeface="Calibri"/>
                <a:ea typeface="Calibri"/>
                <a:cs typeface="Times New Roman"/>
              </a:rPr>
              <a:t> of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research</a:t>
            </a:r>
            <a:r>
              <a:rPr lang="pl-PL" dirty="0">
                <a:latin typeface="Calibri"/>
                <a:ea typeface="Calibri"/>
                <a:cs typeface="Times New Roman"/>
              </a:rPr>
              <a:t> excellence of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both</a:t>
            </a:r>
            <a:r>
              <a:rPr lang="pl-PL" dirty="0">
                <a:latin typeface="Calibri"/>
                <a:ea typeface="Calibri"/>
                <a:cs typeface="Times New Roman"/>
              </a:rPr>
              <a:t> the team and the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institution</a:t>
            </a:r>
            <a:r>
              <a:rPr lang="pl-PL" dirty="0">
                <a:latin typeface="Calibri"/>
                <a:ea typeface="Calibri"/>
                <a:cs typeface="Times New Roman"/>
              </a:rPr>
              <a:t> to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successfully</a:t>
            </a:r>
            <a:r>
              <a:rPr lang="pl-PL" dirty="0">
                <a:latin typeface="Calibri"/>
                <a:ea typeface="Calibri"/>
                <a:cs typeface="Times New Roman"/>
              </a:rPr>
              <a:t>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compete</a:t>
            </a:r>
            <a:r>
              <a:rPr lang="pl-PL" dirty="0">
                <a:latin typeface="Calibri"/>
                <a:ea typeface="Calibri"/>
                <a:cs typeface="Times New Roman"/>
              </a:rPr>
              <a:t>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at</a:t>
            </a:r>
            <a:r>
              <a:rPr lang="pl-PL" dirty="0">
                <a:latin typeface="Calibri"/>
                <a:ea typeface="Calibri"/>
                <a:cs typeface="Times New Roman"/>
              </a:rPr>
              <a:t>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international</a:t>
            </a:r>
            <a:r>
              <a:rPr lang="pl-PL" dirty="0">
                <a:latin typeface="Calibri"/>
                <a:ea typeface="Calibri"/>
                <a:cs typeface="Times New Roman"/>
              </a:rPr>
              <a:t>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level</a:t>
            </a:r>
            <a:r>
              <a:rPr lang="pl-PL" dirty="0">
                <a:latin typeface="Calibri"/>
                <a:ea typeface="Calibri"/>
                <a:cs typeface="Times New Roman"/>
              </a:rPr>
              <a:t> and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help</a:t>
            </a:r>
            <a:r>
              <a:rPr lang="pl-PL" dirty="0">
                <a:latin typeface="Calibri"/>
                <a:ea typeface="Calibri"/>
                <a:cs typeface="Times New Roman"/>
              </a:rPr>
              <a:t> to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close</a:t>
            </a:r>
            <a:r>
              <a:rPr lang="pl-PL" dirty="0">
                <a:latin typeface="Calibri"/>
                <a:ea typeface="Calibri"/>
                <a:cs typeface="Times New Roman"/>
              </a:rPr>
              <a:t> the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research</a:t>
            </a:r>
            <a:r>
              <a:rPr lang="pl-PL" dirty="0">
                <a:latin typeface="Calibri"/>
                <a:ea typeface="Calibri"/>
                <a:cs typeface="Times New Roman"/>
              </a:rPr>
              <a:t>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divide</a:t>
            </a:r>
            <a:r>
              <a:rPr lang="pl-PL" dirty="0">
                <a:latin typeface="Calibri"/>
                <a:ea typeface="Calibri"/>
                <a:cs typeface="Times New Roman"/>
              </a:rPr>
              <a:t>.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D7B207-2078-4F40-9D77-7017DB6FD05F}" type="slidenum">
              <a:rPr lang="pl-PL" smtClean="0"/>
              <a:pPr>
                <a:defRPr/>
              </a:pPr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1886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FAQ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Does the institution have to continue to employ the ERA Chair once the contract ends?</a:t>
            </a:r>
            <a:endParaRPr lang="pl-PL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dirty="0">
                <a:latin typeface="Calibri"/>
                <a:ea typeface="Calibri"/>
                <a:cs typeface="Times New Roman"/>
              </a:rPr>
              <a:t>The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European</a:t>
            </a:r>
            <a:r>
              <a:rPr lang="pl-PL" dirty="0">
                <a:latin typeface="Calibri"/>
                <a:ea typeface="Calibri"/>
                <a:cs typeface="Times New Roman"/>
              </a:rPr>
              <a:t>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Commission</a:t>
            </a:r>
            <a:r>
              <a:rPr lang="pl-PL" dirty="0">
                <a:latin typeface="Calibri"/>
                <a:ea typeface="Calibri"/>
                <a:cs typeface="Times New Roman"/>
              </a:rPr>
              <a:t>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will</a:t>
            </a:r>
            <a:r>
              <a:rPr lang="pl-PL" dirty="0">
                <a:latin typeface="Calibri"/>
                <a:ea typeface="Calibri"/>
                <a:cs typeface="Times New Roman"/>
              </a:rPr>
              <a:t>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carefully</a:t>
            </a:r>
            <a:r>
              <a:rPr lang="pl-PL" dirty="0">
                <a:latin typeface="Calibri"/>
                <a:ea typeface="Calibri"/>
                <a:cs typeface="Times New Roman"/>
              </a:rPr>
              <a:t>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analyse</a:t>
            </a:r>
            <a:r>
              <a:rPr lang="pl-PL" dirty="0">
                <a:latin typeface="Calibri"/>
                <a:ea typeface="Calibri"/>
                <a:cs typeface="Times New Roman"/>
              </a:rPr>
              <a:t> the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sustainability</a:t>
            </a:r>
            <a:r>
              <a:rPr lang="pl-PL" dirty="0">
                <a:latin typeface="Calibri"/>
                <a:ea typeface="Calibri"/>
                <a:cs typeface="Times New Roman"/>
              </a:rPr>
              <a:t> of the business plan,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including</a:t>
            </a:r>
            <a:r>
              <a:rPr lang="pl-PL" dirty="0">
                <a:latin typeface="Calibri"/>
                <a:ea typeface="Calibri"/>
                <a:cs typeface="Times New Roman"/>
              </a:rPr>
              <a:t>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after</a:t>
            </a:r>
            <a:r>
              <a:rPr lang="pl-PL" dirty="0">
                <a:latin typeface="Calibri"/>
                <a:ea typeface="Calibri"/>
                <a:cs typeface="Times New Roman"/>
              </a:rPr>
              <a:t> the life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time</a:t>
            </a:r>
            <a:r>
              <a:rPr lang="pl-PL" dirty="0">
                <a:latin typeface="Calibri"/>
                <a:ea typeface="Calibri"/>
                <a:cs typeface="Times New Roman"/>
              </a:rPr>
              <a:t> of the grant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agreement</a:t>
            </a:r>
            <a:r>
              <a:rPr lang="pl-PL" dirty="0">
                <a:latin typeface="Calibri"/>
                <a:ea typeface="Calibri"/>
                <a:cs typeface="Times New Roman"/>
              </a:rPr>
              <a:t>,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submitted</a:t>
            </a:r>
            <a:r>
              <a:rPr lang="pl-PL" dirty="0">
                <a:latin typeface="Calibri"/>
                <a:ea typeface="Calibri"/>
                <a:cs typeface="Times New Roman"/>
              </a:rPr>
              <a:t> by the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institution</a:t>
            </a:r>
            <a:r>
              <a:rPr lang="pl-PL" dirty="0">
                <a:latin typeface="Calibri"/>
                <a:ea typeface="Calibri"/>
                <a:cs typeface="Times New Roman"/>
              </a:rPr>
              <a:t>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when</a:t>
            </a:r>
            <a:r>
              <a:rPr lang="pl-PL" dirty="0">
                <a:latin typeface="Calibri"/>
                <a:ea typeface="Calibri"/>
                <a:cs typeface="Times New Roman"/>
              </a:rPr>
              <a:t>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evaluating</a:t>
            </a:r>
            <a:r>
              <a:rPr lang="pl-PL" dirty="0">
                <a:latin typeface="Calibri"/>
                <a:ea typeface="Calibri"/>
                <a:cs typeface="Times New Roman"/>
              </a:rPr>
              <a:t> the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proposals</a:t>
            </a:r>
            <a:r>
              <a:rPr lang="pl-PL" dirty="0">
                <a:latin typeface="Calibri"/>
                <a:ea typeface="Calibri"/>
                <a:cs typeface="Times New Roman"/>
              </a:rPr>
              <a:t>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Are “ERA Chairs? the only measure to reduce the research/innovation divide under Horizon 2020?</a:t>
            </a:r>
            <a:endParaRPr lang="pl-PL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latin typeface="Calibri"/>
                <a:ea typeface="Calibri"/>
                <a:cs typeface="Times New Roman"/>
              </a:rPr>
              <a:t>“ERA Chairs? are part of a set of measures tackling the research/innovation divide. </a:t>
            </a:r>
            <a:r>
              <a:rPr lang="pl-PL" dirty="0">
                <a:latin typeface="Calibri"/>
                <a:ea typeface="Calibri"/>
                <a:cs typeface="Times New Roman"/>
              </a:rPr>
              <a:t>For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instance</a:t>
            </a:r>
            <a:r>
              <a:rPr lang="pl-PL" dirty="0">
                <a:latin typeface="Calibri"/>
                <a:ea typeface="Calibri"/>
                <a:cs typeface="Times New Roman"/>
              </a:rPr>
              <a:t>, the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European</a:t>
            </a:r>
            <a:r>
              <a:rPr lang="pl-PL" dirty="0">
                <a:latin typeface="Calibri"/>
                <a:ea typeface="Calibri"/>
                <a:cs typeface="Times New Roman"/>
              </a:rPr>
              <a:t>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Commission</a:t>
            </a:r>
            <a:r>
              <a:rPr lang="pl-PL" dirty="0">
                <a:latin typeface="Calibri"/>
                <a:ea typeface="Calibri"/>
                <a:cs typeface="Times New Roman"/>
              </a:rPr>
              <a:t>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supports</a:t>
            </a:r>
            <a:r>
              <a:rPr lang="pl-PL" dirty="0">
                <a:latin typeface="Calibri"/>
                <a:ea typeface="Calibri"/>
                <a:cs typeface="Times New Roman"/>
              </a:rPr>
              <a:t>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various</a:t>
            </a:r>
            <a:r>
              <a:rPr lang="pl-PL" dirty="0">
                <a:latin typeface="Calibri"/>
                <a:ea typeface="Calibri"/>
                <a:cs typeface="Times New Roman"/>
              </a:rPr>
              <a:t>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forms</a:t>
            </a:r>
            <a:r>
              <a:rPr lang="pl-PL" dirty="0">
                <a:latin typeface="Calibri"/>
                <a:ea typeface="Calibri"/>
                <a:cs typeface="Times New Roman"/>
              </a:rPr>
              <a:t> of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collaboration</a:t>
            </a:r>
            <a:r>
              <a:rPr lang="pl-PL" dirty="0">
                <a:latin typeface="Calibri"/>
                <a:ea typeface="Calibri"/>
                <a:cs typeface="Times New Roman"/>
              </a:rPr>
              <a:t>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across</a:t>
            </a:r>
            <a:r>
              <a:rPr lang="pl-PL" dirty="0">
                <a:latin typeface="Calibri"/>
                <a:ea typeface="Calibri"/>
                <a:cs typeface="Times New Roman"/>
              </a:rPr>
              <a:t>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universities</a:t>
            </a:r>
            <a:r>
              <a:rPr lang="pl-PL" dirty="0">
                <a:latin typeface="Calibri"/>
                <a:ea typeface="Calibri"/>
                <a:cs typeface="Times New Roman"/>
              </a:rPr>
              <a:t> and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research</a:t>
            </a:r>
            <a:r>
              <a:rPr lang="pl-PL" dirty="0">
                <a:latin typeface="Calibri"/>
                <a:ea typeface="Calibri"/>
                <a:cs typeface="Times New Roman"/>
              </a:rPr>
              <a:t>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organisations</a:t>
            </a:r>
            <a:r>
              <a:rPr lang="pl-PL" dirty="0">
                <a:latin typeface="Calibri"/>
                <a:ea typeface="Calibri"/>
                <a:cs typeface="Times New Roman"/>
              </a:rPr>
              <a:t>,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including</a:t>
            </a:r>
            <a:r>
              <a:rPr lang="pl-PL" dirty="0">
                <a:latin typeface="Calibri"/>
                <a:ea typeface="Calibri"/>
                <a:cs typeface="Times New Roman"/>
              </a:rPr>
              <a:t> via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teaming</a:t>
            </a:r>
            <a:r>
              <a:rPr lang="pl-PL" dirty="0">
                <a:latin typeface="Calibri"/>
                <a:ea typeface="Calibri"/>
                <a:cs typeface="Times New Roman"/>
              </a:rPr>
              <a:t> and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twinning</a:t>
            </a:r>
            <a:r>
              <a:rPr lang="pl-PL" dirty="0">
                <a:latin typeface="Calibri"/>
                <a:ea typeface="Calibri"/>
                <a:cs typeface="Times New Roman"/>
              </a:rPr>
              <a:t>,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hereby</a:t>
            </a:r>
            <a:r>
              <a:rPr lang="pl-PL" dirty="0">
                <a:latin typeface="Calibri"/>
                <a:ea typeface="Calibri"/>
                <a:cs typeface="Times New Roman"/>
              </a:rPr>
              <a:t>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bringing</a:t>
            </a:r>
            <a:r>
              <a:rPr lang="pl-PL" dirty="0">
                <a:latin typeface="Calibri"/>
                <a:ea typeface="Calibri"/>
                <a:cs typeface="Times New Roman"/>
              </a:rPr>
              <a:t>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organisations</a:t>
            </a:r>
            <a:r>
              <a:rPr lang="pl-PL" dirty="0">
                <a:latin typeface="Calibri"/>
                <a:ea typeface="Calibri"/>
                <a:cs typeface="Times New Roman"/>
              </a:rPr>
              <a:t>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together</a:t>
            </a:r>
            <a:r>
              <a:rPr lang="pl-PL" dirty="0">
                <a:latin typeface="Calibri"/>
                <a:ea typeface="Calibri"/>
                <a:cs typeface="Times New Roman"/>
              </a:rPr>
              <a:t>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What is the difference between ERA Chairs, ERC grants and Marie-Curie Fellowships?</a:t>
            </a:r>
            <a:endParaRPr lang="pl-PL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latin typeface="Calibri"/>
                <a:ea typeface="Calibri"/>
                <a:cs typeface="Times New Roman"/>
              </a:rPr>
              <a:t>The “ERA Chairs? differ from any other initiative. </a:t>
            </a:r>
            <a:r>
              <a:rPr lang="pl-PL" dirty="0">
                <a:latin typeface="Calibri"/>
                <a:ea typeface="Calibri"/>
                <a:cs typeface="Times New Roman"/>
              </a:rPr>
              <a:t>ERC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grants</a:t>
            </a:r>
            <a:r>
              <a:rPr lang="pl-PL" dirty="0">
                <a:latin typeface="Calibri"/>
                <a:ea typeface="Calibri"/>
                <a:cs typeface="Times New Roman"/>
              </a:rPr>
              <a:t>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are</a:t>
            </a:r>
            <a:r>
              <a:rPr lang="pl-PL" dirty="0">
                <a:latin typeface="Calibri"/>
                <a:ea typeface="Calibri"/>
                <a:cs typeface="Times New Roman"/>
              </a:rPr>
              <a:t>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restricted</a:t>
            </a:r>
            <a:r>
              <a:rPr lang="pl-PL" dirty="0">
                <a:latin typeface="Calibri"/>
                <a:ea typeface="Calibri"/>
                <a:cs typeface="Times New Roman"/>
              </a:rPr>
              <a:t> to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frontier</a:t>
            </a:r>
            <a:r>
              <a:rPr lang="pl-PL" dirty="0">
                <a:latin typeface="Calibri"/>
                <a:ea typeface="Calibri"/>
                <a:cs typeface="Times New Roman"/>
              </a:rPr>
              <a:t>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research</a:t>
            </a:r>
            <a:r>
              <a:rPr lang="pl-PL" dirty="0">
                <a:latin typeface="Calibri"/>
                <a:ea typeface="Calibri"/>
                <a:cs typeface="Times New Roman"/>
              </a:rPr>
              <a:t> for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which</a:t>
            </a:r>
            <a:r>
              <a:rPr lang="pl-PL" dirty="0">
                <a:latin typeface="Calibri"/>
                <a:ea typeface="Calibri"/>
                <a:cs typeface="Times New Roman"/>
              </a:rPr>
              <a:t> the sole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criterion</a:t>
            </a:r>
            <a:r>
              <a:rPr lang="pl-PL" dirty="0">
                <a:latin typeface="Calibri"/>
                <a:ea typeface="Calibri"/>
                <a:cs typeface="Times New Roman"/>
              </a:rPr>
              <a:t> for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selection</a:t>
            </a:r>
            <a:r>
              <a:rPr lang="pl-PL" dirty="0">
                <a:latin typeface="Calibri"/>
                <a:ea typeface="Calibri"/>
                <a:cs typeface="Times New Roman"/>
              </a:rPr>
              <a:t>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is</a:t>
            </a:r>
            <a:r>
              <a:rPr lang="pl-PL" dirty="0">
                <a:latin typeface="Calibri"/>
                <a:ea typeface="Calibri"/>
                <a:cs typeface="Times New Roman"/>
              </a:rPr>
              <a:t>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scientific</a:t>
            </a:r>
            <a:r>
              <a:rPr lang="pl-PL" dirty="0">
                <a:latin typeface="Calibri"/>
                <a:ea typeface="Calibri"/>
                <a:cs typeface="Times New Roman"/>
              </a:rPr>
              <a:t> excellence,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while</a:t>
            </a:r>
            <a:r>
              <a:rPr lang="pl-PL" dirty="0">
                <a:latin typeface="Calibri"/>
                <a:ea typeface="Calibri"/>
                <a:cs typeface="Times New Roman"/>
              </a:rPr>
              <a:t> the ERA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Chairs</a:t>
            </a:r>
            <a:r>
              <a:rPr lang="pl-PL" dirty="0">
                <a:latin typeface="Calibri"/>
                <a:ea typeface="Calibri"/>
                <a:cs typeface="Times New Roman"/>
              </a:rPr>
              <a:t>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support</a:t>
            </a:r>
            <a:r>
              <a:rPr lang="pl-PL" dirty="0">
                <a:latin typeface="Calibri"/>
                <a:ea typeface="Calibri"/>
                <a:cs typeface="Times New Roman"/>
              </a:rPr>
              <a:t>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universities</a:t>
            </a:r>
            <a:r>
              <a:rPr lang="pl-PL" dirty="0">
                <a:latin typeface="Calibri"/>
                <a:ea typeface="Calibri"/>
                <a:cs typeface="Times New Roman"/>
              </a:rPr>
              <a:t> and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research</a:t>
            </a:r>
            <a:r>
              <a:rPr lang="pl-PL" dirty="0">
                <a:latin typeface="Calibri"/>
                <a:ea typeface="Calibri"/>
                <a:cs typeface="Times New Roman"/>
              </a:rPr>
              <a:t>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organisations</a:t>
            </a:r>
            <a:r>
              <a:rPr lang="pl-PL" dirty="0">
                <a:latin typeface="Calibri"/>
                <a:ea typeface="Calibri"/>
                <a:cs typeface="Times New Roman"/>
              </a:rPr>
              <a:t> to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develop</a:t>
            </a:r>
            <a:r>
              <a:rPr lang="pl-PL" dirty="0">
                <a:latin typeface="Calibri"/>
                <a:ea typeface="Calibri"/>
                <a:cs typeface="Times New Roman"/>
              </a:rPr>
              <a:t>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their</a:t>
            </a:r>
            <a:r>
              <a:rPr lang="pl-PL" dirty="0">
                <a:latin typeface="Calibri"/>
                <a:ea typeface="Calibri"/>
                <a:cs typeface="Times New Roman"/>
              </a:rPr>
              <a:t>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potential</a:t>
            </a:r>
            <a:r>
              <a:rPr lang="pl-PL" dirty="0">
                <a:latin typeface="Calibri"/>
                <a:ea typeface="Calibri"/>
                <a:cs typeface="Times New Roman"/>
              </a:rPr>
              <a:t> for </a:t>
            </a:r>
            <a:r>
              <a:rPr lang="pl-PL" dirty="0" err="1">
                <a:latin typeface="Calibri"/>
                <a:ea typeface="Calibri"/>
                <a:cs typeface="Times New Roman"/>
              </a:rPr>
              <a:t>research</a:t>
            </a:r>
            <a:r>
              <a:rPr lang="pl-PL" dirty="0">
                <a:latin typeface="Calibri"/>
                <a:ea typeface="Calibri"/>
                <a:cs typeface="Times New Roman"/>
              </a:rPr>
              <a:t> excellence.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D7B207-2078-4F40-9D77-7017DB6FD05F}" type="slidenum">
              <a:rPr lang="pl-PL" smtClean="0"/>
              <a:pPr>
                <a:defRPr/>
              </a:pPr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33318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pl-PL" dirty="0" smtClean="0"/>
              <a:t>Nadchodzące konkursy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 numCol="2">
            <a:normAutofit/>
          </a:bodyPr>
          <a:lstStyle/>
          <a:p>
            <a:endParaRPr lang="pl-P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dirty="0" smtClean="0"/>
          </a:p>
          <a:p>
            <a:r>
              <a:rPr lang="pl-PL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ERA </a:t>
            </a:r>
            <a:r>
              <a:rPr lang="pl-PL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Chairs</a:t>
            </a:r>
            <a:endParaRPr lang="pl-PL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Ogłoszenie </a:t>
            </a:r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WIDESPREAD-03-2017</a:t>
            </a:r>
          </a:p>
          <a:p>
            <a:r>
              <a:rPr lang="pl-P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Otwarcie naboru </a:t>
            </a:r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12.04.2017</a:t>
            </a:r>
          </a:p>
          <a:p>
            <a:r>
              <a:rPr lang="pl-P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Termin </a:t>
            </a:r>
            <a:r>
              <a:rPr lang="pl-P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ostatecznego zgłaszania projektów </a:t>
            </a:r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15.11.2017</a:t>
            </a:r>
            <a:endParaRPr lang="pl-P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Wartość projektu </a:t>
            </a:r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do 2,5 miliona €</a:t>
            </a:r>
          </a:p>
          <a:p>
            <a:r>
              <a:rPr lang="pl-P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Okres realizacji projektu </a:t>
            </a:r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do 5 lat</a:t>
            </a:r>
          </a:p>
          <a:p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3FA705-6E0F-4F59-841B-710A7297B16D}" type="slidenum">
              <a:rPr lang="pl-PL" smtClean="0"/>
              <a:pPr>
                <a:defRPr/>
              </a:pPr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374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593725" y="2276475"/>
            <a:ext cx="7956550" cy="2439988"/>
          </a:xfrm>
        </p:spPr>
        <p:txBody>
          <a:bodyPr rtlCol="0" anchor="ctr">
            <a:normAutofit fontScale="92500" lnSpcReduction="1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pl-PL" sz="2000" b="1" dirty="0" smtClean="0">
                <a:solidFill>
                  <a:schemeClr val="accent1">
                    <a:lumMod val="75000"/>
                  </a:schemeClr>
                </a:solidFill>
              </a:rPr>
              <a:t>ZAPRASZAMY 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DO </a:t>
            </a:r>
            <a:r>
              <a:rPr lang="pl-PL" sz="2000" b="1" dirty="0" smtClean="0">
                <a:solidFill>
                  <a:schemeClr val="accent1">
                    <a:lumMod val="75000"/>
                  </a:schemeClr>
                </a:solidFill>
              </a:rPr>
              <a:t>KONTAKTU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pl-PL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 fontAlgn="auto">
              <a:spcAft>
                <a:spcPts val="0"/>
              </a:spcAft>
              <a:defRPr/>
            </a:pPr>
            <a:endParaRPr lang="pl-PL" sz="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pl-PL" sz="2600" baseline="30000" dirty="0" smtClean="0">
                <a:solidFill>
                  <a:schemeClr val="accent1">
                    <a:lumMod val="75000"/>
                  </a:schemeClr>
                </a:solidFill>
              </a:rPr>
              <a:t>KRAJOWY PUNKT KONTAKTOWY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pl-PL" sz="2600" baseline="30000" dirty="0" smtClean="0">
                <a:solidFill>
                  <a:schemeClr val="accent1">
                    <a:lumMod val="75000"/>
                  </a:schemeClr>
                </a:solidFill>
              </a:rPr>
              <a:t>PROGRAMÓW BADAWCZYCH UE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pl-PL" sz="1400" dirty="0" smtClean="0">
                <a:solidFill>
                  <a:schemeClr val="accent1">
                    <a:lumMod val="75000"/>
                  </a:schemeClr>
                </a:solidFill>
              </a:rPr>
              <a:t>Instytut </a:t>
            </a:r>
            <a:r>
              <a:rPr lang="pl-PL" sz="1400" dirty="0">
                <a:solidFill>
                  <a:schemeClr val="accent1">
                    <a:lumMod val="75000"/>
                  </a:schemeClr>
                </a:solidFill>
              </a:rPr>
              <a:t>Podstawowych Problemów Techniki </a:t>
            </a:r>
            <a:r>
              <a:rPr lang="pl-PL" sz="1400" dirty="0" smtClean="0">
                <a:solidFill>
                  <a:schemeClr val="accent1">
                    <a:lumMod val="75000"/>
                  </a:schemeClr>
                </a:solidFill>
              </a:rPr>
              <a:t>PAN </a:t>
            </a:r>
          </a:p>
          <a:p>
            <a:pPr algn="r" fontAlgn="auto">
              <a:spcAft>
                <a:spcPts val="0"/>
              </a:spcAft>
              <a:defRPr/>
            </a:pPr>
            <a:endParaRPr lang="pl-PL" sz="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 fontAlgn="auto">
              <a:spcAft>
                <a:spcPts val="0"/>
              </a:spcAft>
              <a:defRPr/>
            </a:pPr>
            <a:endParaRPr lang="pl-PL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pl-PL" sz="1600" b="1" dirty="0" smtClean="0">
                <a:solidFill>
                  <a:schemeClr val="accent1">
                    <a:lumMod val="75000"/>
                  </a:schemeClr>
                </a:solidFill>
              </a:rPr>
              <a:t>Patrycja Smoleńska</a:t>
            </a:r>
            <a:endParaRPr lang="pl-PL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pl-PL" sz="1600" dirty="0" smtClean="0">
                <a:solidFill>
                  <a:schemeClr val="accent1">
                    <a:lumMod val="75000"/>
                  </a:schemeClr>
                </a:solidFill>
              </a:rPr>
              <a:t>kom</a:t>
            </a:r>
            <a:r>
              <a:rPr lang="pl-PL" sz="1600" dirty="0">
                <a:solidFill>
                  <a:schemeClr val="accent1">
                    <a:lumMod val="75000"/>
                  </a:schemeClr>
                </a:solidFill>
              </a:rPr>
              <a:t>. +48 </a:t>
            </a:r>
            <a:r>
              <a:rPr lang="pl-PL" sz="1600" dirty="0" smtClean="0">
                <a:solidFill>
                  <a:schemeClr val="accent1">
                    <a:lumMod val="75000"/>
                  </a:schemeClr>
                </a:solidFill>
              </a:rPr>
              <a:t>728 518 206</a:t>
            </a:r>
            <a:r>
              <a:rPr lang="pl-PL" sz="16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l-PL" sz="1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1600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patrycja.smolenska@kpk.gov.p</a:t>
            </a:r>
            <a:r>
              <a:rPr lang="pl-PL" sz="1600" dirty="0" smtClean="0">
                <a:solidFill>
                  <a:schemeClr val="accent1">
                    <a:lumMod val="75000"/>
                  </a:schemeClr>
                </a:solidFill>
              </a:rPr>
              <a:t>l</a:t>
            </a:r>
          </a:p>
          <a:p>
            <a:pPr algn="r" fontAlgn="auto">
              <a:spcAft>
                <a:spcPts val="0"/>
              </a:spcAft>
              <a:defRPr/>
            </a:pPr>
            <a:endParaRPr lang="pl-PL" sz="2000" dirty="0" smtClean="0">
              <a:solidFill>
                <a:schemeClr val="bg1"/>
              </a:solidFill>
            </a:endParaRPr>
          </a:p>
          <a:p>
            <a:pPr algn="r" fontAlgn="auto">
              <a:spcAft>
                <a:spcPts val="0"/>
              </a:spcAft>
              <a:defRPr/>
            </a:pPr>
            <a:endParaRPr lang="pl-PL" sz="2600" b="1" dirty="0" smtClean="0">
              <a:solidFill>
                <a:schemeClr val="bg1"/>
              </a:solidFill>
            </a:endParaRPr>
          </a:p>
        </p:txBody>
      </p:sp>
      <p:sp>
        <p:nvSpPr>
          <p:cNvPr id="2" name="Prostokąt 1">
            <a:hlinkClick r:id="rId4"/>
          </p:cNvPr>
          <p:cNvSpPr/>
          <p:nvPr/>
        </p:nvSpPr>
        <p:spPr>
          <a:xfrm>
            <a:off x="6937375" y="6237288"/>
            <a:ext cx="431800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4" name="Prostokąt 3">
            <a:hlinkClick r:id="rId5"/>
          </p:cNvPr>
          <p:cNvSpPr/>
          <p:nvPr/>
        </p:nvSpPr>
        <p:spPr>
          <a:xfrm>
            <a:off x="7451725" y="6230938"/>
            <a:ext cx="352425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Prostokąt 4">
            <a:hlinkClick r:id="rId6"/>
          </p:cNvPr>
          <p:cNvSpPr/>
          <p:nvPr/>
        </p:nvSpPr>
        <p:spPr>
          <a:xfrm>
            <a:off x="7894638" y="6221413"/>
            <a:ext cx="431800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" name="Prostokąt 5">
            <a:hlinkClick r:id="rId7"/>
          </p:cNvPr>
          <p:cNvSpPr/>
          <p:nvPr/>
        </p:nvSpPr>
        <p:spPr>
          <a:xfrm>
            <a:off x="8323263" y="6221413"/>
            <a:ext cx="431800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1"/>
            <a:r>
              <a:rPr lang="en-US" i="1" dirty="0"/>
              <a:t>Spreading Excellence and Widening Participation</a:t>
            </a:r>
            <a:endParaRPr lang="pl-PL" i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3FA705-6E0F-4F59-841B-710A7297B16D}" type="slidenum">
              <a:rPr lang="pl-PL" smtClean="0"/>
              <a:pPr>
                <a:defRPr/>
              </a:pPr>
              <a:t>2</a:t>
            </a:fld>
            <a:endParaRPr lang="pl-PL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4822662"/>
              </p:ext>
            </p:extLst>
          </p:nvPr>
        </p:nvGraphicFramePr>
        <p:xfrm>
          <a:off x="1403649" y="1268760"/>
          <a:ext cx="6192688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248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Czym jest </a:t>
            </a:r>
            <a:r>
              <a:rPr lang="pl-PL" dirty="0" err="1" smtClean="0"/>
              <a:t>Widening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endParaRPr lang="pl-PL" dirty="0" smtClean="0"/>
          </a:p>
          <a:p>
            <a:endParaRPr lang="pl-PL" dirty="0"/>
          </a:p>
          <a:p>
            <a:pPr lvl="1"/>
            <a:r>
              <a:rPr lang="en-US" i="1" dirty="0"/>
              <a:t>Spreading Excellence and Widening </a:t>
            </a:r>
            <a:r>
              <a:rPr lang="en-US" i="1" dirty="0" smtClean="0"/>
              <a:t>Participation</a:t>
            </a:r>
            <a:endParaRPr lang="pl-PL" i="1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800" dirty="0" smtClean="0"/>
              <a:t>Upowszechnianie </a:t>
            </a:r>
            <a:r>
              <a:rPr lang="pl-PL" sz="1800" dirty="0"/>
              <a:t>doskonałości i </a:t>
            </a:r>
            <a:r>
              <a:rPr lang="pl-PL" sz="1800" dirty="0" smtClean="0"/>
              <a:t>zapewnienie </a:t>
            </a:r>
            <a:r>
              <a:rPr lang="pl-PL" sz="1800" dirty="0"/>
              <a:t>szerszego </a:t>
            </a:r>
            <a:r>
              <a:rPr lang="pl-PL" sz="1800" dirty="0" smtClean="0"/>
              <a:t>uczestnictwa</a:t>
            </a:r>
            <a:r>
              <a:rPr lang="pl-PL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dla</a:t>
            </a:r>
            <a:r>
              <a:rPr lang="pl-PL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1800" dirty="0" smtClean="0"/>
              <a:t>pełnego wykorzystania </a:t>
            </a:r>
            <a:r>
              <a:rPr lang="pl-PL" sz="1800" dirty="0"/>
              <a:t>europejskiego potencjału badawczego oraz </a:t>
            </a:r>
            <a:r>
              <a:rPr lang="pl-PL" sz="1800" dirty="0" smtClean="0"/>
              <a:t>zadbania </a:t>
            </a:r>
            <a:r>
              <a:rPr lang="pl-PL" sz="1800" dirty="0"/>
              <a:t>o to, by korzyści z gospodarki opartej na innowacjach były jak największe oraz szeroko rozpowszechniane w całej Unii zgodnie z zasadą doskonałości.</a:t>
            </a:r>
            <a:endParaRPr lang="pl-PL" sz="18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800" dirty="0" smtClean="0"/>
              <a:t>Dla </a:t>
            </a:r>
            <a:r>
              <a:rPr lang="pl-PL" sz="1800" dirty="0"/>
              <a:t>podniesienia konkurencyjności Europy i sprostania stojącym przed nią wyzwaniom społecznym należy wykorzystać dostępną wiedzę i uwolnić obiecujący potencjał w zakresie badań i innowacji.</a:t>
            </a:r>
            <a:endParaRPr lang="pl-PL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800" dirty="0"/>
              <a:t>Środki finansowe są dedykowane uniwersytetom i instytucjom badawczym w słabiej rozwiniętych regionach Europy. Inicjatywa ta ma zmniejszyć przepaść w zakresie innowacji pomiędzy krajami/regionami UE. Działania wspierające rozwój i współpracę europejskich ośrodków doskonałości przyczynią się do wzmocnienia Europejskiej Przestrzeni Badawczej (EPB), która stanowi centralny element strategii Europa 2020 i Inicjatywy Przewodniej „Unia Innowacji”.</a:t>
            </a:r>
            <a:r>
              <a:rPr lang="pl-PL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pl-PL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3FA705-6E0F-4F59-841B-710A7297B16D}" type="slidenum">
              <a:rPr lang="pl-PL" smtClean="0"/>
              <a:pPr>
                <a:defRPr/>
              </a:pPr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489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Kluczowe działania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  <a:p>
            <a:endParaRPr lang="pl-PL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3FA705-6E0F-4F59-841B-710A7297B16D}" type="slidenum">
              <a:rPr lang="pl-PL" smtClean="0"/>
              <a:pPr>
                <a:defRPr/>
              </a:pPr>
              <a:t>4</a:t>
            </a:fld>
            <a:endParaRPr lang="pl-PL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50387208"/>
              </p:ext>
            </p:extLst>
          </p:nvPr>
        </p:nvGraphicFramePr>
        <p:xfrm>
          <a:off x="1043608" y="1124744"/>
          <a:ext cx="669674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692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Kluczowe działania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pl-PL" dirty="0" smtClean="0"/>
          </a:p>
          <a:p>
            <a:endParaRPr lang="pl-P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Teaming</a:t>
            </a:r>
            <a:r>
              <a:rPr lang="pl-PL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l-PL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pl-PL" dirty="0"/>
              <a:t>ma na celu utworzenie nowych (lub istotną modernizację istniejących) Centrów Doskonałości, mających siedzibę w państwach członkowskich/regionach, które są określone jako mniej rozwinięte w zakresie badań i innowacji poprzez mechanizm łączenia sił (</a:t>
            </a:r>
            <a:r>
              <a:rPr lang="pl-PL" b="1" i="1" dirty="0" err="1"/>
              <a:t>Teaming</a:t>
            </a:r>
            <a:r>
              <a:rPr lang="pl-PL" dirty="0"/>
              <a:t>) z wiodącymi instytucjami badawczymi w </a:t>
            </a:r>
            <a:r>
              <a:rPr lang="pl-PL" dirty="0" smtClean="0"/>
              <a:t>Europie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Twinning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pl-PL" dirty="0"/>
              <a:t>ma na celu znaczne wzmocnienie w określonej dziedzinie badań rozwijającej się instytucji poprzez utworzenie powiązań z co najmniej dwiema instytucjami, które w tym obszarze mają wiodącą pozycję na poziomie międzynarodowym</a:t>
            </a:r>
            <a:r>
              <a:rPr lang="pl-PL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Era </a:t>
            </a:r>
            <a:r>
              <a:rPr lang="pl-PL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Chairs</a:t>
            </a:r>
            <a:r>
              <a:rPr lang="pl-PL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l-PL" dirty="0" smtClean="0"/>
              <a:t>- ustanowienie </a:t>
            </a:r>
            <a:r>
              <a:rPr lang="pl-PL" dirty="0"/>
              <a:t>katedr Europejskiej Przestrzeni Badawczej ma na celu wsparcie uniwersytetów oraz innych instytucji badawczych o wyraźnym potencjale doskonałości badawczej dla umożliwienia im przyciągania i utrzymania wysokiej jakości zasobów ludzkich oraz wdrożenia zmian strukturalnych niezbędnych do osiągnięcia trwałej doskonałości. </a:t>
            </a:r>
            <a:endParaRPr lang="pl-P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Policy </a:t>
            </a:r>
            <a:r>
              <a:rPr lang="pl-PL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Support</a:t>
            </a:r>
            <a:r>
              <a:rPr lang="pl-PL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l-PL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Facility</a:t>
            </a:r>
            <a:r>
              <a:rPr lang="pl-PL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l-PL" dirty="0"/>
              <a:t>– zmierza do poprawy jakości projektowania, realizacji i oceny krajowych/regionalnych polityk w zakresie badań naukowych i innowacji, oferując usługi i porady ekspertów adresowane do decydentów na szczeblu </a:t>
            </a:r>
            <a:r>
              <a:rPr lang="pl-PL" dirty="0" smtClean="0"/>
              <a:t>krajowym/regionalnym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COST</a:t>
            </a:r>
            <a:r>
              <a:rPr lang="pl-PL" b="1" i="1" dirty="0"/>
              <a:t> –</a:t>
            </a:r>
            <a:r>
              <a:rPr lang="pl-PL" dirty="0"/>
              <a:t> jest międzyrządową strukturą założoną w Europie w 1971 roku w celu wspierania współpracy między naukowcami z całej Europy. Obecnie jest integralną częścią Unii Innowacji i Europejskiej Przestrzeni Badawczej</a:t>
            </a:r>
            <a:r>
              <a:rPr lang="pl-PL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NCP Network </a:t>
            </a:r>
            <a:r>
              <a:rPr lang="pl-PL" b="1" i="1" dirty="0"/>
              <a:t>– </a:t>
            </a:r>
            <a:r>
              <a:rPr lang="pl-PL" dirty="0"/>
              <a:t>tworzenie transnarodowej sieci krajowych punktów kontaktowych oraz zwiększanie jej zdolności administracyjnych i operacyjnych</a:t>
            </a:r>
            <a:endParaRPr lang="pl-P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pl-PL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3FA705-6E0F-4F59-841B-710A7297B16D}" type="slidenum">
              <a:rPr lang="pl-PL" smtClean="0"/>
              <a:pPr>
                <a:defRPr/>
              </a:pPr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404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ERA Chair </a:t>
            </a:r>
            <a:br>
              <a:rPr lang="pl-PL" dirty="0" smtClean="0"/>
            </a:br>
            <a:r>
              <a:rPr lang="pl-PL" dirty="0" smtClean="0"/>
              <a:t>wyzwanie i cel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D7B207-2078-4F40-9D77-7017DB6FD05F}" type="slidenum">
              <a:rPr lang="pl-PL" smtClean="0"/>
              <a:pPr>
                <a:defRPr/>
              </a:pPr>
              <a:t>6</a:t>
            </a:fld>
            <a:endParaRPr lang="pl-PL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85457669"/>
              </p:ext>
            </p:extLst>
          </p:nvPr>
        </p:nvGraphicFramePr>
        <p:xfrm>
          <a:off x="1828800" y="1484784"/>
          <a:ext cx="5695528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3263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ERA Chair</a:t>
            </a:r>
            <a:br>
              <a:rPr lang="pl-PL" dirty="0" smtClean="0"/>
            </a:br>
            <a:r>
              <a:rPr lang="pl-PL" dirty="0" smtClean="0"/>
              <a:t>obszar działania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D7B207-2078-4F40-9D77-7017DB6FD05F}" type="slidenum">
              <a:rPr lang="pl-PL" smtClean="0"/>
              <a:pPr>
                <a:defRPr/>
              </a:pPr>
              <a:t>7</a:t>
            </a:fld>
            <a:endParaRPr lang="pl-PL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96445538"/>
              </p:ext>
            </p:extLst>
          </p:nvPr>
        </p:nvGraphicFramePr>
        <p:xfrm>
          <a:off x="1828800" y="1828800"/>
          <a:ext cx="54864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9855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ERA </a:t>
            </a:r>
            <a:r>
              <a:rPr lang="pl-PL" dirty="0" err="1" smtClean="0"/>
              <a:t>Chairs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Holder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l-PL" sz="1800" dirty="0" smtClean="0">
              <a:ln>
                <a:solidFill>
                  <a:schemeClr val="tx2"/>
                </a:solidFill>
              </a:ln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800" dirty="0">
              <a:ln>
                <a:solidFill>
                  <a:schemeClr val="tx2"/>
                </a:solidFill>
              </a:ln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800" dirty="0" smtClean="0">
              <a:ln>
                <a:solidFill>
                  <a:schemeClr val="tx2"/>
                </a:solidFill>
              </a:ln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 smtClean="0">
                <a:ln>
                  <a:solidFill>
                    <a:schemeClr val="tx2"/>
                  </a:solidFill>
                </a:ln>
              </a:rPr>
              <a:t>Naukowiec </a:t>
            </a:r>
            <a:r>
              <a:rPr lang="pl-PL" sz="1600" dirty="0">
                <a:ln>
                  <a:solidFill>
                    <a:schemeClr val="tx2"/>
                  </a:solidFill>
                </a:ln>
              </a:rPr>
              <a:t>lub osoba zarządzająca badaniami z poza jednostki aplikującej, mająca doświadczenie w danym obszarze badawczym, z udokumentowanym doświadczeniem również w zarządzaniu grupą badawczą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>
                <a:ln>
                  <a:solidFill>
                    <a:schemeClr val="tx2"/>
                  </a:solidFill>
                </a:ln>
              </a:rPr>
              <a:t>Zakłada własny zespół badawczy i pomaga jednostce w znaczącym usprawnieniu działań badawczych oraz pozyskiwaniu finansowania na tę działalność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>
                <a:ln>
                  <a:solidFill>
                    <a:schemeClr val="tx2"/>
                  </a:solidFill>
                </a:ln>
              </a:rPr>
              <a:t>Powinien mieć tytuł </a:t>
            </a:r>
            <a:r>
              <a:rPr lang="pl-PL" sz="1600" dirty="0" smtClean="0">
                <a:ln>
                  <a:solidFill>
                    <a:schemeClr val="tx2"/>
                  </a:solidFill>
                </a:ln>
              </a:rPr>
              <a:t>profesora, </a:t>
            </a:r>
            <a:r>
              <a:rPr lang="pl-PL" sz="1600" dirty="0">
                <a:ln>
                  <a:solidFill>
                    <a:schemeClr val="tx2"/>
                  </a:solidFill>
                </a:ln>
              </a:rPr>
              <a:t>aby móc odpowiednio dysponować zasobami, zarządzać zespołem i swobodnie aplikować o środki na badania w celu powiększenia doskonałości naukowej zespołu oraz jednostki. We wniosku powinna być opisana rola, zakres odpowiedzialności i obowiązków ERA Chair </a:t>
            </a:r>
            <a:r>
              <a:rPr lang="pl-PL" sz="1600" dirty="0" err="1">
                <a:ln>
                  <a:solidFill>
                    <a:schemeClr val="tx2"/>
                  </a:solidFill>
                </a:ln>
              </a:rPr>
              <a:t>Holdera</a:t>
            </a:r>
            <a:r>
              <a:rPr lang="pl-PL" sz="1600" dirty="0">
                <a:ln>
                  <a:solidFill>
                    <a:schemeClr val="tx2"/>
                  </a:solidFill>
                </a:ln>
              </a:rPr>
              <a:t>, ułatwiająca realizację powierzonych zadań.</a:t>
            </a:r>
          </a:p>
          <a:p>
            <a:pPr>
              <a:lnSpc>
                <a:spcPct val="150000"/>
              </a:lnSpc>
            </a:pP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D7B207-2078-4F40-9D77-7017DB6FD05F}" type="slidenum">
              <a:rPr lang="pl-PL" smtClean="0"/>
              <a:pPr>
                <a:defRPr/>
              </a:pPr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6897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ERA </a:t>
            </a:r>
            <a:r>
              <a:rPr lang="pl-PL" dirty="0" err="1" smtClean="0"/>
              <a:t>Chairs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dirty="0" smtClean="0"/>
              <a:t>Rekrutacja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D7B207-2078-4F40-9D77-7017DB6FD05F}" type="slidenum">
              <a:rPr lang="pl-PL" smtClean="0"/>
              <a:pPr>
                <a:defRPr/>
              </a:pPr>
              <a:t>9</a:t>
            </a:fld>
            <a:endParaRPr lang="pl-PL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12217877"/>
              </p:ext>
            </p:extLst>
          </p:nvPr>
        </p:nvGraphicFramePr>
        <p:xfrm>
          <a:off x="1187624" y="1628800"/>
          <a:ext cx="6840760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2476188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ja_11.03.PL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Prezentacja_11.03.PL</Template>
  <TotalTime>3314</TotalTime>
  <Words>1607</Words>
  <Application>Microsoft Office PowerPoint</Application>
  <PresentationFormat>Pokaz na ekranie (4:3)</PresentationFormat>
  <Paragraphs>205</Paragraphs>
  <Slides>18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Prezentacja_11.03.PL</vt:lpstr>
      <vt:lpstr>HORYZONT2020 ERA Chairs</vt:lpstr>
      <vt:lpstr>Spreading Excellence and Widening Participation</vt:lpstr>
      <vt:lpstr>Czym jest Widening </vt:lpstr>
      <vt:lpstr>Kluczowe działania</vt:lpstr>
      <vt:lpstr>Kluczowe działania</vt:lpstr>
      <vt:lpstr>ERA Chair  wyzwanie i cel</vt:lpstr>
      <vt:lpstr>ERA Chair obszar działania </vt:lpstr>
      <vt:lpstr>ERA Chairs Holder</vt:lpstr>
      <vt:lpstr>ERA Chairs  Rekrutacja </vt:lpstr>
      <vt:lpstr>ERA Chairs Impact</vt:lpstr>
      <vt:lpstr>Wniosek – Excellence </vt:lpstr>
      <vt:lpstr>Wniosek – Impact </vt:lpstr>
      <vt:lpstr>Wniosek – Implementation</vt:lpstr>
      <vt:lpstr>FAQ</vt:lpstr>
      <vt:lpstr>FAQ</vt:lpstr>
      <vt:lpstr>FAQ</vt:lpstr>
      <vt:lpstr>Nadchodzące konkursy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Warszawa, 9 listopada 2O15 Mazowieckie Forum MŚP</dc:title>
  <dc:creator>MDuda</dc:creator>
  <cp:lastModifiedBy>PSmoleńska</cp:lastModifiedBy>
  <cp:revision>24</cp:revision>
  <cp:lastPrinted>2016-08-18T13:34:10Z</cp:lastPrinted>
  <dcterms:created xsi:type="dcterms:W3CDTF">2016-04-05T14:49:38Z</dcterms:created>
  <dcterms:modified xsi:type="dcterms:W3CDTF">2017-06-15T14:11:08Z</dcterms:modified>
</cp:coreProperties>
</file>