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3" r:id="rId3"/>
    <p:sldId id="342" r:id="rId4"/>
    <p:sldId id="354" r:id="rId5"/>
    <p:sldId id="352" r:id="rId6"/>
    <p:sldId id="353" r:id="rId7"/>
    <p:sldId id="355" r:id="rId8"/>
    <p:sldId id="356" r:id="rId9"/>
    <p:sldId id="345" r:id="rId10"/>
    <p:sldId id="257" r:id="rId11"/>
    <p:sldId id="3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3"/>
    <p:restoredTop sz="80125" autoAdjust="0"/>
  </p:normalViewPr>
  <p:slideViewPr>
    <p:cSldViewPr snapToGrid="0" snapToObjects="1">
      <p:cViewPr varScale="1">
        <p:scale>
          <a:sx n="55" d="100"/>
          <a:sy n="55" d="100"/>
        </p:scale>
        <p:origin x="8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A85A8-BBAB-4715-BEB9-1DEBBDD86D7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3B37691B-719E-475C-863C-9269B1FBB084}">
      <dgm:prSet phldrT="[Text]" custT="1"/>
      <dgm:spPr/>
      <dgm:t>
        <a:bodyPr/>
        <a:lstStyle/>
        <a:p>
          <a:r>
            <a:rPr lang="pl-PL" sz="2400" dirty="0">
              <a:latin typeface="+mj-lt"/>
            </a:rPr>
            <a:t>Wsparcie transformacji energetycznej w przedsiębiorstwach poprzez wykorzystanie wielorakich korzyści i systemów zarządzania energią</a:t>
          </a:r>
          <a:endParaRPr lang="en-GB" sz="2400" dirty="0">
            <a:latin typeface="+mj-lt"/>
          </a:endParaRPr>
        </a:p>
      </dgm:t>
    </dgm:pt>
    <dgm:pt modelId="{7579C2DB-5752-4B13-957F-293F3E9F49D6}" type="parTrans" cxnId="{C5B2745E-FFFE-4F60-A38C-B5EBA76C2104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18AD7A56-95DB-4A49-A5A5-48D0C214E002}" type="sibTrans" cxnId="{C5B2745E-FFFE-4F60-A38C-B5EBA76C2104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5F559FDF-21CD-4915-8432-ADBDB2F60DA7}">
      <dgm:prSet phldrT="[Text]" custT="1"/>
      <dgm:spPr/>
      <dgm:t>
        <a:bodyPr/>
        <a:lstStyle/>
        <a:p>
          <a:r>
            <a:rPr lang="pl-PL" sz="2400" b="0" dirty="0">
              <a:latin typeface="+mj-lt"/>
            </a:rPr>
            <a:t>Wsparcie w przygotowaniu polityk poprawy efektywności energetycznej w ramach Art. 8 EED poprzez wypracowanie rekomendacji i wytycznych</a:t>
          </a:r>
          <a:endParaRPr lang="fr-FR" sz="2400" b="0" dirty="0">
            <a:latin typeface="+mj-lt"/>
          </a:endParaRPr>
        </a:p>
      </dgm:t>
    </dgm:pt>
    <dgm:pt modelId="{357BEC2F-7651-4AFC-9C10-0E2DDAED78F9}" type="parTrans" cxnId="{1F0D79B7-B1A0-4E60-81A8-0001A25EB0ED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17EDFF73-CF8E-4CFC-9645-C24546CDC1EA}" type="sibTrans" cxnId="{1F0D79B7-B1A0-4E60-81A8-0001A25EB0ED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902FAF41-1C01-4255-9C44-858F7C356B5F}">
      <dgm:prSet phldrT="[Text]" custT="1"/>
      <dgm:spPr/>
      <dgm:t>
        <a:bodyPr/>
        <a:lstStyle/>
        <a:p>
          <a:r>
            <a:rPr lang="pl-PL" sz="2400" dirty="0">
              <a:latin typeface="+mj-lt"/>
            </a:rPr>
            <a:t>Wsparcie we wdrożeniu podejścia</a:t>
          </a:r>
          <a:r>
            <a:rPr lang="en-US" sz="2400" dirty="0">
              <a:latin typeface="+mj-lt"/>
            </a:rPr>
            <a:t> DEESME</a:t>
          </a:r>
          <a:r>
            <a:rPr lang="pl-PL" sz="2400" dirty="0">
              <a:latin typeface="+mj-lt"/>
            </a:rPr>
            <a:t> w wybranych krajach</a:t>
          </a:r>
          <a:endParaRPr lang="fr-FR" sz="2400" dirty="0">
            <a:latin typeface="+mj-lt"/>
          </a:endParaRPr>
        </a:p>
      </dgm:t>
    </dgm:pt>
    <dgm:pt modelId="{0E48447B-6002-4C5C-BF5F-A15140149EAF}" type="parTrans" cxnId="{039F1765-6D91-4083-9D14-F91FFCA3BC87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DCD22ACC-6AC4-4E1B-875A-8CAB496B3A7E}" type="sibTrans" cxnId="{039F1765-6D91-4083-9D14-F91FFCA3BC87}">
      <dgm:prSet/>
      <dgm:spPr/>
      <dgm:t>
        <a:bodyPr/>
        <a:lstStyle/>
        <a:p>
          <a:endParaRPr lang="fr-FR" sz="2400">
            <a:latin typeface="+mj-lt"/>
          </a:endParaRPr>
        </a:p>
      </dgm:t>
    </dgm:pt>
    <dgm:pt modelId="{B64556B1-D24A-4B56-B936-5EDFE2DA4977}" type="pres">
      <dgm:prSet presAssocID="{EEBA85A8-BBAB-4715-BEB9-1DEBBDD86D78}" presName="linearFlow" presStyleCnt="0">
        <dgm:presLayoutVars>
          <dgm:dir/>
          <dgm:resizeHandles val="exact"/>
        </dgm:presLayoutVars>
      </dgm:prSet>
      <dgm:spPr/>
    </dgm:pt>
    <dgm:pt modelId="{19B274D2-0D0C-4553-9D1E-592665145630}" type="pres">
      <dgm:prSet presAssocID="{3B37691B-719E-475C-863C-9269B1FBB084}" presName="composite" presStyleCnt="0"/>
      <dgm:spPr/>
    </dgm:pt>
    <dgm:pt modelId="{6FA2F409-8130-4724-8189-501439B8EBA9}" type="pres">
      <dgm:prSet presAssocID="{3B37691B-719E-475C-863C-9269B1FBB08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8A5040A-1FBD-4390-A070-1D3C479F0154}" type="pres">
      <dgm:prSet presAssocID="{3B37691B-719E-475C-863C-9269B1FBB084}" presName="txShp" presStyleLbl="node1" presStyleIdx="0" presStyleCnt="3" custScaleY="106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E62D5E-ED30-416D-93CE-09992BDCEECE}" type="pres">
      <dgm:prSet presAssocID="{18AD7A56-95DB-4A49-A5A5-48D0C214E002}" presName="spacing" presStyleCnt="0"/>
      <dgm:spPr/>
    </dgm:pt>
    <dgm:pt modelId="{0EB0D1EA-43FB-4CA6-AE4D-94B944D7DA6D}" type="pres">
      <dgm:prSet presAssocID="{5F559FDF-21CD-4915-8432-ADBDB2F60DA7}" presName="composite" presStyleCnt="0"/>
      <dgm:spPr/>
    </dgm:pt>
    <dgm:pt modelId="{BD76D6EC-10A0-4FB4-A2C5-1472FBD09FC5}" type="pres">
      <dgm:prSet presAssocID="{5F559FDF-21CD-4915-8432-ADBDB2F60DA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0F807C16-FC98-4DBD-8157-E855C68846A6}" type="pres">
      <dgm:prSet presAssocID="{5F559FDF-21CD-4915-8432-ADBDB2F60DA7}" presName="txShp" presStyleLbl="node1" presStyleIdx="1" presStyleCnt="3" custScaleY="1104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74A7F3-04AE-48A7-A719-C22E2D9AE608}" type="pres">
      <dgm:prSet presAssocID="{17EDFF73-CF8E-4CFC-9645-C24546CDC1EA}" presName="spacing" presStyleCnt="0"/>
      <dgm:spPr/>
    </dgm:pt>
    <dgm:pt modelId="{CFD57362-4121-42A5-96A7-89B5B4B7A062}" type="pres">
      <dgm:prSet presAssocID="{902FAF41-1C01-4255-9C44-858F7C356B5F}" presName="composite" presStyleCnt="0"/>
      <dgm:spPr/>
    </dgm:pt>
    <dgm:pt modelId="{CE73B62A-FDD4-47C3-BAE3-E3080D849A76}" type="pres">
      <dgm:prSet presAssocID="{902FAF41-1C01-4255-9C44-858F7C356B5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657B6D-C202-4E80-B6B2-09EE50DC4A00}" type="pres">
      <dgm:prSet presAssocID="{902FAF41-1C01-4255-9C44-858F7C356B5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6A6A61-3005-4B03-9313-BAE5239ABCE7}" type="presOf" srcId="{3B37691B-719E-475C-863C-9269B1FBB084}" destId="{48A5040A-1FBD-4390-A070-1D3C479F0154}" srcOrd="0" destOrd="0" presId="urn:microsoft.com/office/officeart/2005/8/layout/vList3"/>
    <dgm:cxn modelId="{C6D1C7FA-69D4-422D-A2CA-C105052C6EFC}" type="presOf" srcId="{902FAF41-1C01-4255-9C44-858F7C356B5F}" destId="{F2657B6D-C202-4E80-B6B2-09EE50DC4A00}" srcOrd="0" destOrd="0" presId="urn:microsoft.com/office/officeart/2005/8/layout/vList3"/>
    <dgm:cxn modelId="{1F0D79B7-B1A0-4E60-81A8-0001A25EB0ED}" srcId="{EEBA85A8-BBAB-4715-BEB9-1DEBBDD86D78}" destId="{5F559FDF-21CD-4915-8432-ADBDB2F60DA7}" srcOrd="1" destOrd="0" parTransId="{357BEC2F-7651-4AFC-9C10-0E2DDAED78F9}" sibTransId="{17EDFF73-CF8E-4CFC-9645-C24546CDC1EA}"/>
    <dgm:cxn modelId="{1340AF44-AF9E-4B7E-92AE-EAF493F3F8B1}" type="presOf" srcId="{5F559FDF-21CD-4915-8432-ADBDB2F60DA7}" destId="{0F807C16-FC98-4DBD-8157-E855C68846A6}" srcOrd="0" destOrd="0" presId="urn:microsoft.com/office/officeart/2005/8/layout/vList3"/>
    <dgm:cxn modelId="{E016990D-EEF6-4846-B40D-5356353CBBFB}" type="presOf" srcId="{EEBA85A8-BBAB-4715-BEB9-1DEBBDD86D78}" destId="{B64556B1-D24A-4B56-B936-5EDFE2DA4977}" srcOrd="0" destOrd="0" presId="urn:microsoft.com/office/officeart/2005/8/layout/vList3"/>
    <dgm:cxn modelId="{C5B2745E-FFFE-4F60-A38C-B5EBA76C2104}" srcId="{EEBA85A8-BBAB-4715-BEB9-1DEBBDD86D78}" destId="{3B37691B-719E-475C-863C-9269B1FBB084}" srcOrd="0" destOrd="0" parTransId="{7579C2DB-5752-4B13-957F-293F3E9F49D6}" sibTransId="{18AD7A56-95DB-4A49-A5A5-48D0C214E002}"/>
    <dgm:cxn modelId="{039F1765-6D91-4083-9D14-F91FFCA3BC87}" srcId="{EEBA85A8-BBAB-4715-BEB9-1DEBBDD86D78}" destId="{902FAF41-1C01-4255-9C44-858F7C356B5F}" srcOrd="2" destOrd="0" parTransId="{0E48447B-6002-4C5C-BF5F-A15140149EAF}" sibTransId="{DCD22ACC-6AC4-4E1B-875A-8CAB496B3A7E}"/>
    <dgm:cxn modelId="{33BBDD9E-C236-491A-AD1A-09A92774AD6A}" type="presParOf" srcId="{B64556B1-D24A-4B56-B936-5EDFE2DA4977}" destId="{19B274D2-0D0C-4553-9D1E-592665145630}" srcOrd="0" destOrd="0" presId="urn:microsoft.com/office/officeart/2005/8/layout/vList3"/>
    <dgm:cxn modelId="{2D876AEE-F587-4D30-ABAD-250219E8E87A}" type="presParOf" srcId="{19B274D2-0D0C-4553-9D1E-592665145630}" destId="{6FA2F409-8130-4724-8189-501439B8EBA9}" srcOrd="0" destOrd="0" presId="urn:microsoft.com/office/officeart/2005/8/layout/vList3"/>
    <dgm:cxn modelId="{AAB8780C-1AE0-4944-B0D7-066B08B85DF7}" type="presParOf" srcId="{19B274D2-0D0C-4553-9D1E-592665145630}" destId="{48A5040A-1FBD-4390-A070-1D3C479F0154}" srcOrd="1" destOrd="0" presId="urn:microsoft.com/office/officeart/2005/8/layout/vList3"/>
    <dgm:cxn modelId="{DA6E6463-9E69-4CA2-9CF2-F15DB019A816}" type="presParOf" srcId="{B64556B1-D24A-4B56-B936-5EDFE2DA4977}" destId="{06E62D5E-ED30-416D-93CE-09992BDCEECE}" srcOrd="1" destOrd="0" presId="urn:microsoft.com/office/officeart/2005/8/layout/vList3"/>
    <dgm:cxn modelId="{6D42BCF1-A2F1-4777-B09C-1004ACC2FFC0}" type="presParOf" srcId="{B64556B1-D24A-4B56-B936-5EDFE2DA4977}" destId="{0EB0D1EA-43FB-4CA6-AE4D-94B944D7DA6D}" srcOrd="2" destOrd="0" presId="urn:microsoft.com/office/officeart/2005/8/layout/vList3"/>
    <dgm:cxn modelId="{563DD3A5-B225-4005-A85F-AE266F3D8FD5}" type="presParOf" srcId="{0EB0D1EA-43FB-4CA6-AE4D-94B944D7DA6D}" destId="{BD76D6EC-10A0-4FB4-A2C5-1472FBD09FC5}" srcOrd="0" destOrd="0" presId="urn:microsoft.com/office/officeart/2005/8/layout/vList3"/>
    <dgm:cxn modelId="{9E557B18-0C79-480B-86A4-872AD58C4D09}" type="presParOf" srcId="{0EB0D1EA-43FB-4CA6-AE4D-94B944D7DA6D}" destId="{0F807C16-FC98-4DBD-8157-E855C68846A6}" srcOrd="1" destOrd="0" presId="urn:microsoft.com/office/officeart/2005/8/layout/vList3"/>
    <dgm:cxn modelId="{FA3F239A-5AB8-4A02-B0EF-C0114419802C}" type="presParOf" srcId="{B64556B1-D24A-4B56-B936-5EDFE2DA4977}" destId="{1674A7F3-04AE-48A7-A719-C22E2D9AE608}" srcOrd="3" destOrd="0" presId="urn:microsoft.com/office/officeart/2005/8/layout/vList3"/>
    <dgm:cxn modelId="{37521AA7-6AFD-4A07-BA32-D0B1D2CF6C5A}" type="presParOf" srcId="{B64556B1-D24A-4B56-B936-5EDFE2DA4977}" destId="{CFD57362-4121-42A5-96A7-89B5B4B7A062}" srcOrd="4" destOrd="0" presId="urn:microsoft.com/office/officeart/2005/8/layout/vList3"/>
    <dgm:cxn modelId="{DD52228D-5A51-450F-A166-8B51C9ED54D1}" type="presParOf" srcId="{CFD57362-4121-42A5-96A7-89B5B4B7A062}" destId="{CE73B62A-FDD4-47C3-BAE3-E3080D849A76}" srcOrd="0" destOrd="0" presId="urn:microsoft.com/office/officeart/2005/8/layout/vList3"/>
    <dgm:cxn modelId="{6D270845-6BA0-4AEB-9707-AAAF6894F28D}" type="presParOf" srcId="{CFD57362-4121-42A5-96A7-89B5B4B7A062}" destId="{F2657B6D-C202-4E80-B6B2-09EE50DC4A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182DA-A0AD-4737-8DC8-20C63E96A52E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E17841D-704F-43DE-ADF1-69FAC6BA8BC1}">
      <dgm:prSet phldrT="[Text]"/>
      <dgm:spPr/>
      <dgm:t>
        <a:bodyPr/>
        <a:lstStyle/>
        <a:p>
          <a:r>
            <a:rPr lang="pl-PL" dirty="0"/>
            <a:t>Wsparcie władz Państwowych</a:t>
          </a:r>
          <a:endParaRPr lang="en-GB" dirty="0"/>
        </a:p>
      </dgm:t>
    </dgm:pt>
    <dgm:pt modelId="{8A2B4735-9185-4D2F-AD02-51F28C104569}" type="parTrans" cxnId="{13985243-AB69-4519-B209-DB454C1C88EC}">
      <dgm:prSet/>
      <dgm:spPr/>
      <dgm:t>
        <a:bodyPr/>
        <a:lstStyle/>
        <a:p>
          <a:endParaRPr lang="en-GB"/>
        </a:p>
      </dgm:t>
    </dgm:pt>
    <dgm:pt modelId="{0FD4BEB7-64B2-415F-9A2F-53FAE7E1D14C}" type="sibTrans" cxnId="{13985243-AB69-4519-B209-DB454C1C88EC}">
      <dgm:prSet/>
      <dgm:spPr/>
      <dgm:t>
        <a:bodyPr/>
        <a:lstStyle/>
        <a:p>
          <a:endParaRPr lang="en-GB"/>
        </a:p>
      </dgm:t>
    </dgm:pt>
    <dgm:pt modelId="{D35E966D-696B-40A0-B8DB-7C68765164BB}">
      <dgm:prSet phldrT="[Text]"/>
      <dgm:spPr/>
      <dgm:t>
        <a:bodyPr/>
        <a:lstStyle/>
        <a:p>
          <a:r>
            <a:rPr lang="pl-PL" dirty="0"/>
            <a:t>Wsparcie MŚP</a:t>
          </a:r>
          <a:endParaRPr lang="en-GB" dirty="0"/>
        </a:p>
      </dgm:t>
    </dgm:pt>
    <dgm:pt modelId="{D5B8EA52-F17D-450F-8168-0D4238E1F8B6}" type="parTrans" cxnId="{4DF632AA-BF75-4DD9-A53F-B8AF92F6B835}">
      <dgm:prSet/>
      <dgm:spPr/>
      <dgm:t>
        <a:bodyPr/>
        <a:lstStyle/>
        <a:p>
          <a:endParaRPr lang="en-GB"/>
        </a:p>
      </dgm:t>
    </dgm:pt>
    <dgm:pt modelId="{20BBE08B-4D20-44E3-92A7-3B1B6D72A008}" type="sibTrans" cxnId="{4DF632AA-BF75-4DD9-A53F-B8AF92F6B835}">
      <dgm:prSet/>
      <dgm:spPr/>
      <dgm:t>
        <a:bodyPr/>
        <a:lstStyle/>
        <a:p>
          <a:endParaRPr lang="en-GB"/>
        </a:p>
      </dgm:t>
    </dgm:pt>
    <dgm:pt modelId="{F31773D5-980A-480F-BE77-F1D238861124}" type="pres">
      <dgm:prSet presAssocID="{5E6182DA-A0AD-4737-8DC8-20C63E96A5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DE86FF-2E92-4EDC-BB62-3A3A99708F95}" type="pres">
      <dgm:prSet presAssocID="{8E17841D-704F-43DE-ADF1-69FAC6BA8BC1}" presName="compNode" presStyleCnt="0"/>
      <dgm:spPr/>
    </dgm:pt>
    <dgm:pt modelId="{569DD984-5599-4EE5-8FF5-377C59F23B23}" type="pres">
      <dgm:prSet presAssocID="{8E17841D-704F-43DE-ADF1-69FAC6BA8BC1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588E4D4C-86D9-48F4-AB1D-2D16FC3219E5}" type="pres">
      <dgm:prSet presAssocID="{8E17841D-704F-43DE-ADF1-69FAC6BA8BC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002A0B-1F36-401B-881F-557ADC557700}" type="pres">
      <dgm:prSet presAssocID="{0FD4BEB7-64B2-415F-9A2F-53FAE7E1D14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C4FD0F2-B982-4242-8431-29AB44660216}" type="pres">
      <dgm:prSet presAssocID="{D35E966D-696B-40A0-B8DB-7C68765164BB}" presName="compNode" presStyleCnt="0"/>
      <dgm:spPr/>
    </dgm:pt>
    <dgm:pt modelId="{8567EE27-21EC-47D6-99DC-6F97CFA4AF71}" type="pres">
      <dgm:prSet presAssocID="{D35E966D-696B-40A0-B8DB-7C68765164BB}" presName="pict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ABCB6D5-C135-48AD-BB8A-73F2522B01E9}" type="pres">
      <dgm:prSet presAssocID="{D35E966D-696B-40A0-B8DB-7C68765164BB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DB9546-5552-400B-9C26-BC71A9FA9D00}" type="presOf" srcId="{5E6182DA-A0AD-4737-8DC8-20C63E96A52E}" destId="{F31773D5-980A-480F-BE77-F1D238861124}" srcOrd="0" destOrd="0" presId="urn:microsoft.com/office/officeart/2005/8/layout/pList1"/>
    <dgm:cxn modelId="{13985243-AB69-4519-B209-DB454C1C88EC}" srcId="{5E6182DA-A0AD-4737-8DC8-20C63E96A52E}" destId="{8E17841D-704F-43DE-ADF1-69FAC6BA8BC1}" srcOrd="0" destOrd="0" parTransId="{8A2B4735-9185-4D2F-AD02-51F28C104569}" sibTransId="{0FD4BEB7-64B2-415F-9A2F-53FAE7E1D14C}"/>
    <dgm:cxn modelId="{4DF632AA-BF75-4DD9-A53F-B8AF92F6B835}" srcId="{5E6182DA-A0AD-4737-8DC8-20C63E96A52E}" destId="{D35E966D-696B-40A0-B8DB-7C68765164BB}" srcOrd="1" destOrd="0" parTransId="{D5B8EA52-F17D-450F-8168-0D4238E1F8B6}" sibTransId="{20BBE08B-4D20-44E3-92A7-3B1B6D72A008}"/>
    <dgm:cxn modelId="{9B5AC2A1-F1D5-4909-ADEB-3593F092D934}" type="presOf" srcId="{D35E966D-696B-40A0-B8DB-7C68765164BB}" destId="{0ABCB6D5-C135-48AD-BB8A-73F2522B01E9}" srcOrd="0" destOrd="0" presId="urn:microsoft.com/office/officeart/2005/8/layout/pList1"/>
    <dgm:cxn modelId="{82497C2A-AED7-4193-A81D-8833CA175C3B}" type="presOf" srcId="{0FD4BEB7-64B2-415F-9A2F-53FAE7E1D14C}" destId="{D9002A0B-1F36-401B-881F-557ADC557700}" srcOrd="0" destOrd="0" presId="urn:microsoft.com/office/officeart/2005/8/layout/pList1"/>
    <dgm:cxn modelId="{4D247EB8-2405-423A-B2AD-5DE899F7DB58}" type="presOf" srcId="{8E17841D-704F-43DE-ADF1-69FAC6BA8BC1}" destId="{588E4D4C-86D9-48F4-AB1D-2D16FC3219E5}" srcOrd="0" destOrd="0" presId="urn:microsoft.com/office/officeart/2005/8/layout/pList1"/>
    <dgm:cxn modelId="{2C19DA2D-2530-4467-A0AF-F3523AF3BE7D}" type="presParOf" srcId="{F31773D5-980A-480F-BE77-F1D238861124}" destId="{79DE86FF-2E92-4EDC-BB62-3A3A99708F95}" srcOrd="0" destOrd="0" presId="urn:microsoft.com/office/officeart/2005/8/layout/pList1"/>
    <dgm:cxn modelId="{AA5ACBB7-7299-4DEE-B882-D7109093108E}" type="presParOf" srcId="{79DE86FF-2E92-4EDC-BB62-3A3A99708F95}" destId="{569DD984-5599-4EE5-8FF5-377C59F23B23}" srcOrd="0" destOrd="0" presId="urn:microsoft.com/office/officeart/2005/8/layout/pList1"/>
    <dgm:cxn modelId="{0917BF29-0332-4695-87E8-7778CE5597F1}" type="presParOf" srcId="{79DE86FF-2E92-4EDC-BB62-3A3A99708F95}" destId="{588E4D4C-86D9-48F4-AB1D-2D16FC3219E5}" srcOrd="1" destOrd="0" presId="urn:microsoft.com/office/officeart/2005/8/layout/pList1"/>
    <dgm:cxn modelId="{24F4E7FA-9D80-4004-BC3F-D76639853A4E}" type="presParOf" srcId="{F31773D5-980A-480F-BE77-F1D238861124}" destId="{D9002A0B-1F36-401B-881F-557ADC557700}" srcOrd="1" destOrd="0" presId="urn:microsoft.com/office/officeart/2005/8/layout/pList1"/>
    <dgm:cxn modelId="{1D61223D-FCC7-42D6-A078-5A1814BD89A5}" type="presParOf" srcId="{F31773D5-980A-480F-BE77-F1D238861124}" destId="{AC4FD0F2-B982-4242-8431-29AB44660216}" srcOrd="2" destOrd="0" presId="urn:microsoft.com/office/officeart/2005/8/layout/pList1"/>
    <dgm:cxn modelId="{77A077C7-9503-47E5-AB5B-9C96AD092D9A}" type="presParOf" srcId="{AC4FD0F2-B982-4242-8431-29AB44660216}" destId="{8567EE27-21EC-47D6-99DC-6F97CFA4AF71}" srcOrd="0" destOrd="0" presId="urn:microsoft.com/office/officeart/2005/8/layout/pList1"/>
    <dgm:cxn modelId="{6B8142C2-41E2-4B51-BC67-716800BAA0FD}" type="presParOf" srcId="{AC4FD0F2-B982-4242-8431-29AB44660216}" destId="{0ABCB6D5-C135-48AD-BB8A-73F2522B01E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8845B-D7B1-4B45-A500-517EDA7155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EBD27C-2505-4F77-96C6-C75560758DF2}">
      <dgm:prSet phldrT="[Text]"/>
      <dgm:spPr>
        <a:solidFill>
          <a:srgbClr val="174489"/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Przygotowanie fiszki</a:t>
          </a:r>
          <a:endParaRPr lang="en-GB" dirty="0">
            <a:solidFill>
              <a:schemeClr val="bg1"/>
            </a:solidFill>
          </a:endParaRPr>
        </a:p>
      </dgm:t>
    </dgm:pt>
    <dgm:pt modelId="{A079C687-8C79-4F25-AE99-CC1D5AE8E5B8}" type="parTrans" cxnId="{703CA17E-14C5-4FBE-8E87-37063E2D8A8A}">
      <dgm:prSet/>
      <dgm:spPr/>
      <dgm:t>
        <a:bodyPr/>
        <a:lstStyle/>
        <a:p>
          <a:endParaRPr lang="en-GB"/>
        </a:p>
      </dgm:t>
    </dgm:pt>
    <dgm:pt modelId="{BDACDF8C-71A3-4D72-B19C-D19F17908ECA}" type="sibTrans" cxnId="{703CA17E-14C5-4FBE-8E87-37063E2D8A8A}">
      <dgm:prSet/>
      <dgm:spPr/>
      <dgm:t>
        <a:bodyPr/>
        <a:lstStyle/>
        <a:p>
          <a:endParaRPr lang="en-GB"/>
        </a:p>
      </dgm:t>
    </dgm:pt>
    <dgm:pt modelId="{3C13E522-A3D7-4488-B230-55A64B0A801F}">
      <dgm:prSet phldrT="[Text]"/>
      <dgm:spPr>
        <a:solidFill>
          <a:srgbClr val="174489"/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Przygotowanie wniosku o dofinansowanie</a:t>
          </a:r>
          <a:endParaRPr lang="en-GB" dirty="0">
            <a:solidFill>
              <a:schemeClr val="bg1"/>
            </a:solidFill>
          </a:endParaRPr>
        </a:p>
      </dgm:t>
    </dgm:pt>
    <dgm:pt modelId="{DB0CEFF3-AA1E-4E87-B81C-D6A1FD1B0F97}" type="parTrans" cxnId="{637D7484-5A2A-4E3F-ACE9-BE6187C34E35}">
      <dgm:prSet/>
      <dgm:spPr/>
      <dgm:t>
        <a:bodyPr/>
        <a:lstStyle/>
        <a:p>
          <a:endParaRPr lang="en-GB"/>
        </a:p>
      </dgm:t>
    </dgm:pt>
    <dgm:pt modelId="{ACDA795E-16D8-4E51-85F6-43D5CCA724F8}" type="sibTrans" cxnId="{637D7484-5A2A-4E3F-ACE9-BE6187C34E35}">
      <dgm:prSet/>
      <dgm:spPr/>
      <dgm:t>
        <a:bodyPr/>
        <a:lstStyle/>
        <a:p>
          <a:endParaRPr lang="en-GB"/>
        </a:p>
      </dgm:t>
    </dgm:pt>
    <dgm:pt modelId="{6CDE8DE6-D04E-4B51-907B-717A30DDD2F4}">
      <dgm:prSet phldrT="[Text]"/>
      <dgm:spPr>
        <a:solidFill>
          <a:srgbClr val="174489"/>
        </a:solidFill>
        <a:ln>
          <a:noFill/>
        </a:ln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Realizacja projektu</a:t>
          </a:r>
          <a:endParaRPr lang="en-GB" dirty="0">
            <a:solidFill>
              <a:schemeClr val="bg1"/>
            </a:solidFill>
          </a:endParaRPr>
        </a:p>
      </dgm:t>
    </dgm:pt>
    <dgm:pt modelId="{7DA17564-2CB1-46EA-9316-85FB02D1589B}" type="parTrans" cxnId="{31C5AC3B-C939-4B2C-993B-DF2F5F166104}">
      <dgm:prSet/>
      <dgm:spPr/>
      <dgm:t>
        <a:bodyPr/>
        <a:lstStyle/>
        <a:p>
          <a:endParaRPr lang="en-GB"/>
        </a:p>
      </dgm:t>
    </dgm:pt>
    <dgm:pt modelId="{AA3BEBD4-E9AF-4697-BAD9-F715EB4C6980}" type="sibTrans" cxnId="{31C5AC3B-C939-4B2C-993B-DF2F5F166104}">
      <dgm:prSet/>
      <dgm:spPr/>
      <dgm:t>
        <a:bodyPr/>
        <a:lstStyle/>
        <a:p>
          <a:endParaRPr lang="en-GB"/>
        </a:p>
      </dgm:t>
    </dgm:pt>
    <dgm:pt modelId="{0EAFB00D-E73F-4782-A8DE-5A43BF4CC90C}" type="pres">
      <dgm:prSet presAssocID="{6128845B-D7B1-4B45-A500-517EDA715546}" presName="Name0" presStyleCnt="0">
        <dgm:presLayoutVars>
          <dgm:dir/>
          <dgm:animLvl val="lvl"/>
          <dgm:resizeHandles val="exact"/>
        </dgm:presLayoutVars>
      </dgm:prSet>
      <dgm:spPr/>
    </dgm:pt>
    <dgm:pt modelId="{7589B6CA-F149-44A6-A37F-E306A48A1C67}" type="pres">
      <dgm:prSet presAssocID="{18EBD27C-2505-4F77-96C6-C75560758D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6E3743-5E7E-4ECD-9DED-7FF12F6D4C13}" type="pres">
      <dgm:prSet presAssocID="{BDACDF8C-71A3-4D72-B19C-D19F17908ECA}" presName="parTxOnlySpace" presStyleCnt="0"/>
      <dgm:spPr/>
    </dgm:pt>
    <dgm:pt modelId="{DEA51DA4-13F7-49EF-956C-770175BEFCEA}" type="pres">
      <dgm:prSet presAssocID="{3C13E522-A3D7-4488-B230-55A64B0A80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F683DA-C273-4334-AAC7-0E1BA75DD2E6}" type="pres">
      <dgm:prSet presAssocID="{ACDA795E-16D8-4E51-85F6-43D5CCA724F8}" presName="parTxOnlySpace" presStyleCnt="0"/>
      <dgm:spPr/>
    </dgm:pt>
    <dgm:pt modelId="{B5F03E94-18E4-4688-B989-BC6889FAB9BD}" type="pres">
      <dgm:prSet presAssocID="{6CDE8DE6-D04E-4B51-907B-717A30DDD2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C5AC3B-C939-4B2C-993B-DF2F5F166104}" srcId="{6128845B-D7B1-4B45-A500-517EDA715546}" destId="{6CDE8DE6-D04E-4B51-907B-717A30DDD2F4}" srcOrd="2" destOrd="0" parTransId="{7DA17564-2CB1-46EA-9316-85FB02D1589B}" sibTransId="{AA3BEBD4-E9AF-4697-BAD9-F715EB4C6980}"/>
    <dgm:cxn modelId="{C46D24F1-857E-48BE-A6A0-17EAEBFBF17B}" type="presOf" srcId="{3C13E522-A3D7-4488-B230-55A64B0A801F}" destId="{DEA51DA4-13F7-49EF-956C-770175BEFCEA}" srcOrd="0" destOrd="0" presId="urn:microsoft.com/office/officeart/2005/8/layout/chevron1"/>
    <dgm:cxn modelId="{4C920C76-16B8-409B-BCC4-32036F69C1C8}" type="presOf" srcId="{6CDE8DE6-D04E-4B51-907B-717A30DDD2F4}" destId="{B5F03E94-18E4-4688-B989-BC6889FAB9BD}" srcOrd="0" destOrd="0" presId="urn:microsoft.com/office/officeart/2005/8/layout/chevron1"/>
    <dgm:cxn modelId="{4C62210A-2F61-4936-B083-C7E40FAD5C8A}" type="presOf" srcId="{18EBD27C-2505-4F77-96C6-C75560758DF2}" destId="{7589B6CA-F149-44A6-A37F-E306A48A1C67}" srcOrd="0" destOrd="0" presId="urn:microsoft.com/office/officeart/2005/8/layout/chevron1"/>
    <dgm:cxn modelId="{703CA17E-14C5-4FBE-8E87-37063E2D8A8A}" srcId="{6128845B-D7B1-4B45-A500-517EDA715546}" destId="{18EBD27C-2505-4F77-96C6-C75560758DF2}" srcOrd="0" destOrd="0" parTransId="{A079C687-8C79-4F25-AE99-CC1D5AE8E5B8}" sibTransId="{BDACDF8C-71A3-4D72-B19C-D19F17908ECA}"/>
    <dgm:cxn modelId="{637D7484-5A2A-4E3F-ACE9-BE6187C34E35}" srcId="{6128845B-D7B1-4B45-A500-517EDA715546}" destId="{3C13E522-A3D7-4488-B230-55A64B0A801F}" srcOrd="1" destOrd="0" parTransId="{DB0CEFF3-AA1E-4E87-B81C-D6A1FD1B0F97}" sibTransId="{ACDA795E-16D8-4E51-85F6-43D5CCA724F8}"/>
    <dgm:cxn modelId="{DA874F12-60C0-422E-9A54-1A15D0F85D83}" type="presOf" srcId="{6128845B-D7B1-4B45-A500-517EDA715546}" destId="{0EAFB00D-E73F-4782-A8DE-5A43BF4CC90C}" srcOrd="0" destOrd="0" presId="urn:microsoft.com/office/officeart/2005/8/layout/chevron1"/>
    <dgm:cxn modelId="{C7B91378-6A8D-4903-82AE-3F453AA046CD}" type="presParOf" srcId="{0EAFB00D-E73F-4782-A8DE-5A43BF4CC90C}" destId="{7589B6CA-F149-44A6-A37F-E306A48A1C67}" srcOrd="0" destOrd="0" presId="urn:microsoft.com/office/officeart/2005/8/layout/chevron1"/>
    <dgm:cxn modelId="{8BBD1B37-DAE6-4907-9C07-FF3D5736AB83}" type="presParOf" srcId="{0EAFB00D-E73F-4782-A8DE-5A43BF4CC90C}" destId="{6C6E3743-5E7E-4ECD-9DED-7FF12F6D4C13}" srcOrd="1" destOrd="0" presId="urn:microsoft.com/office/officeart/2005/8/layout/chevron1"/>
    <dgm:cxn modelId="{0FCFFF0C-A137-4941-9DC9-B9126EC68093}" type="presParOf" srcId="{0EAFB00D-E73F-4782-A8DE-5A43BF4CC90C}" destId="{DEA51DA4-13F7-49EF-956C-770175BEFCEA}" srcOrd="2" destOrd="0" presId="urn:microsoft.com/office/officeart/2005/8/layout/chevron1"/>
    <dgm:cxn modelId="{4742F9BB-5A02-4F2C-B660-84F63B8CA22A}" type="presParOf" srcId="{0EAFB00D-E73F-4782-A8DE-5A43BF4CC90C}" destId="{55F683DA-C273-4334-AAC7-0E1BA75DD2E6}" srcOrd="3" destOrd="0" presId="urn:microsoft.com/office/officeart/2005/8/layout/chevron1"/>
    <dgm:cxn modelId="{291F56C0-CFB4-4C52-BDE7-0A251EDBF983}" type="presParOf" srcId="{0EAFB00D-E73F-4782-A8DE-5A43BF4CC90C}" destId="{B5F03E94-18E4-4688-B989-BC6889FAB9B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5040A-1FBD-4390-A070-1D3C479F0154}">
      <dsp:nvSpPr>
        <dsp:cNvPr id="0" name=""/>
        <dsp:cNvSpPr/>
      </dsp:nvSpPr>
      <dsp:spPr>
        <a:xfrm rot="10800000">
          <a:off x="2294373" y="348"/>
          <a:ext cx="8001390" cy="119129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0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j-lt"/>
            </a:rPr>
            <a:t>Wsparcie transformacji energetycznej w przedsiębiorstwach poprzez wykorzystanie wielorakich korzyści i systemów zarządzania energią</a:t>
          </a:r>
          <a:endParaRPr lang="en-GB" sz="2400" kern="1200" dirty="0">
            <a:latin typeface="+mj-lt"/>
          </a:endParaRPr>
        </a:p>
      </dsp:txBody>
      <dsp:txXfrm rot="10800000">
        <a:off x="2592195" y="348"/>
        <a:ext cx="7703568" cy="1191290"/>
      </dsp:txXfrm>
    </dsp:sp>
    <dsp:sp modelId="{6FA2F409-8130-4724-8189-501439B8EBA9}">
      <dsp:nvSpPr>
        <dsp:cNvPr id="0" name=""/>
        <dsp:cNvSpPr/>
      </dsp:nvSpPr>
      <dsp:spPr>
        <a:xfrm>
          <a:off x="1736402" y="38023"/>
          <a:ext cx="1115942" cy="11159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07C16-FC98-4DBD-8157-E855C68846A6}">
      <dsp:nvSpPr>
        <dsp:cNvPr id="0" name=""/>
        <dsp:cNvSpPr/>
      </dsp:nvSpPr>
      <dsp:spPr>
        <a:xfrm rot="10800000">
          <a:off x="2294373" y="1476025"/>
          <a:ext cx="8001390" cy="1232100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0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>
              <a:latin typeface="+mj-lt"/>
            </a:rPr>
            <a:t>Wsparcie w przygotowaniu polityk poprawy efektywności energetycznej w ramach Art. 8 EED poprzez wypracowanie rekomendacji i wytycznych</a:t>
          </a:r>
          <a:endParaRPr lang="fr-FR" sz="2400" b="0" kern="1200" dirty="0">
            <a:latin typeface="+mj-lt"/>
          </a:endParaRPr>
        </a:p>
      </dsp:txBody>
      <dsp:txXfrm rot="10800000">
        <a:off x="2602398" y="1476025"/>
        <a:ext cx="7693365" cy="1232100"/>
      </dsp:txXfrm>
    </dsp:sp>
    <dsp:sp modelId="{BD76D6EC-10A0-4FB4-A2C5-1472FBD09FC5}">
      <dsp:nvSpPr>
        <dsp:cNvPr id="0" name=""/>
        <dsp:cNvSpPr/>
      </dsp:nvSpPr>
      <dsp:spPr>
        <a:xfrm>
          <a:off x="1736402" y="1534105"/>
          <a:ext cx="1115942" cy="11159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57B6D-C202-4E80-B6B2-09EE50DC4A00}">
      <dsp:nvSpPr>
        <dsp:cNvPr id="0" name=""/>
        <dsp:cNvSpPr/>
      </dsp:nvSpPr>
      <dsp:spPr>
        <a:xfrm rot="10800000">
          <a:off x="2294373" y="2992512"/>
          <a:ext cx="8001390" cy="1115942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0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j-lt"/>
            </a:rPr>
            <a:t>Wsparcie we wdrożeniu podejścia</a:t>
          </a:r>
          <a:r>
            <a:rPr lang="en-US" sz="2400" kern="1200" dirty="0">
              <a:latin typeface="+mj-lt"/>
            </a:rPr>
            <a:t> DEESME</a:t>
          </a:r>
          <a:r>
            <a:rPr lang="pl-PL" sz="2400" kern="1200" dirty="0">
              <a:latin typeface="+mj-lt"/>
            </a:rPr>
            <a:t> w wybranych krajach</a:t>
          </a:r>
          <a:endParaRPr lang="fr-FR" sz="2400" kern="1200" dirty="0">
            <a:latin typeface="+mj-lt"/>
          </a:endParaRPr>
        </a:p>
      </dsp:txBody>
      <dsp:txXfrm rot="10800000">
        <a:off x="2573358" y="2992512"/>
        <a:ext cx="7722405" cy="1115942"/>
      </dsp:txXfrm>
    </dsp:sp>
    <dsp:sp modelId="{CE73B62A-FDD4-47C3-BAE3-E3080D849A76}">
      <dsp:nvSpPr>
        <dsp:cNvPr id="0" name=""/>
        <dsp:cNvSpPr/>
      </dsp:nvSpPr>
      <dsp:spPr>
        <a:xfrm>
          <a:off x="1736402" y="2992512"/>
          <a:ext cx="1115942" cy="11159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DD984-5599-4EE5-8FF5-377C59F23B23}">
      <dsp:nvSpPr>
        <dsp:cNvPr id="0" name=""/>
        <dsp:cNvSpPr/>
      </dsp:nvSpPr>
      <dsp:spPr>
        <a:xfrm>
          <a:off x="834947" y="1016"/>
          <a:ext cx="1846917" cy="127252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E4D4C-86D9-48F4-AB1D-2D16FC3219E5}">
      <dsp:nvSpPr>
        <dsp:cNvPr id="0" name=""/>
        <dsp:cNvSpPr/>
      </dsp:nvSpPr>
      <dsp:spPr>
        <a:xfrm>
          <a:off x="834947" y="1273542"/>
          <a:ext cx="1846917" cy="68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Wsparcie władz Państwowych</a:t>
          </a:r>
          <a:endParaRPr lang="en-GB" sz="1900" kern="1200" dirty="0"/>
        </a:p>
      </dsp:txBody>
      <dsp:txXfrm>
        <a:off x="834947" y="1273542"/>
        <a:ext cx="1846917" cy="685206"/>
      </dsp:txXfrm>
    </dsp:sp>
    <dsp:sp modelId="{8567EE27-21EC-47D6-99DC-6F97CFA4AF71}">
      <dsp:nvSpPr>
        <dsp:cNvPr id="0" name=""/>
        <dsp:cNvSpPr/>
      </dsp:nvSpPr>
      <dsp:spPr>
        <a:xfrm>
          <a:off x="2866633" y="1016"/>
          <a:ext cx="1846917" cy="127252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CB6D5-C135-48AD-BB8A-73F2522B01E9}">
      <dsp:nvSpPr>
        <dsp:cNvPr id="0" name=""/>
        <dsp:cNvSpPr/>
      </dsp:nvSpPr>
      <dsp:spPr>
        <a:xfrm>
          <a:off x="2866633" y="1273542"/>
          <a:ext cx="1846917" cy="68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Wsparcie MŚP</a:t>
          </a:r>
          <a:endParaRPr lang="en-GB" sz="1900" kern="1200" dirty="0"/>
        </a:p>
      </dsp:txBody>
      <dsp:txXfrm>
        <a:off x="2866633" y="1273542"/>
        <a:ext cx="1846917" cy="685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9B6CA-F149-44A6-A37F-E306A48A1C67}">
      <dsp:nvSpPr>
        <dsp:cNvPr id="0" name=""/>
        <dsp:cNvSpPr/>
      </dsp:nvSpPr>
      <dsp:spPr>
        <a:xfrm>
          <a:off x="2381" y="636991"/>
          <a:ext cx="2901156" cy="1160462"/>
        </a:xfrm>
        <a:prstGeom prst="chevron">
          <a:avLst/>
        </a:prstGeom>
        <a:solidFill>
          <a:srgbClr val="1744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chemeClr val="bg1"/>
              </a:solidFill>
            </a:rPr>
            <a:t>Przygotowanie fiszki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582612" y="636991"/>
        <a:ext cx="1740694" cy="1160462"/>
      </dsp:txXfrm>
    </dsp:sp>
    <dsp:sp modelId="{DEA51DA4-13F7-49EF-956C-770175BEFCEA}">
      <dsp:nvSpPr>
        <dsp:cNvPr id="0" name=""/>
        <dsp:cNvSpPr/>
      </dsp:nvSpPr>
      <dsp:spPr>
        <a:xfrm>
          <a:off x="2613421" y="636991"/>
          <a:ext cx="2901156" cy="1160462"/>
        </a:xfrm>
        <a:prstGeom prst="chevron">
          <a:avLst/>
        </a:prstGeom>
        <a:solidFill>
          <a:srgbClr val="1744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chemeClr val="bg1"/>
              </a:solidFill>
            </a:rPr>
            <a:t>Przygotowanie wniosku o dofinansowanie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3193652" y="636991"/>
        <a:ext cx="1740694" cy="1160462"/>
      </dsp:txXfrm>
    </dsp:sp>
    <dsp:sp modelId="{B5F03E94-18E4-4688-B989-BC6889FAB9BD}">
      <dsp:nvSpPr>
        <dsp:cNvPr id="0" name=""/>
        <dsp:cNvSpPr/>
      </dsp:nvSpPr>
      <dsp:spPr>
        <a:xfrm>
          <a:off x="5224462" y="636991"/>
          <a:ext cx="2901156" cy="1160462"/>
        </a:xfrm>
        <a:prstGeom prst="chevron">
          <a:avLst/>
        </a:prstGeom>
        <a:solidFill>
          <a:srgbClr val="1744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chemeClr val="bg1"/>
              </a:solidFill>
            </a:rPr>
            <a:t>Realizacja projektu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5804693" y="636991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B484-98BA-C84C-B1CB-E5966110AF05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706B-A8E7-FE4D-BEB0-3A090D0B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8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7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2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706B-A8E7-FE4D-BEB0-3A090D0B1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0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076708" y="0"/>
            <a:ext cx="6115291" cy="6858000"/>
          </a:xfrm>
          <a:effectLst>
            <a:innerShdw blurRad="317500" dist="190500" dir="10800000">
              <a:prstClr val="black">
                <a:alpha val="3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46851" b="-6"/>
          <a:stretch/>
        </p:blipFill>
        <p:spPr>
          <a:xfrm>
            <a:off x="0" y="0"/>
            <a:ext cx="648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447" y="1273217"/>
            <a:ext cx="4455992" cy="2363092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447" y="3859210"/>
            <a:ext cx="4455992" cy="163876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63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08625" cy="1325563"/>
          </a:xfrm>
        </p:spPr>
        <p:txBody>
          <a:bodyPr/>
          <a:lstStyle>
            <a:lvl1pPr>
              <a:defRPr b="1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208625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1pPr>
            <a:lvl2pPr marL="685800" indent="-228600">
              <a:buFontTx/>
              <a:buBlip>
                <a:blip r:embed="rId4"/>
              </a:buBlip>
              <a:defRPr b="0" i="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2pPr>
            <a:lvl3pPr marL="1143000" indent="-228600">
              <a:buFontTx/>
              <a:buBlip>
                <a:blip r:embed="rId5"/>
              </a:buBlip>
              <a:defRPr b="0" i="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3pPr>
            <a:lvl4pPr marL="1600200" indent="-228600">
              <a:buFontTx/>
              <a:buBlip>
                <a:blip r:embed="rId6"/>
              </a:buBlip>
              <a:defRPr b="0" i="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4pPr>
            <a:lvl5pPr marL="2057400" indent="-228600">
              <a:buFontTx/>
              <a:buBlip>
                <a:blip r:embed="rId7"/>
              </a:buBlip>
              <a:defRPr b="0" i="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29880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Krajowa Agencja Poszanowania Energii S.A. – 1994-2017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81" y="6356350"/>
            <a:ext cx="677118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283EF488-8097-3948-ADE1-5658FA011F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5833641" cy="6857999"/>
          </a:xfrm>
          <a:effectLst>
            <a:innerShdw blurRad="317500" dist="190500">
              <a:prstClr val="black">
                <a:alpha val="3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9430" y="138515"/>
            <a:ext cx="3118109" cy="2106974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189" y="6492875"/>
            <a:ext cx="4498452" cy="365125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900" b="0" i="0">
                <a:solidFill>
                  <a:schemeClr val="bg1"/>
                </a:solidFill>
                <a:latin typeface="Fira Sans Book" charset="0"/>
                <a:ea typeface="Fira Sans Book" charset="0"/>
                <a:cs typeface="Fira Sans Book" charset="0"/>
              </a:defRPr>
            </a:lvl1pPr>
          </a:lstStyle>
          <a:p>
            <a:r>
              <a:rPr lang="en-US" dirty="0"/>
              <a:t>Krajowa Agencja Poszanowania Energii S.A. – 1994-2017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6419430" y="2465407"/>
            <a:ext cx="4934370" cy="402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7"/>
              </a:buBlip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0" r="89665" b="-11"/>
          <a:stretch/>
        </p:blipFill>
        <p:spPr>
          <a:xfrm>
            <a:off x="0" y="5760000"/>
            <a:ext cx="1260000" cy="109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9666" b="86875"/>
          <a:stretch/>
        </p:blipFill>
        <p:spPr>
          <a:xfrm>
            <a:off x="0" y="343"/>
            <a:ext cx="1260000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29880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Krajowa Agencja Poszanowania Energii S.A. – 1994-2017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81" y="6356350"/>
            <a:ext cx="677118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283EF488-8097-3948-ADE1-5658FA011F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1081" y="6356350"/>
            <a:ext cx="6771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EF488-8097-3948-ADE1-5658FA011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729880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Krajowa Agencja Poszanowania Energii S.A. – 1994-2017</a:t>
            </a:r>
          </a:p>
        </p:txBody>
      </p:sp>
    </p:spTree>
    <p:extLst>
      <p:ext uri="{BB962C8B-B14F-4D97-AF65-F5344CB8AC3E}">
        <p14:creationId xmlns:p14="http://schemas.microsoft.com/office/powerpoint/2010/main" val="5402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74489"/>
          </a:solidFill>
          <a:latin typeface="Fira Sans" charset="0"/>
          <a:ea typeface="Fira Sans" charset="0"/>
          <a:cs typeface="Fira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pe.gov.pl/" TargetMode="External"/><Relationship Id="rId2" Type="http://schemas.openxmlformats.org/officeDocument/2006/relationships/hyperlink" Target="mailto:wstanczyk@kape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neergodom.eu/" TargetMode="External"/><Relationship Id="rId4" Type="http://schemas.openxmlformats.org/officeDocument/2006/relationships/hyperlink" Target="https://www.deesme.eu/knowledge-hub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hyperlink" Target="https://www.kape.gov.pl/page/o-projektach" TargetMode="External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esme.eu/knowledge-hub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g"/><Relationship Id="rId18" Type="http://schemas.openxmlformats.org/officeDocument/2006/relationships/image" Target="../media/image22.jp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jpeg"/><Relationship Id="rId5" Type="http://schemas.openxmlformats.org/officeDocument/2006/relationships/image" Target="../media/image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3914" y="1273217"/>
            <a:ext cx="5431972" cy="2363092"/>
          </a:xfrm>
        </p:spPr>
        <p:txBody>
          <a:bodyPr>
            <a:noAutofit/>
          </a:bodyPr>
          <a:lstStyle/>
          <a:p>
            <a:r>
              <a:rPr lang="pl-PL" sz="2900" dirty="0"/>
              <a:t>Projekty Realizowane przez KAPE w ramach programów Horyzont 2020 oraz LIFE</a:t>
            </a:r>
            <a:endParaRPr lang="en-US" sz="29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8424A24E-EA8D-4B4A-A917-0BE682B92EB2}"/>
              </a:ext>
            </a:extLst>
          </p:cNvPr>
          <p:cNvSpPr txBox="1">
            <a:spLocks/>
          </p:cNvSpPr>
          <p:nvPr/>
        </p:nvSpPr>
        <p:spPr>
          <a:xfrm>
            <a:off x="293914" y="3962531"/>
            <a:ext cx="4972050" cy="745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rgbClr val="174489"/>
                </a:solidFill>
                <a:latin typeface="Fira Sans" charset="0"/>
                <a:ea typeface="Fira Sans" charset="0"/>
                <a:cs typeface="Fira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Wojciech Stańczyk</a:t>
            </a:r>
          </a:p>
          <a:p>
            <a:endParaRPr lang="pl-PL" sz="14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F502CA8-D626-4256-BB98-B5A95FFDE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33" r="20467" b="73400"/>
          <a:stretch/>
        </p:blipFill>
        <p:spPr>
          <a:xfrm>
            <a:off x="6969621" y="873133"/>
            <a:ext cx="4649683" cy="47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err="1"/>
              <a:t>FinEERGo</a:t>
            </a:r>
            <a:r>
              <a:rPr lang="pl-PL" sz="4000" dirty="0"/>
              <a:t>-Dom – doradztwo KAPE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7E3317-3220-4245-92A0-14299260A687}"/>
              </a:ext>
            </a:extLst>
          </p:cNvPr>
          <p:cNvGrpSpPr/>
          <p:nvPr/>
        </p:nvGrpSpPr>
        <p:grpSpPr>
          <a:xfrm>
            <a:off x="1020770" y="1461704"/>
            <a:ext cx="8128000" cy="4708204"/>
            <a:chOff x="2032000" y="1131619"/>
            <a:chExt cx="8128000" cy="5092468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017AECAD-D3A6-41C9-9919-8ED3C8708690}"/>
                </a:ext>
              </a:extLst>
            </p:cNvPr>
            <p:cNvGraphicFramePr/>
            <p:nvPr/>
          </p:nvGraphicFramePr>
          <p:xfrm>
            <a:off x="2032000" y="2416621"/>
            <a:ext cx="8128000" cy="2633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D90D67EE-3AF2-4240-869B-E62C6FF6BD9F}"/>
                </a:ext>
              </a:extLst>
            </p:cNvPr>
            <p:cNvSpPr/>
            <p:nvPr/>
          </p:nvSpPr>
          <p:spPr>
            <a:xfrm>
              <a:off x="5943599" y="2811196"/>
              <a:ext cx="304800" cy="310014"/>
            </a:xfrm>
            <a:prstGeom prst="downArrow">
              <a:avLst/>
            </a:prstGeom>
            <a:solidFill>
              <a:srgbClr val="17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4AA1B2AC-E266-48E2-8793-DAFEC635E004}"/>
                </a:ext>
              </a:extLst>
            </p:cNvPr>
            <p:cNvSpPr/>
            <p:nvPr/>
          </p:nvSpPr>
          <p:spPr>
            <a:xfrm flipV="1">
              <a:off x="8618510" y="4358111"/>
              <a:ext cx="304800" cy="310014"/>
            </a:xfrm>
            <a:prstGeom prst="downArrow">
              <a:avLst/>
            </a:prstGeom>
            <a:solidFill>
              <a:srgbClr val="17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4FB75733-9ECC-4AE9-9E1B-47A25845F547}"/>
                </a:ext>
              </a:extLst>
            </p:cNvPr>
            <p:cNvSpPr/>
            <p:nvPr/>
          </p:nvSpPr>
          <p:spPr>
            <a:xfrm flipV="1">
              <a:off x="3295020" y="4355504"/>
              <a:ext cx="304800" cy="310014"/>
            </a:xfrm>
            <a:prstGeom prst="downArrow">
              <a:avLst/>
            </a:prstGeom>
            <a:solidFill>
              <a:srgbClr val="17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B3339F-6830-4BBE-AFD8-E3B26D7B681E}"/>
                </a:ext>
              </a:extLst>
            </p:cNvPr>
            <p:cNvGrpSpPr/>
            <p:nvPr/>
          </p:nvGrpSpPr>
          <p:grpSpPr>
            <a:xfrm>
              <a:off x="2097355" y="4658270"/>
              <a:ext cx="2700129" cy="1523341"/>
              <a:chOff x="2097355" y="4658270"/>
              <a:chExt cx="2700129" cy="1523341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A40EBCE-14DA-4B44-85E2-F2B0A99EF7E2}"/>
                  </a:ext>
                </a:extLst>
              </p:cNvPr>
              <p:cNvSpPr/>
              <p:nvPr/>
            </p:nvSpPr>
            <p:spPr>
              <a:xfrm>
                <a:off x="2097355" y="4743224"/>
                <a:ext cx="2700129" cy="1438387"/>
              </a:xfrm>
              <a:prstGeom prst="roundRect">
                <a:avLst/>
              </a:prstGeom>
              <a:noFill/>
              <a:ln w="25400">
                <a:solidFill>
                  <a:srgbClr val="17448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dirty="0">
                    <a:solidFill>
                      <a:srgbClr val="174489"/>
                    </a:solidFill>
                  </a:rPr>
                  <a:t>Doradca </a:t>
                </a:r>
                <a:br>
                  <a:rPr lang="pl-PL" dirty="0">
                    <a:solidFill>
                      <a:srgbClr val="174489"/>
                    </a:solidFill>
                  </a:rPr>
                </a:br>
                <a:r>
                  <a:rPr lang="pl-PL" dirty="0">
                    <a:solidFill>
                      <a:srgbClr val="174489"/>
                    </a:solidFill>
                  </a:rPr>
                  <a:t>Energetyczny</a:t>
                </a:r>
                <a:endParaRPr lang="en-GB" dirty="0">
                  <a:solidFill>
                    <a:srgbClr val="174489"/>
                  </a:solidFill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66A01B7-23BF-429E-A6EA-F143BCD49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7419" y="4658270"/>
                <a:ext cx="1197664" cy="1523341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A55C5C-CFF4-4C33-9A9D-122AA06D1A69}"/>
                </a:ext>
              </a:extLst>
            </p:cNvPr>
            <p:cNvGrpSpPr/>
            <p:nvPr/>
          </p:nvGrpSpPr>
          <p:grpSpPr>
            <a:xfrm>
              <a:off x="4745934" y="1131619"/>
              <a:ext cx="2700129" cy="1523341"/>
              <a:chOff x="2097355" y="4658270"/>
              <a:chExt cx="2700129" cy="1523341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F9F714E-A331-4924-BC8E-5582A5A38A6E}"/>
                  </a:ext>
                </a:extLst>
              </p:cNvPr>
              <p:cNvSpPr/>
              <p:nvPr/>
            </p:nvSpPr>
            <p:spPr>
              <a:xfrm>
                <a:off x="2097355" y="4743224"/>
                <a:ext cx="2700129" cy="1438387"/>
              </a:xfrm>
              <a:prstGeom prst="roundRect">
                <a:avLst/>
              </a:prstGeom>
              <a:noFill/>
              <a:ln w="25400">
                <a:solidFill>
                  <a:srgbClr val="17448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dirty="0">
                    <a:solidFill>
                      <a:srgbClr val="174489"/>
                    </a:solidFill>
                  </a:rPr>
                  <a:t>Doradca </a:t>
                </a:r>
                <a:br>
                  <a:rPr lang="pl-PL" dirty="0">
                    <a:solidFill>
                      <a:srgbClr val="174489"/>
                    </a:solidFill>
                  </a:rPr>
                </a:br>
                <a:r>
                  <a:rPr lang="pl-PL" dirty="0">
                    <a:solidFill>
                      <a:srgbClr val="174489"/>
                    </a:solidFill>
                  </a:rPr>
                  <a:t>Energetyczny</a:t>
                </a:r>
                <a:endParaRPr lang="en-GB" dirty="0">
                  <a:solidFill>
                    <a:srgbClr val="174489"/>
                  </a:solidFill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E8AFC56-1B2B-4465-B199-DBFE9FC7A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7419" y="4658270"/>
                <a:ext cx="1197664" cy="1523341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1BC4875-24E3-4673-9F9B-24E733F11E59}"/>
                </a:ext>
              </a:extLst>
            </p:cNvPr>
            <p:cNvGrpSpPr/>
            <p:nvPr/>
          </p:nvGrpSpPr>
          <p:grpSpPr>
            <a:xfrm>
              <a:off x="7420845" y="4700746"/>
              <a:ext cx="2700129" cy="1523341"/>
              <a:chOff x="2097355" y="4658270"/>
              <a:chExt cx="2700129" cy="1523341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E3FAE5A-823B-4FBD-97FD-4DF8281F74FE}"/>
                  </a:ext>
                </a:extLst>
              </p:cNvPr>
              <p:cNvSpPr/>
              <p:nvPr/>
            </p:nvSpPr>
            <p:spPr>
              <a:xfrm>
                <a:off x="2097355" y="4743224"/>
                <a:ext cx="2700129" cy="1438387"/>
              </a:xfrm>
              <a:prstGeom prst="roundRect">
                <a:avLst/>
              </a:prstGeom>
              <a:noFill/>
              <a:ln w="25400">
                <a:solidFill>
                  <a:srgbClr val="17448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dirty="0">
                    <a:solidFill>
                      <a:srgbClr val="174489"/>
                    </a:solidFill>
                  </a:rPr>
                  <a:t>Doradca </a:t>
                </a:r>
                <a:br>
                  <a:rPr lang="pl-PL" dirty="0">
                    <a:solidFill>
                      <a:srgbClr val="174489"/>
                    </a:solidFill>
                  </a:rPr>
                </a:br>
                <a:r>
                  <a:rPr lang="pl-PL" dirty="0">
                    <a:solidFill>
                      <a:srgbClr val="174489"/>
                    </a:solidFill>
                  </a:rPr>
                  <a:t>Energetyczny</a:t>
                </a:r>
                <a:endParaRPr lang="en-GB" dirty="0">
                  <a:solidFill>
                    <a:srgbClr val="174489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DBF40C1-D7DF-4A7A-8495-8A0C0D84A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7419" y="4658270"/>
                <a:ext cx="1197664" cy="1523341"/>
              </a:xfrm>
              <a:prstGeom prst="rect">
                <a:avLst/>
              </a:prstGeom>
            </p:spPr>
          </p:pic>
        </p:grpSp>
      </p:grp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6DEA86D9-26CA-489A-BFC7-D96402509CF4}"/>
              </a:ext>
            </a:extLst>
          </p:cNvPr>
          <p:cNvSpPr/>
          <p:nvPr/>
        </p:nvSpPr>
        <p:spPr>
          <a:xfrm>
            <a:off x="8957343" y="727199"/>
            <a:ext cx="2964933" cy="207911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Finansowane w </a:t>
            </a:r>
            <a:r>
              <a:rPr lang="pl-PL" sz="2400" b="1" dirty="0">
                <a:solidFill>
                  <a:schemeClr val="tx1"/>
                </a:solidFill>
              </a:rPr>
              <a:t>100% </a:t>
            </a:r>
            <a:r>
              <a:rPr lang="pl-PL" sz="2400" dirty="0">
                <a:solidFill>
                  <a:schemeClr val="tx1"/>
                </a:solidFill>
              </a:rPr>
              <a:t>z programu H2020 w ramach projektu </a:t>
            </a:r>
            <a:r>
              <a:rPr lang="pl-PL" sz="2400" dirty="0" err="1">
                <a:solidFill>
                  <a:schemeClr val="tx1"/>
                </a:solidFill>
              </a:rPr>
              <a:t>FinEERGo</a:t>
            </a:r>
            <a:r>
              <a:rPr lang="pl-PL" sz="2400" dirty="0">
                <a:solidFill>
                  <a:schemeClr val="tx1"/>
                </a:solidFill>
              </a:rPr>
              <a:t>-Dom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B0F934-6F7C-44D3-8AFB-076CD047A5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8598" y="4126225"/>
            <a:ext cx="2043683" cy="2043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47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0CA79E-A71C-42E6-B9CB-107B6E79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56201E-4365-4056-941F-8D50142F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208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2"/>
              </a:rPr>
              <a:t>wstanczyk@kape.gov.pl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Projekty w KAPE: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www.kape.gov.pl</a:t>
            </a:r>
            <a:r>
              <a:rPr lang="pl-PL" dirty="0"/>
              <a:t>  -&gt; zakładka projekty</a:t>
            </a:r>
          </a:p>
          <a:p>
            <a:pPr marL="0" indent="0">
              <a:buNone/>
            </a:pPr>
            <a:r>
              <a:rPr lang="pl-PL" dirty="0"/>
              <a:t>DEESME: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www.deesme.eu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FinEERGo</a:t>
            </a:r>
            <a:r>
              <a:rPr lang="pl-PL" dirty="0"/>
              <a:t>-Dom: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www.fineergodom.eu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7F9D33-7DE2-4021-913F-A07A7C01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</a:t>
            </a:r>
            <a:r>
              <a:rPr lang="en-US" dirty="0" err="1"/>
              <a:t>Agencja</a:t>
            </a:r>
            <a:r>
              <a:rPr lang="en-US" dirty="0"/>
              <a:t> </a:t>
            </a:r>
            <a:r>
              <a:rPr lang="en-US" dirty="0" err="1"/>
              <a:t>Poszanowania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8FED49-907F-414C-8A2F-AF158DCD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9FE2F7C9-6B95-422D-8D77-3035A8EA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469" y="1252886"/>
            <a:ext cx="2086012" cy="147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Realizowane projekty</a:t>
            </a:r>
            <a:endParaRPr lang="pl-P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EC1A5C-9914-4D94-8E4A-A35971C0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2" y="1825625"/>
            <a:ext cx="4803467" cy="4351338"/>
          </a:xfrm>
        </p:spPr>
        <p:txBody>
          <a:bodyPr>
            <a:normAutofit/>
          </a:bodyPr>
          <a:lstStyle/>
          <a:p>
            <a:r>
              <a:rPr lang="pl-PL" sz="1800" dirty="0"/>
              <a:t>od 1999 roku pozyskujemy środki na projekty z Unii Europejskiej (SAVE, ALTENER, IEE, 5PR, 6PR, Horyzont 2020, Horyzont Europa, LIFE)</a:t>
            </a:r>
          </a:p>
          <a:p>
            <a:r>
              <a:rPr lang="pl-PL" sz="1800" dirty="0"/>
              <a:t>Do tej pory zrealizowaliśmy </a:t>
            </a:r>
            <a:r>
              <a:rPr lang="pl-PL" sz="1800" b="1" dirty="0"/>
              <a:t>ponad 100</a:t>
            </a:r>
            <a:r>
              <a:rPr lang="pl-PL" sz="1800" dirty="0"/>
              <a:t> projektów</a:t>
            </a:r>
          </a:p>
          <a:p>
            <a:r>
              <a:rPr lang="pl-PL" sz="1800" dirty="0"/>
              <a:t>W ramach projektów współpracujemy z instytucjami publicznymi, samorządowymi, z przedsiębiorstwami, ale również ze zwykłymi obywatelami</a:t>
            </a:r>
          </a:p>
          <a:p>
            <a:r>
              <a:rPr lang="pl-PL" sz="1800" dirty="0">
                <a:hlinkClick r:id="rId4"/>
              </a:rPr>
              <a:t>https://www.kape.gov.pl/page/o-projektach</a:t>
            </a:r>
            <a:endParaRPr lang="pl-PL" sz="180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60D98703-740A-4E4E-BBEF-2DEA0C09D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12" y="5404696"/>
            <a:ext cx="2228852" cy="47864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91A4850-B7AB-4AA1-A8B7-680DFE488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57" y="5492082"/>
            <a:ext cx="2019300" cy="821034"/>
          </a:xfrm>
          <a:prstGeom prst="rect">
            <a:avLst/>
          </a:prstGeom>
        </p:spPr>
      </p:pic>
      <p:pic>
        <p:nvPicPr>
          <p:cNvPr id="29" name="Image 17">
            <a:extLst>
              <a:ext uri="{FF2B5EF4-FFF2-40B4-BE49-F238E27FC236}">
                <a16:creationId xmlns:a16="http://schemas.microsoft.com/office/drawing/2014/main" id="{B749790B-5AFB-4166-81C7-934D32A53EF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753" y="1434632"/>
            <a:ext cx="2228853" cy="78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06258-83FC-43A6-B4F2-07B45436B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716" y="2488598"/>
            <a:ext cx="2282865" cy="140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59CF54-A105-4F63-86AC-4FB5CAE27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3562" y="4128521"/>
            <a:ext cx="1443172" cy="8271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1A11FA-30F0-423D-B2E9-433C72AE1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6251" y="5204863"/>
            <a:ext cx="2545413" cy="122307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79556A6-CCE2-4F54-96AF-5DFD5F6462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6246" y="2539283"/>
            <a:ext cx="1340007" cy="13400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5275E1-4805-45EE-A83F-3174C9CBE7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8164" y="4315471"/>
            <a:ext cx="1213203" cy="6900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E085E7-8237-41CF-8355-566AD3C2D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7497" y="2670917"/>
            <a:ext cx="2086012" cy="12516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2F557FF-24BF-487A-9AA2-45F7A41074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102" y="5377241"/>
            <a:ext cx="2634940" cy="4391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F246D7-60C1-47D8-9AAE-3E5452DFFE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9061" y="4255265"/>
            <a:ext cx="1765377" cy="9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860"/>
            <a:ext cx="9208625" cy="1325563"/>
          </a:xfrm>
        </p:spPr>
        <p:txBody>
          <a:bodyPr>
            <a:noAutofit/>
          </a:bodyPr>
          <a:lstStyle/>
          <a:p>
            <a:r>
              <a:rPr lang="pl-PL" sz="4000" dirty="0"/>
              <a:t>DEESME – o projekcie</a:t>
            </a:r>
            <a:endParaRPr lang="pl-P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EC1A5C-9914-4D94-8E4A-A35971C0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29" y="15579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Krajowe programy na rzecz efektywności energetycznej w MŚP</a:t>
            </a:r>
          </a:p>
          <a:p>
            <a:pPr marL="0" indent="0">
              <a:buNone/>
            </a:pPr>
            <a:r>
              <a:rPr lang="pl-PL" sz="1800" dirty="0"/>
              <a:t>Czas trwania: Październik 2020 – Wrzesień 2023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9 partnerów z 6 krajów: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8BED2-D859-41A2-AB3C-EDBEB1DF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24" y="297859"/>
            <a:ext cx="2209272" cy="1325563"/>
          </a:xfrm>
          <a:prstGeom prst="rect">
            <a:avLst/>
          </a:prstGeom>
        </p:spPr>
      </p:pic>
      <p:sp>
        <p:nvSpPr>
          <p:cNvPr id="44" name="Textfeld 42">
            <a:extLst>
              <a:ext uri="{FF2B5EF4-FFF2-40B4-BE49-F238E27FC236}">
                <a16:creationId xmlns:a16="http://schemas.microsoft.com/office/drawing/2014/main" id="{F673B01E-7953-44CE-A94F-98C02D0EAF92}"/>
              </a:ext>
            </a:extLst>
          </p:cNvPr>
          <p:cNvSpPr txBox="1"/>
          <p:nvPr/>
        </p:nvSpPr>
        <p:spPr>
          <a:xfrm>
            <a:off x="5750437" y="6469485"/>
            <a:ext cx="4758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Own adaption of IEA report from 2015: Capturing the Multiple Benefits of Energy Efficiency.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EA95363-3989-48B2-9E9A-EA5523FC2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51" y="3219464"/>
            <a:ext cx="8519898" cy="2575783"/>
          </a:xfrm>
          <a:prstGeom prst="rect">
            <a:avLst/>
          </a:prstGeom>
        </p:spPr>
      </p:pic>
      <p:sp>
        <p:nvSpPr>
          <p:cNvPr id="10" name="Правоъгълник 3">
            <a:extLst>
              <a:ext uri="{FF2B5EF4-FFF2-40B4-BE49-F238E27FC236}">
                <a16:creationId xmlns:a16="http://schemas.microsoft.com/office/drawing/2014/main" id="{63ECC4EF-5AE3-4A6B-913F-18366C5B402C}"/>
              </a:ext>
            </a:extLst>
          </p:cNvPr>
          <p:cNvSpPr/>
          <p:nvPr/>
        </p:nvSpPr>
        <p:spPr>
          <a:xfrm>
            <a:off x="3029132" y="5691119"/>
            <a:ext cx="6899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 is funded by the European Union's Horizon 2020 research and innovation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under grant agreement No 8</a:t>
            </a:r>
            <a:r>
              <a:rPr lang="pl-PL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92235</a:t>
            </a:r>
            <a:r>
              <a:rPr lang="en-US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Картина 5">
            <a:extLst>
              <a:ext uri="{FF2B5EF4-FFF2-40B4-BE49-F238E27FC236}">
                <a16:creationId xmlns:a16="http://schemas.microsoft.com/office/drawing/2014/main" id="{EFC05010-DEAE-4EB4-82F2-C214F108D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6" y="5651056"/>
            <a:ext cx="799366" cy="5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860"/>
            <a:ext cx="9208625" cy="1325563"/>
          </a:xfrm>
        </p:spPr>
        <p:txBody>
          <a:bodyPr>
            <a:noAutofit/>
          </a:bodyPr>
          <a:lstStyle/>
          <a:p>
            <a:r>
              <a:rPr lang="pl-PL" sz="4000" dirty="0"/>
              <a:t>DEESME – cele projektu</a:t>
            </a:r>
            <a:endParaRPr lang="pl-P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EC1A5C-9914-4D94-8E4A-A35971C0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29" y="15579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4" name="Textfeld 42">
            <a:extLst>
              <a:ext uri="{FF2B5EF4-FFF2-40B4-BE49-F238E27FC236}">
                <a16:creationId xmlns:a16="http://schemas.microsoft.com/office/drawing/2014/main" id="{F673B01E-7953-44CE-A94F-98C02D0EAF92}"/>
              </a:ext>
            </a:extLst>
          </p:cNvPr>
          <p:cNvSpPr txBox="1"/>
          <p:nvPr/>
        </p:nvSpPr>
        <p:spPr>
          <a:xfrm>
            <a:off x="5750437" y="6469485"/>
            <a:ext cx="4758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2"/>
                </a:solidFill>
              </a:rPr>
              <a:t>Own adaption of IEA report from 2015: Capturing the Multiple Benefits of Energy Efficiency.</a:t>
            </a:r>
          </a:p>
        </p:txBody>
      </p: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F7BA746D-645D-4128-B6D9-9160580F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691844"/>
              </p:ext>
            </p:extLst>
          </p:nvPr>
        </p:nvGraphicFramePr>
        <p:xfrm>
          <a:off x="-265646" y="1924099"/>
          <a:ext cx="12032166" cy="410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99C89F1-7F8E-4FE7-9542-24A95421DD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124" y="297859"/>
            <a:ext cx="22092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0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DEESME - </a:t>
            </a:r>
            <a:r>
              <a:rPr lang="pl-PL" sz="3200" dirty="0"/>
              <a:t>wielorakie korzyści efektywności energetycznej</a:t>
            </a:r>
            <a:endParaRPr lang="pl-P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uppieren 98">
            <a:extLst>
              <a:ext uri="{FF2B5EF4-FFF2-40B4-BE49-F238E27FC236}">
                <a16:creationId xmlns:a16="http://schemas.microsoft.com/office/drawing/2014/main" id="{BF5FC4E8-B7A9-4772-9A63-61F569B6633E}"/>
              </a:ext>
            </a:extLst>
          </p:cNvPr>
          <p:cNvGrpSpPr/>
          <p:nvPr/>
        </p:nvGrpSpPr>
        <p:grpSpPr>
          <a:xfrm>
            <a:off x="3295402" y="1133749"/>
            <a:ext cx="5421225" cy="5405163"/>
            <a:chOff x="4264948" y="2525367"/>
            <a:chExt cx="4216256" cy="4203764"/>
          </a:xfrm>
        </p:grpSpPr>
        <p:sp>
          <p:nvSpPr>
            <p:cNvPr id="12" name="Ellipse 100">
              <a:extLst>
                <a:ext uri="{FF2B5EF4-FFF2-40B4-BE49-F238E27FC236}">
                  <a16:creationId xmlns:a16="http://schemas.microsoft.com/office/drawing/2014/main" id="{423914E6-276D-4529-A9D0-021489342F6B}"/>
                </a:ext>
              </a:extLst>
            </p:cNvPr>
            <p:cNvSpPr/>
            <p:nvPr/>
          </p:nvSpPr>
          <p:spPr>
            <a:xfrm>
              <a:off x="6012493" y="2525367"/>
              <a:ext cx="713638" cy="713638"/>
            </a:xfrm>
            <a:prstGeom prst="ellipse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Ellipse 101">
              <a:extLst>
                <a:ext uri="{FF2B5EF4-FFF2-40B4-BE49-F238E27FC236}">
                  <a16:creationId xmlns:a16="http://schemas.microsoft.com/office/drawing/2014/main" id="{BCD2BD3B-B1D8-415B-8EC4-F76A2263D0D5}"/>
                </a:ext>
              </a:extLst>
            </p:cNvPr>
            <p:cNvSpPr/>
            <p:nvPr/>
          </p:nvSpPr>
          <p:spPr>
            <a:xfrm>
              <a:off x="6731211" y="2674513"/>
              <a:ext cx="713638" cy="713638"/>
            </a:xfrm>
            <a:prstGeom prst="ellipse">
              <a:avLst/>
            </a:prstGeom>
            <a:solidFill>
              <a:srgbClr val="DAB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Ellipse 102">
              <a:extLst>
                <a:ext uri="{FF2B5EF4-FFF2-40B4-BE49-F238E27FC236}">
                  <a16:creationId xmlns:a16="http://schemas.microsoft.com/office/drawing/2014/main" id="{64C851EA-948A-4798-929F-7DF1D3CDF864}"/>
                </a:ext>
              </a:extLst>
            </p:cNvPr>
            <p:cNvSpPr/>
            <p:nvPr/>
          </p:nvSpPr>
          <p:spPr>
            <a:xfrm>
              <a:off x="7318984" y="3106575"/>
              <a:ext cx="713638" cy="713638"/>
            </a:xfrm>
            <a:prstGeom prst="ellipse">
              <a:avLst/>
            </a:prstGeom>
            <a:solidFill>
              <a:srgbClr val="7CB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Ellipse 103">
              <a:extLst>
                <a:ext uri="{FF2B5EF4-FFF2-40B4-BE49-F238E27FC236}">
                  <a16:creationId xmlns:a16="http://schemas.microsoft.com/office/drawing/2014/main" id="{F91D625D-0449-44D2-8CC5-EE5BE6A0663F}"/>
                </a:ext>
              </a:extLst>
            </p:cNvPr>
            <p:cNvSpPr/>
            <p:nvPr/>
          </p:nvSpPr>
          <p:spPr>
            <a:xfrm>
              <a:off x="7688893" y="3738801"/>
              <a:ext cx="713638" cy="713638"/>
            </a:xfrm>
            <a:prstGeom prst="ellipse">
              <a:avLst/>
            </a:prstGeom>
            <a:solidFill>
              <a:srgbClr val="A5C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Ellipse 104">
              <a:extLst>
                <a:ext uri="{FF2B5EF4-FFF2-40B4-BE49-F238E27FC236}">
                  <a16:creationId xmlns:a16="http://schemas.microsoft.com/office/drawing/2014/main" id="{A5E961E0-772A-4F7F-A5FF-1AB325127A0D}"/>
                </a:ext>
              </a:extLst>
            </p:cNvPr>
            <p:cNvSpPr/>
            <p:nvPr/>
          </p:nvSpPr>
          <p:spPr>
            <a:xfrm>
              <a:off x="7767566" y="4468365"/>
              <a:ext cx="713638" cy="713638"/>
            </a:xfrm>
            <a:prstGeom prst="ellipse">
              <a:avLst/>
            </a:prstGeom>
            <a:solidFill>
              <a:srgbClr val="EAF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Ellipse 105">
              <a:extLst>
                <a:ext uri="{FF2B5EF4-FFF2-40B4-BE49-F238E27FC236}">
                  <a16:creationId xmlns:a16="http://schemas.microsoft.com/office/drawing/2014/main" id="{B9F2D5B5-828F-47B0-8D85-31A86414313E}"/>
                </a:ext>
              </a:extLst>
            </p:cNvPr>
            <p:cNvSpPr/>
            <p:nvPr/>
          </p:nvSpPr>
          <p:spPr>
            <a:xfrm>
              <a:off x="7543407" y="5168873"/>
              <a:ext cx="713638" cy="713638"/>
            </a:xfrm>
            <a:prstGeom prst="ellipse">
              <a:avLst/>
            </a:prstGeom>
            <a:solidFill>
              <a:srgbClr val="0A9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Ellipse 106">
              <a:extLst>
                <a:ext uri="{FF2B5EF4-FFF2-40B4-BE49-F238E27FC236}">
                  <a16:creationId xmlns:a16="http://schemas.microsoft.com/office/drawing/2014/main" id="{B304F295-F543-43B4-BD40-E41E43B84C47}"/>
                </a:ext>
              </a:extLst>
            </p:cNvPr>
            <p:cNvSpPr/>
            <p:nvPr/>
          </p:nvSpPr>
          <p:spPr>
            <a:xfrm>
              <a:off x="7046907" y="5709527"/>
              <a:ext cx="713638" cy="713638"/>
            </a:xfrm>
            <a:prstGeom prst="ellipse">
              <a:avLst/>
            </a:prstGeom>
            <a:solidFill>
              <a:srgbClr val="3EB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Ellipse 107">
              <a:extLst>
                <a:ext uri="{FF2B5EF4-FFF2-40B4-BE49-F238E27FC236}">
                  <a16:creationId xmlns:a16="http://schemas.microsoft.com/office/drawing/2014/main" id="{45A4B777-76CB-4F7F-9BFD-2BD479651C93}"/>
                </a:ext>
              </a:extLst>
            </p:cNvPr>
            <p:cNvSpPr/>
            <p:nvPr/>
          </p:nvSpPr>
          <p:spPr>
            <a:xfrm>
              <a:off x="6381394" y="6009194"/>
              <a:ext cx="713638" cy="713638"/>
            </a:xfrm>
            <a:prstGeom prst="ellipse">
              <a:avLst/>
            </a:prstGeom>
            <a:solidFill>
              <a:srgbClr val="E76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Ellipse 108">
              <a:extLst>
                <a:ext uri="{FF2B5EF4-FFF2-40B4-BE49-F238E27FC236}">
                  <a16:creationId xmlns:a16="http://schemas.microsoft.com/office/drawing/2014/main" id="{BAB4DA96-BEF1-4213-9452-6986359F8262}"/>
                </a:ext>
              </a:extLst>
            </p:cNvPr>
            <p:cNvSpPr/>
            <p:nvPr/>
          </p:nvSpPr>
          <p:spPr>
            <a:xfrm>
              <a:off x="5647436" y="6015493"/>
              <a:ext cx="713638" cy="713638"/>
            </a:xfrm>
            <a:prstGeom prst="ellipse">
              <a:avLst/>
            </a:prstGeom>
            <a:solidFill>
              <a:srgbClr val="EF9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Ellipse 109">
              <a:extLst>
                <a:ext uri="{FF2B5EF4-FFF2-40B4-BE49-F238E27FC236}">
                  <a16:creationId xmlns:a16="http://schemas.microsoft.com/office/drawing/2014/main" id="{EE1BB089-6D40-457C-B730-6CC5D38129EB}"/>
                </a:ext>
              </a:extLst>
            </p:cNvPr>
            <p:cNvSpPr/>
            <p:nvPr/>
          </p:nvSpPr>
          <p:spPr>
            <a:xfrm>
              <a:off x="4971487" y="5708433"/>
              <a:ext cx="713638" cy="713638"/>
            </a:xfrm>
            <a:prstGeom prst="ellipse">
              <a:avLst/>
            </a:prstGeom>
            <a:solidFill>
              <a:srgbClr val="F7C9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Ellipse 110">
              <a:extLst>
                <a:ext uri="{FF2B5EF4-FFF2-40B4-BE49-F238E27FC236}">
                  <a16:creationId xmlns:a16="http://schemas.microsoft.com/office/drawing/2014/main" id="{74D9DF7C-F2A3-4F50-A9FB-238BE00D6843}"/>
                </a:ext>
              </a:extLst>
            </p:cNvPr>
            <p:cNvSpPr/>
            <p:nvPr/>
          </p:nvSpPr>
          <p:spPr>
            <a:xfrm>
              <a:off x="4488129" y="5164538"/>
              <a:ext cx="713638" cy="713638"/>
            </a:xfrm>
            <a:prstGeom prst="ellipse">
              <a:avLst/>
            </a:prstGeom>
            <a:solidFill>
              <a:srgbClr val="DF2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Ellipse 111">
              <a:extLst>
                <a:ext uri="{FF2B5EF4-FFF2-40B4-BE49-F238E27FC236}">
                  <a16:creationId xmlns:a16="http://schemas.microsoft.com/office/drawing/2014/main" id="{CA131C60-C3D7-41F8-BCFE-20EB6DA2B9C6}"/>
                </a:ext>
              </a:extLst>
            </p:cNvPr>
            <p:cNvSpPr/>
            <p:nvPr/>
          </p:nvSpPr>
          <p:spPr>
            <a:xfrm>
              <a:off x="4264948" y="4468365"/>
              <a:ext cx="713638" cy="713638"/>
            </a:xfrm>
            <a:prstGeom prst="ellipse">
              <a:avLst/>
            </a:prstGeom>
            <a:solidFill>
              <a:srgbClr val="E76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Ellipse 112">
              <a:extLst>
                <a:ext uri="{FF2B5EF4-FFF2-40B4-BE49-F238E27FC236}">
                  <a16:creationId xmlns:a16="http://schemas.microsoft.com/office/drawing/2014/main" id="{B6A02283-A733-4735-AFDE-5703E21AB5E8}"/>
                </a:ext>
              </a:extLst>
            </p:cNvPr>
            <p:cNvSpPr/>
            <p:nvPr/>
          </p:nvSpPr>
          <p:spPr>
            <a:xfrm>
              <a:off x="4336660" y="3744567"/>
              <a:ext cx="713638" cy="713638"/>
            </a:xfrm>
            <a:prstGeom prst="ellipse">
              <a:avLst/>
            </a:prstGeom>
            <a:solidFill>
              <a:srgbClr val="E52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Ellipse 113">
              <a:extLst>
                <a:ext uri="{FF2B5EF4-FFF2-40B4-BE49-F238E27FC236}">
                  <a16:creationId xmlns:a16="http://schemas.microsoft.com/office/drawing/2014/main" id="{77CA2FA3-ED84-4251-A5D7-42C3AD917393}"/>
                </a:ext>
              </a:extLst>
            </p:cNvPr>
            <p:cNvSpPr/>
            <p:nvPr/>
          </p:nvSpPr>
          <p:spPr>
            <a:xfrm>
              <a:off x="4709532" y="3103350"/>
              <a:ext cx="713638" cy="713638"/>
            </a:xfrm>
            <a:prstGeom prst="ellipse">
              <a:avLst/>
            </a:prstGeom>
            <a:solidFill>
              <a:srgbClr val="EE6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Ellipse 114">
              <a:extLst>
                <a:ext uri="{FF2B5EF4-FFF2-40B4-BE49-F238E27FC236}">
                  <a16:creationId xmlns:a16="http://schemas.microsoft.com/office/drawing/2014/main" id="{067A6044-9D7B-4861-A6BC-C5AFC23185B9}"/>
                </a:ext>
              </a:extLst>
            </p:cNvPr>
            <p:cNvSpPr/>
            <p:nvPr/>
          </p:nvSpPr>
          <p:spPr>
            <a:xfrm>
              <a:off x="5290199" y="2674513"/>
              <a:ext cx="713638" cy="713638"/>
            </a:xfrm>
            <a:prstGeom prst="ellipse">
              <a:avLst/>
            </a:prstGeom>
            <a:solidFill>
              <a:srgbClr val="F4A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Pfeil nach rechts 115">
              <a:extLst>
                <a:ext uri="{FF2B5EF4-FFF2-40B4-BE49-F238E27FC236}">
                  <a16:creationId xmlns:a16="http://schemas.microsoft.com/office/drawing/2014/main" id="{55E2C2EB-696F-4560-A68E-72E967CED76A}"/>
                </a:ext>
              </a:extLst>
            </p:cNvPr>
            <p:cNvSpPr/>
            <p:nvPr/>
          </p:nvSpPr>
          <p:spPr>
            <a:xfrm rot="16200000">
              <a:off x="6149928" y="3369267"/>
              <a:ext cx="443021" cy="448187"/>
            </a:xfrm>
            <a:prstGeom prst="rightArrow">
              <a:avLst/>
            </a:prstGeom>
            <a:solidFill>
              <a:srgbClr val="BF8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" name="Pfeil nach rechts 116">
              <a:extLst>
                <a:ext uri="{FF2B5EF4-FFF2-40B4-BE49-F238E27FC236}">
                  <a16:creationId xmlns:a16="http://schemas.microsoft.com/office/drawing/2014/main" id="{FD526233-2AB8-46A9-AD48-49F0E77D47A8}"/>
                </a:ext>
              </a:extLst>
            </p:cNvPr>
            <p:cNvSpPr/>
            <p:nvPr/>
          </p:nvSpPr>
          <p:spPr>
            <a:xfrm rot="17638051">
              <a:off x="6574001" y="3461820"/>
              <a:ext cx="443021" cy="448187"/>
            </a:xfrm>
            <a:prstGeom prst="rightArrow">
              <a:avLst/>
            </a:prstGeom>
            <a:solidFill>
              <a:srgbClr val="DAB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Pfeil nach rechts 117">
              <a:extLst>
                <a:ext uri="{FF2B5EF4-FFF2-40B4-BE49-F238E27FC236}">
                  <a16:creationId xmlns:a16="http://schemas.microsoft.com/office/drawing/2014/main" id="{80569109-08CC-45C8-B578-05BC36F67E00}"/>
                </a:ext>
              </a:extLst>
            </p:cNvPr>
            <p:cNvSpPr/>
            <p:nvPr/>
          </p:nvSpPr>
          <p:spPr>
            <a:xfrm rot="19063184">
              <a:off x="6925992" y="3719127"/>
              <a:ext cx="443021" cy="448187"/>
            </a:xfrm>
            <a:prstGeom prst="rightArrow">
              <a:avLst/>
            </a:prstGeom>
            <a:solidFill>
              <a:srgbClr val="7CB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Pfeil nach rechts 118">
              <a:extLst>
                <a:ext uri="{FF2B5EF4-FFF2-40B4-BE49-F238E27FC236}">
                  <a16:creationId xmlns:a16="http://schemas.microsoft.com/office/drawing/2014/main" id="{B0B0043D-413C-498E-8AC8-3018840B618C}"/>
                </a:ext>
              </a:extLst>
            </p:cNvPr>
            <p:cNvSpPr/>
            <p:nvPr/>
          </p:nvSpPr>
          <p:spPr>
            <a:xfrm rot="20495177">
              <a:off x="7145423" y="4096951"/>
              <a:ext cx="443021" cy="448187"/>
            </a:xfrm>
            <a:prstGeom prst="rightArrow">
              <a:avLst/>
            </a:prstGeom>
            <a:solidFill>
              <a:srgbClr val="A5C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2" name="Pfeil nach rechts 119">
              <a:extLst>
                <a:ext uri="{FF2B5EF4-FFF2-40B4-BE49-F238E27FC236}">
                  <a16:creationId xmlns:a16="http://schemas.microsoft.com/office/drawing/2014/main" id="{BA2674E7-0828-489E-94F7-1A90B6BCF5CA}"/>
                </a:ext>
              </a:extLst>
            </p:cNvPr>
            <p:cNvSpPr/>
            <p:nvPr/>
          </p:nvSpPr>
          <p:spPr>
            <a:xfrm rot="379268">
              <a:off x="7191044" y="4532114"/>
              <a:ext cx="443021" cy="448187"/>
            </a:xfrm>
            <a:prstGeom prst="rightArrow">
              <a:avLst/>
            </a:prstGeom>
            <a:solidFill>
              <a:srgbClr val="EAF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3" name="Pfeil nach rechts 120">
              <a:extLst>
                <a:ext uri="{FF2B5EF4-FFF2-40B4-BE49-F238E27FC236}">
                  <a16:creationId xmlns:a16="http://schemas.microsoft.com/office/drawing/2014/main" id="{65398944-013D-4DF8-ACE3-098A100F3689}"/>
                </a:ext>
              </a:extLst>
            </p:cNvPr>
            <p:cNvSpPr/>
            <p:nvPr/>
          </p:nvSpPr>
          <p:spPr>
            <a:xfrm rot="14697148">
              <a:off x="5723874" y="3464427"/>
              <a:ext cx="443021" cy="448187"/>
            </a:xfrm>
            <a:prstGeom prst="rightArrow">
              <a:avLst/>
            </a:prstGeom>
            <a:solidFill>
              <a:srgbClr val="F4A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4" name="Pfeil nach rechts 121">
              <a:extLst>
                <a:ext uri="{FF2B5EF4-FFF2-40B4-BE49-F238E27FC236}">
                  <a16:creationId xmlns:a16="http://schemas.microsoft.com/office/drawing/2014/main" id="{B49280E7-FBEE-443C-93F4-9B1E3AE1C212}"/>
                </a:ext>
              </a:extLst>
            </p:cNvPr>
            <p:cNvSpPr/>
            <p:nvPr/>
          </p:nvSpPr>
          <p:spPr>
            <a:xfrm rot="13341491">
              <a:off x="5370573" y="3722215"/>
              <a:ext cx="443021" cy="448187"/>
            </a:xfrm>
            <a:prstGeom prst="rightArrow">
              <a:avLst/>
            </a:prstGeom>
            <a:solidFill>
              <a:srgbClr val="EE6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5" name="Pfeil nach rechts 122">
              <a:extLst>
                <a:ext uri="{FF2B5EF4-FFF2-40B4-BE49-F238E27FC236}">
                  <a16:creationId xmlns:a16="http://schemas.microsoft.com/office/drawing/2014/main" id="{AB0CCFF4-B39B-4592-B5AF-C4C216866F55}"/>
                </a:ext>
              </a:extLst>
            </p:cNvPr>
            <p:cNvSpPr/>
            <p:nvPr/>
          </p:nvSpPr>
          <p:spPr>
            <a:xfrm rot="11919538">
              <a:off x="5152416" y="4098303"/>
              <a:ext cx="443021" cy="448187"/>
            </a:xfrm>
            <a:prstGeom prst="rightArrow">
              <a:avLst/>
            </a:prstGeom>
            <a:solidFill>
              <a:srgbClr val="E52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6" name="Pfeil nach rechts 123">
              <a:extLst>
                <a:ext uri="{FF2B5EF4-FFF2-40B4-BE49-F238E27FC236}">
                  <a16:creationId xmlns:a16="http://schemas.microsoft.com/office/drawing/2014/main" id="{750934BE-3BDF-4F5F-8E6E-88C51C0CAF50}"/>
                </a:ext>
              </a:extLst>
            </p:cNvPr>
            <p:cNvSpPr/>
            <p:nvPr/>
          </p:nvSpPr>
          <p:spPr>
            <a:xfrm rot="10459230">
              <a:off x="5106917" y="4532113"/>
              <a:ext cx="443021" cy="448187"/>
            </a:xfrm>
            <a:prstGeom prst="rightArrow">
              <a:avLst/>
            </a:prstGeom>
            <a:solidFill>
              <a:srgbClr val="E76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7" name="Pfeil nach rechts 124">
              <a:extLst>
                <a:ext uri="{FF2B5EF4-FFF2-40B4-BE49-F238E27FC236}">
                  <a16:creationId xmlns:a16="http://schemas.microsoft.com/office/drawing/2014/main" id="{CB848CD9-5767-4680-943E-2CE7A0342B1D}"/>
                </a:ext>
              </a:extLst>
            </p:cNvPr>
            <p:cNvSpPr/>
            <p:nvPr/>
          </p:nvSpPr>
          <p:spPr>
            <a:xfrm rot="9013816">
              <a:off x="5242361" y="4944827"/>
              <a:ext cx="443021" cy="448187"/>
            </a:xfrm>
            <a:prstGeom prst="rightArrow">
              <a:avLst/>
            </a:prstGeom>
            <a:solidFill>
              <a:srgbClr val="DF2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8" name="Pfeil nach rechts 125">
              <a:extLst>
                <a:ext uri="{FF2B5EF4-FFF2-40B4-BE49-F238E27FC236}">
                  <a16:creationId xmlns:a16="http://schemas.microsoft.com/office/drawing/2014/main" id="{A985E400-E952-493C-B102-697FF2D17530}"/>
                </a:ext>
              </a:extLst>
            </p:cNvPr>
            <p:cNvSpPr/>
            <p:nvPr/>
          </p:nvSpPr>
          <p:spPr>
            <a:xfrm rot="1836863">
              <a:off x="7053103" y="4945568"/>
              <a:ext cx="443021" cy="448187"/>
            </a:xfrm>
            <a:prstGeom prst="rightArrow">
              <a:avLst/>
            </a:prstGeom>
            <a:solidFill>
              <a:srgbClr val="0A9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9" name="Pfeil nach rechts 126">
              <a:extLst>
                <a:ext uri="{FF2B5EF4-FFF2-40B4-BE49-F238E27FC236}">
                  <a16:creationId xmlns:a16="http://schemas.microsoft.com/office/drawing/2014/main" id="{22F80F30-B664-44C5-B579-215573778ECF}"/>
                </a:ext>
              </a:extLst>
            </p:cNvPr>
            <p:cNvSpPr/>
            <p:nvPr/>
          </p:nvSpPr>
          <p:spPr>
            <a:xfrm rot="3194229">
              <a:off x="6762599" y="5268406"/>
              <a:ext cx="443021" cy="448187"/>
            </a:xfrm>
            <a:prstGeom prst="rightArrow">
              <a:avLst/>
            </a:prstGeom>
            <a:solidFill>
              <a:srgbClr val="3EB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0" name="Pfeil nach rechts 127">
              <a:extLst>
                <a:ext uri="{FF2B5EF4-FFF2-40B4-BE49-F238E27FC236}">
                  <a16:creationId xmlns:a16="http://schemas.microsoft.com/office/drawing/2014/main" id="{F0BDD58F-AC4F-4A23-BAAA-DE9E874B64D2}"/>
                </a:ext>
              </a:extLst>
            </p:cNvPr>
            <p:cNvSpPr/>
            <p:nvPr/>
          </p:nvSpPr>
          <p:spPr>
            <a:xfrm rot="4641990">
              <a:off x="6366155" y="5444105"/>
              <a:ext cx="443021" cy="448187"/>
            </a:xfrm>
            <a:prstGeom prst="rightArrow">
              <a:avLst/>
            </a:prstGeom>
            <a:solidFill>
              <a:srgbClr val="E76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1" name="Pfeil nach rechts 128">
              <a:extLst>
                <a:ext uri="{FF2B5EF4-FFF2-40B4-BE49-F238E27FC236}">
                  <a16:creationId xmlns:a16="http://schemas.microsoft.com/office/drawing/2014/main" id="{5767276E-205F-4E72-951D-72F59663B35C}"/>
                </a:ext>
              </a:extLst>
            </p:cNvPr>
            <p:cNvSpPr/>
            <p:nvPr/>
          </p:nvSpPr>
          <p:spPr>
            <a:xfrm rot="6077157">
              <a:off x="5930111" y="5443895"/>
              <a:ext cx="443021" cy="448187"/>
            </a:xfrm>
            <a:prstGeom prst="rightArrow">
              <a:avLst/>
            </a:prstGeom>
            <a:solidFill>
              <a:srgbClr val="EF9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2" name="Pfeil nach rechts 129">
              <a:extLst>
                <a:ext uri="{FF2B5EF4-FFF2-40B4-BE49-F238E27FC236}">
                  <a16:creationId xmlns:a16="http://schemas.microsoft.com/office/drawing/2014/main" id="{3B1AE1FA-C4C6-4D48-8EF9-B921CE5CABF2}"/>
                </a:ext>
              </a:extLst>
            </p:cNvPr>
            <p:cNvSpPr/>
            <p:nvPr/>
          </p:nvSpPr>
          <p:spPr>
            <a:xfrm rot="7526520">
              <a:off x="5534222" y="5264719"/>
              <a:ext cx="443021" cy="448187"/>
            </a:xfrm>
            <a:prstGeom prst="rightArrow">
              <a:avLst/>
            </a:prstGeom>
            <a:solidFill>
              <a:srgbClr val="F7C9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3" name="Ellipse 130">
              <a:extLst>
                <a:ext uri="{FF2B5EF4-FFF2-40B4-BE49-F238E27FC236}">
                  <a16:creationId xmlns:a16="http://schemas.microsoft.com/office/drawing/2014/main" id="{603CF0F5-DEE7-4459-BD1F-7DAFD40866DC}"/>
                </a:ext>
              </a:extLst>
            </p:cNvPr>
            <p:cNvSpPr/>
            <p:nvPr/>
          </p:nvSpPr>
          <p:spPr>
            <a:xfrm>
              <a:off x="5738863" y="4008871"/>
              <a:ext cx="1265917" cy="1265917"/>
            </a:xfrm>
            <a:prstGeom prst="ellipse">
              <a:avLst/>
            </a:prstGeom>
            <a:solidFill>
              <a:srgbClr val="53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b="1" dirty="0">
                  <a:solidFill>
                    <a:schemeClr val="bg1"/>
                  </a:solidFill>
                </a:rPr>
                <a:t>Poprawa efektywności energetycznej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feld 42">
            <a:extLst>
              <a:ext uri="{FF2B5EF4-FFF2-40B4-BE49-F238E27FC236}">
                <a16:creationId xmlns:a16="http://schemas.microsoft.com/office/drawing/2014/main" id="{F673B01E-7953-44CE-A94F-98C02D0EAF92}"/>
              </a:ext>
            </a:extLst>
          </p:cNvPr>
          <p:cNvSpPr txBox="1"/>
          <p:nvPr/>
        </p:nvSpPr>
        <p:spPr>
          <a:xfrm>
            <a:off x="3621917" y="6616186"/>
            <a:ext cx="4758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174489"/>
                </a:solidFill>
              </a:rPr>
              <a:t>Na podstawie:</a:t>
            </a:r>
            <a:r>
              <a:rPr lang="en-GB" sz="900" dirty="0">
                <a:solidFill>
                  <a:srgbClr val="174489"/>
                </a:solidFill>
              </a:rPr>
              <a:t> IEA</a:t>
            </a:r>
            <a:r>
              <a:rPr lang="pl-PL" sz="900" dirty="0">
                <a:solidFill>
                  <a:srgbClr val="174489"/>
                </a:solidFill>
              </a:rPr>
              <a:t>,</a:t>
            </a:r>
            <a:r>
              <a:rPr lang="en-GB" sz="900" dirty="0">
                <a:solidFill>
                  <a:srgbClr val="174489"/>
                </a:solidFill>
              </a:rPr>
              <a:t> 2015</a:t>
            </a:r>
            <a:r>
              <a:rPr lang="pl-PL" sz="900" dirty="0">
                <a:solidFill>
                  <a:srgbClr val="174489"/>
                </a:solidFill>
              </a:rPr>
              <a:t>,</a:t>
            </a:r>
            <a:r>
              <a:rPr lang="en-GB" sz="900" dirty="0">
                <a:solidFill>
                  <a:srgbClr val="174489"/>
                </a:solidFill>
              </a:rPr>
              <a:t> Capturing the Multiple Benefits of Energy Efficiency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2FF0BC-6AE1-4F85-BF68-CD97CDBF110D}"/>
              </a:ext>
            </a:extLst>
          </p:cNvPr>
          <p:cNvSpPr txBox="1"/>
          <p:nvPr/>
        </p:nvSpPr>
        <p:spPr>
          <a:xfrm>
            <a:off x="5477389" y="1392664"/>
            <a:ext cx="102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Oszczędność energii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7135A0-1ED7-493A-A6B5-F39B1C3A29A7}"/>
              </a:ext>
            </a:extLst>
          </p:cNvPr>
          <p:cNvSpPr txBox="1"/>
          <p:nvPr/>
        </p:nvSpPr>
        <p:spPr>
          <a:xfrm>
            <a:off x="6423963" y="1543760"/>
            <a:ext cx="102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Redukcja emisji GHG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FCD442-EC94-4182-8C55-7BC0F46203B6}"/>
              </a:ext>
            </a:extLst>
          </p:cNvPr>
          <p:cNvSpPr txBox="1"/>
          <p:nvPr/>
        </p:nvSpPr>
        <p:spPr>
          <a:xfrm>
            <a:off x="7060874" y="2156521"/>
            <a:ext cx="1274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b="1" dirty="0">
                <a:solidFill>
                  <a:sysClr val="windowText" lastClr="000000"/>
                </a:solidFill>
              </a:rPr>
              <a:t>Bezpieczeństwo energetyczne</a:t>
            </a:r>
            <a:endParaRPr lang="en-US" sz="105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8A4B82-0F2A-4C70-8043-699B3B40CC3A}"/>
              </a:ext>
            </a:extLst>
          </p:cNvPr>
          <p:cNvSpPr txBox="1"/>
          <p:nvPr/>
        </p:nvSpPr>
        <p:spPr>
          <a:xfrm>
            <a:off x="7646226" y="2934262"/>
            <a:ext cx="102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Dostawy energii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CABB54-9C48-403E-8F9E-F1A2FDDA2387}"/>
              </a:ext>
            </a:extLst>
          </p:cNvPr>
          <p:cNvSpPr txBox="1"/>
          <p:nvPr/>
        </p:nvSpPr>
        <p:spPr>
          <a:xfrm>
            <a:off x="7811256" y="3850922"/>
            <a:ext cx="917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Ceny energii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A40B33-7DBC-4C98-BC14-F8D6135E3577}"/>
              </a:ext>
            </a:extLst>
          </p:cNvPr>
          <p:cNvSpPr txBox="1"/>
          <p:nvPr/>
        </p:nvSpPr>
        <p:spPr>
          <a:xfrm>
            <a:off x="5976319" y="5840280"/>
            <a:ext cx="102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Zmniejszenie ubóstwa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A95E9C-650C-4075-8E15-E5843AD6DEAF}"/>
              </a:ext>
            </a:extLst>
          </p:cNvPr>
          <p:cNvSpPr txBox="1"/>
          <p:nvPr/>
        </p:nvSpPr>
        <p:spPr>
          <a:xfrm>
            <a:off x="7459274" y="4588325"/>
            <a:ext cx="1020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Wpływ makro-ekonomiczny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CDFDF1-2004-4E0F-A5FD-6C7BD37461D8}"/>
              </a:ext>
            </a:extLst>
          </p:cNvPr>
          <p:cNvSpPr txBox="1"/>
          <p:nvPr/>
        </p:nvSpPr>
        <p:spPr>
          <a:xfrm>
            <a:off x="6688620" y="5557990"/>
            <a:ext cx="12954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b="1" dirty="0">
                <a:solidFill>
                  <a:sysClr val="windowText" lastClr="000000"/>
                </a:solidFill>
              </a:rPr>
              <a:t>Produktywność</a:t>
            </a:r>
            <a:endParaRPr lang="en-US" sz="1050" b="1" dirty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448E7D-20A2-4B28-AE3B-9D0072889DAE}"/>
              </a:ext>
            </a:extLst>
          </p:cNvPr>
          <p:cNvSpPr txBox="1"/>
          <p:nvPr/>
        </p:nvSpPr>
        <p:spPr>
          <a:xfrm>
            <a:off x="5032044" y="5835170"/>
            <a:ext cx="102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Aspekty zdrowotne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696C70-0CEE-4A79-9002-CF1DA870AA07}"/>
              </a:ext>
            </a:extLst>
          </p:cNvPr>
          <p:cNvSpPr txBox="1"/>
          <p:nvPr/>
        </p:nvSpPr>
        <p:spPr>
          <a:xfrm>
            <a:off x="4149747" y="5526889"/>
            <a:ext cx="1020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Zatrudnienie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0B78AE-A61C-4679-B9BB-875ED6C7848D}"/>
              </a:ext>
            </a:extLst>
          </p:cNvPr>
          <p:cNvSpPr txBox="1"/>
          <p:nvPr/>
        </p:nvSpPr>
        <p:spPr>
          <a:xfrm>
            <a:off x="3456455" y="4699306"/>
            <a:ext cx="115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Emisje zanieczyszczeń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B9AA2E-60A9-470C-8C68-660372B2C2AB}"/>
              </a:ext>
            </a:extLst>
          </p:cNvPr>
          <p:cNvSpPr txBox="1"/>
          <p:nvPr/>
        </p:nvSpPr>
        <p:spPr>
          <a:xfrm>
            <a:off x="3185993" y="3879446"/>
            <a:ext cx="115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Zarządzania zasobami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4FE466-4E9B-4A3E-B752-439A634D04C5}"/>
              </a:ext>
            </a:extLst>
          </p:cNvPr>
          <p:cNvSpPr txBox="1"/>
          <p:nvPr/>
        </p:nvSpPr>
        <p:spPr>
          <a:xfrm>
            <a:off x="3275697" y="2911830"/>
            <a:ext cx="115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Budżet publiczny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A5EDBF-3D57-4EC9-9164-72EE18601082}"/>
              </a:ext>
            </a:extLst>
          </p:cNvPr>
          <p:cNvSpPr txBox="1"/>
          <p:nvPr/>
        </p:nvSpPr>
        <p:spPr>
          <a:xfrm>
            <a:off x="3752024" y="2117355"/>
            <a:ext cx="115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Dodatkowe przychody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5F8BD6-5CB0-4640-AC78-E1263769EFA4}"/>
              </a:ext>
            </a:extLst>
          </p:cNvPr>
          <p:cNvSpPr txBox="1"/>
          <p:nvPr/>
        </p:nvSpPr>
        <p:spPr>
          <a:xfrm>
            <a:off x="4487600" y="1532663"/>
            <a:ext cx="115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ysClr val="windowText" lastClr="000000"/>
                </a:solidFill>
              </a:rPr>
              <a:t>Wartość aktywów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4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DEESME – dwie osie wsparcia</a:t>
            </a:r>
            <a:endParaRPr lang="pl-P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09275F-76C4-4C8D-9B8D-11827347E769}"/>
              </a:ext>
            </a:extLst>
          </p:cNvPr>
          <p:cNvGrpSpPr/>
          <p:nvPr/>
        </p:nvGrpSpPr>
        <p:grpSpPr>
          <a:xfrm>
            <a:off x="600140" y="2358813"/>
            <a:ext cx="11288829" cy="2696263"/>
            <a:chOff x="678578" y="2493416"/>
            <a:chExt cx="11288829" cy="26962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170292-1A54-4F75-A32B-EE68BFDF8A56}"/>
                </a:ext>
              </a:extLst>
            </p:cNvPr>
            <p:cNvGrpSpPr/>
            <p:nvPr/>
          </p:nvGrpSpPr>
          <p:grpSpPr>
            <a:xfrm>
              <a:off x="678578" y="2493416"/>
              <a:ext cx="11288829" cy="2696263"/>
              <a:chOff x="627986" y="2736772"/>
              <a:chExt cx="11288829" cy="2696263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D2D1F41F-B515-4275-B600-B9DBCEF44C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8914329"/>
                  </p:ext>
                </p:extLst>
              </p:nvPr>
            </p:nvGraphicFramePr>
            <p:xfrm>
              <a:off x="3288911" y="3473269"/>
              <a:ext cx="5548498" cy="19597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AB6A57-9574-40C0-B1A1-E0BC6C3DCA5B}"/>
                  </a:ext>
                </a:extLst>
              </p:cNvPr>
              <p:cNvSpPr txBox="1"/>
              <p:nvPr/>
            </p:nvSpPr>
            <p:spPr>
              <a:xfrm>
                <a:off x="9022649" y="2736772"/>
                <a:ext cx="28157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pl-PL" sz="1800" dirty="0"/>
                  <a:t>Wypracowanie metodyk dedykowanych MSP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22F4D6-9896-4F65-9E48-17FAC705E385}"/>
                  </a:ext>
                </a:extLst>
              </p:cNvPr>
              <p:cNvSpPr txBox="1"/>
              <p:nvPr/>
            </p:nvSpPr>
            <p:spPr>
              <a:xfrm>
                <a:off x="9101087" y="3888155"/>
                <a:ext cx="2815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pl-PL" dirty="0"/>
                  <a:t>Szkolenia</a:t>
                </a:r>
                <a:endParaRPr lang="pl-PL" sz="18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C3D2F46-4E03-410A-A7F8-2CF3E562D4C6}"/>
                  </a:ext>
                </a:extLst>
              </p:cNvPr>
              <p:cNvSpPr txBox="1"/>
              <p:nvPr/>
            </p:nvSpPr>
            <p:spPr>
              <a:xfrm>
                <a:off x="9022649" y="4685133"/>
                <a:ext cx="2815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pl-PL" dirty="0"/>
                  <a:t>Pilotażowe wdrożenia</a:t>
                </a:r>
                <a:endParaRPr lang="pl-PL" sz="1800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6B92BFC-E608-4531-B9FF-C83FDAE73E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69348" y="4402623"/>
                <a:ext cx="932025" cy="467176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F717D2C-136A-4FC9-9424-7A988C22D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9350" y="3195412"/>
                <a:ext cx="932025" cy="467176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103E731-EA1B-43ED-B19D-022D8D680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69349" y="4065042"/>
                <a:ext cx="932025" cy="7779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F5267A-75E3-4BC6-AFD6-03CCFD51EA28}"/>
                  </a:ext>
                </a:extLst>
              </p:cNvPr>
              <p:cNvSpPr txBox="1"/>
              <p:nvPr/>
            </p:nvSpPr>
            <p:spPr>
              <a:xfrm>
                <a:off x="978391" y="2987898"/>
                <a:ext cx="19807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>
                  <a:buNone/>
                </a:pPr>
                <a:r>
                  <a:rPr lang="pl-PL" sz="1800" dirty="0"/>
                  <a:t>Analiza wyzwań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05E421-49DF-4EC5-BDB4-468956610291}"/>
                  </a:ext>
                </a:extLst>
              </p:cNvPr>
              <p:cNvSpPr txBox="1"/>
              <p:nvPr/>
            </p:nvSpPr>
            <p:spPr>
              <a:xfrm>
                <a:off x="627986" y="3731092"/>
                <a:ext cx="23311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>
                  <a:buNone/>
                </a:pPr>
                <a:r>
                  <a:rPr lang="pl-PL" sz="1800" dirty="0"/>
                  <a:t>Dedykowane propozycje polityk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50F42E-156A-4EC6-98CE-8ACE11131024}"/>
                  </a:ext>
                </a:extLst>
              </p:cNvPr>
              <p:cNvSpPr txBox="1"/>
              <p:nvPr/>
            </p:nvSpPr>
            <p:spPr>
              <a:xfrm>
                <a:off x="627986" y="4780086"/>
                <a:ext cx="2331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>
                  <a:buNone/>
                </a:pPr>
                <a:r>
                  <a:rPr lang="pl-PL" sz="1800" dirty="0"/>
                  <a:t>Wsparcie wdrożenia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CDF7CCC-4573-4146-8493-BEBECE9759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24944" y="4402623"/>
                <a:ext cx="932025" cy="467176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F5F00B-E973-4A22-A3C0-E574D47946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4946" y="3195412"/>
                <a:ext cx="932025" cy="467176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0DE7E36-0DBB-4E31-97B2-5AD2CB57C2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24945" y="4065042"/>
                <a:ext cx="932025" cy="7779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DCA7AAC-EF4B-4D96-AFC4-EA50711EB8BA}"/>
                </a:ext>
              </a:extLst>
            </p:cNvPr>
            <p:cNvSpPr/>
            <p:nvPr/>
          </p:nvSpPr>
          <p:spPr>
            <a:xfrm>
              <a:off x="6024004" y="3719121"/>
              <a:ext cx="366892" cy="220687"/>
            </a:xfrm>
            <a:prstGeom prst="curved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0A4CE2E6-5AE4-46AE-BCAC-B790BB9D5318}"/>
                </a:ext>
              </a:extLst>
            </p:cNvPr>
            <p:cNvSpPr/>
            <p:nvPr/>
          </p:nvSpPr>
          <p:spPr>
            <a:xfrm flipH="1" flipV="1">
              <a:off x="6001729" y="3962534"/>
              <a:ext cx="366892" cy="220687"/>
            </a:xfrm>
            <a:prstGeom prst="curved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F05AAA8-A4D9-44CA-A182-2A2E4BEC0942}"/>
              </a:ext>
            </a:extLst>
          </p:cNvPr>
          <p:cNvSpPr txBox="1"/>
          <p:nvPr/>
        </p:nvSpPr>
        <p:spPr>
          <a:xfrm>
            <a:off x="4073529" y="5299786"/>
            <a:ext cx="4143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Materiały dostępne na stronie: </a:t>
            </a:r>
            <a:r>
              <a:rPr lang="en-GB" dirty="0">
                <a:hlinkClick r:id="rId8"/>
              </a:rPr>
              <a:t>https://www.deesme.eu/knowledge-hub/</a:t>
            </a:r>
            <a:endParaRPr lang="pl-PL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17150E-69A2-43B4-BDBF-334E45B83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124" y="297859"/>
            <a:ext cx="22092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err="1"/>
              <a:t>FinEERGo</a:t>
            </a:r>
            <a:r>
              <a:rPr lang="pl-PL" sz="4000" dirty="0"/>
              <a:t>-Dom</a:t>
            </a:r>
            <a:endParaRPr lang="pl-P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79556A6-CCE2-4F54-96AF-5DFD5F64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002" y="374045"/>
            <a:ext cx="1722885" cy="1722885"/>
          </a:xfrm>
          <a:prstGeom prst="rect">
            <a:avLst/>
          </a:prstGeom>
        </p:spPr>
      </p:pic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749BC5BC-CA93-4EE6-AA7E-A992D6C53B15}"/>
              </a:ext>
            </a:extLst>
          </p:cNvPr>
          <p:cNvSpPr txBox="1">
            <a:spLocks/>
          </p:cNvSpPr>
          <p:nvPr/>
        </p:nvSpPr>
        <p:spPr>
          <a:xfrm>
            <a:off x="854161" y="1506780"/>
            <a:ext cx="9822367" cy="384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0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000" dirty="0"/>
              <a:t>Replikacja mechanizmu finansowego wsparcia głębokiej </a:t>
            </a:r>
            <a:br>
              <a:rPr lang="pl-PL" sz="2000" dirty="0"/>
            </a:br>
            <a:r>
              <a:rPr lang="pl-PL" sz="2000" dirty="0"/>
              <a:t>renowacji budynków z wykorzystaniem umów typu EPC</a:t>
            </a:r>
          </a:p>
          <a:p>
            <a:pPr marL="0" indent="0">
              <a:buNone/>
            </a:pPr>
            <a:r>
              <a:rPr lang="pl-PL" sz="1800" dirty="0"/>
              <a:t>Czas trwania: Czerwiec 2019 – Maj 2023</a:t>
            </a:r>
          </a:p>
          <a:p>
            <a:pPr marL="0" indent="0">
              <a:buNone/>
            </a:pPr>
            <a:r>
              <a:rPr lang="pl-PL" sz="1800" dirty="0"/>
              <a:t>KAPE jest koordynatorem projektu</a:t>
            </a:r>
          </a:p>
          <a:p>
            <a:pPr marL="0" indent="0">
              <a:buNone/>
            </a:pPr>
            <a:r>
              <a:rPr lang="pl-PL" sz="1800" dirty="0"/>
              <a:t>9 partnerów z 6 krajów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pic>
        <p:nvPicPr>
          <p:cNvPr id="9" name="Картина 5">
            <a:extLst>
              <a:ext uri="{FF2B5EF4-FFF2-40B4-BE49-F238E27FC236}">
                <a16:creationId xmlns:a16="http://schemas.microsoft.com/office/drawing/2014/main" id="{A0BED4D8-30BE-4ECE-B5C2-6A7143E3D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68" y="3914938"/>
            <a:ext cx="1390960" cy="821433"/>
          </a:xfrm>
          <a:prstGeom prst="rect">
            <a:avLst/>
          </a:prstGeom>
        </p:spPr>
      </p:pic>
      <p:pic>
        <p:nvPicPr>
          <p:cNvPr id="11" name="Картина 6">
            <a:extLst>
              <a:ext uri="{FF2B5EF4-FFF2-40B4-BE49-F238E27FC236}">
                <a16:creationId xmlns:a16="http://schemas.microsoft.com/office/drawing/2014/main" id="{D40F557E-16D4-40FC-B78F-DB31F8E3C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0" y="3919840"/>
            <a:ext cx="1200728" cy="818678"/>
          </a:xfrm>
          <a:prstGeom prst="rect">
            <a:avLst/>
          </a:prstGeom>
        </p:spPr>
      </p:pic>
      <p:pic>
        <p:nvPicPr>
          <p:cNvPr id="12" name="Картина 7">
            <a:extLst>
              <a:ext uri="{FF2B5EF4-FFF2-40B4-BE49-F238E27FC236}">
                <a16:creationId xmlns:a16="http://schemas.microsoft.com/office/drawing/2014/main" id="{47F5A2AE-FBA4-4E73-BA92-93E92DCD20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36" y="3889822"/>
            <a:ext cx="818679" cy="818679"/>
          </a:xfrm>
          <a:prstGeom prst="rect">
            <a:avLst/>
          </a:prstGeom>
        </p:spPr>
      </p:pic>
      <p:pic>
        <p:nvPicPr>
          <p:cNvPr id="13" name="Картина 8">
            <a:extLst>
              <a:ext uri="{FF2B5EF4-FFF2-40B4-BE49-F238E27FC236}">
                <a16:creationId xmlns:a16="http://schemas.microsoft.com/office/drawing/2014/main" id="{F42CFA86-F5BC-473D-A725-E6A20B77D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919839"/>
            <a:ext cx="818679" cy="818679"/>
          </a:xfrm>
          <a:prstGeom prst="rect">
            <a:avLst/>
          </a:prstGeom>
        </p:spPr>
      </p:pic>
      <p:pic>
        <p:nvPicPr>
          <p:cNvPr id="14" name="Картина 9">
            <a:extLst>
              <a:ext uri="{FF2B5EF4-FFF2-40B4-BE49-F238E27FC236}">
                <a16:creationId xmlns:a16="http://schemas.microsoft.com/office/drawing/2014/main" id="{4BDDDA15-CC29-49BA-A2E3-F06202FF1D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90" y="3893572"/>
            <a:ext cx="556702" cy="818679"/>
          </a:xfrm>
          <a:prstGeom prst="rect">
            <a:avLst/>
          </a:prstGeom>
        </p:spPr>
      </p:pic>
      <p:pic>
        <p:nvPicPr>
          <p:cNvPr id="15" name="Картина 10">
            <a:extLst>
              <a:ext uri="{FF2B5EF4-FFF2-40B4-BE49-F238E27FC236}">
                <a16:creationId xmlns:a16="http://schemas.microsoft.com/office/drawing/2014/main" id="{5C030A4E-4251-4029-A631-65538AB80A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6" y="3914938"/>
            <a:ext cx="1031536" cy="818679"/>
          </a:xfrm>
          <a:prstGeom prst="rect">
            <a:avLst/>
          </a:prstGeom>
        </p:spPr>
      </p:pic>
      <p:pic>
        <p:nvPicPr>
          <p:cNvPr id="16" name="Картина 11">
            <a:extLst>
              <a:ext uri="{FF2B5EF4-FFF2-40B4-BE49-F238E27FC236}">
                <a16:creationId xmlns:a16="http://schemas.microsoft.com/office/drawing/2014/main" id="{229A56CE-857F-40AF-9CC9-5DE9DCA30E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20" y="4929170"/>
            <a:ext cx="4975213" cy="354192"/>
          </a:xfrm>
          <a:prstGeom prst="rect">
            <a:avLst/>
          </a:prstGeom>
        </p:spPr>
      </p:pic>
      <p:pic>
        <p:nvPicPr>
          <p:cNvPr id="17" name="Картина 2">
            <a:extLst>
              <a:ext uri="{FF2B5EF4-FFF2-40B4-BE49-F238E27FC236}">
                <a16:creationId xmlns:a16="http://schemas.microsoft.com/office/drawing/2014/main" id="{DD7E9079-3D56-4404-ABFB-7C8F760015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05" y="4158201"/>
            <a:ext cx="1393946" cy="332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4E683B-5E35-46D5-85CD-9ED656A408A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3664" r="3371"/>
          <a:stretch/>
        </p:blipFill>
        <p:spPr>
          <a:xfrm>
            <a:off x="8584872" y="2912829"/>
            <a:ext cx="3601908" cy="3945171"/>
          </a:xfrm>
          <a:prstGeom prst="rect">
            <a:avLst/>
          </a:prstGeom>
        </p:spPr>
      </p:pic>
      <p:sp>
        <p:nvSpPr>
          <p:cNvPr id="18" name="Правоъгълник 3">
            <a:extLst>
              <a:ext uri="{FF2B5EF4-FFF2-40B4-BE49-F238E27FC236}">
                <a16:creationId xmlns:a16="http://schemas.microsoft.com/office/drawing/2014/main" id="{F400033B-DA41-413F-8135-69F0D7C023DF}"/>
              </a:ext>
            </a:extLst>
          </p:cNvPr>
          <p:cNvSpPr/>
          <p:nvPr/>
        </p:nvSpPr>
        <p:spPr>
          <a:xfrm>
            <a:off x="1653527" y="5781489"/>
            <a:ext cx="6899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 is funded by the European Union's Horizon 2020 research and innovation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under grant agreement No 847059.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Картина 5">
            <a:extLst>
              <a:ext uri="{FF2B5EF4-FFF2-40B4-BE49-F238E27FC236}">
                <a16:creationId xmlns:a16="http://schemas.microsoft.com/office/drawing/2014/main" id="{83978F0C-FAA0-40CF-B8F1-846359EDD7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1" y="5741426"/>
            <a:ext cx="799366" cy="5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err="1"/>
              <a:t>FinEERGo</a:t>
            </a:r>
            <a:r>
              <a:rPr lang="pl-PL" sz="4000" dirty="0"/>
              <a:t>-Dom - cele projektu</a:t>
            </a:r>
            <a:endParaRPr lang="pl-P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79556A6-CCE2-4F54-96AF-5DFD5F646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002" y="374045"/>
            <a:ext cx="1722885" cy="17228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E50C94B-68D3-4F36-AE83-81CB2E1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/>
              <a:t>Cel główny</a:t>
            </a:r>
            <a:endParaRPr lang="lv-LV" sz="2000" b="1" dirty="0"/>
          </a:p>
          <a:p>
            <a:r>
              <a:rPr lang="pl-PL" sz="2000" dirty="0"/>
              <a:t>Usprawnić i wdrożyć innowacyjny mechanizm wsparcia inwestycji w efektywność energetyczną i OZE głębokiej modernizacji</a:t>
            </a:r>
            <a:r>
              <a:rPr lang="lv-LV" sz="2000" dirty="0"/>
              <a:t> </a:t>
            </a:r>
            <a:r>
              <a:rPr lang="pl-PL" sz="2000" dirty="0"/>
              <a:t>budynków</a:t>
            </a:r>
            <a:endParaRPr lang="lv-LV" sz="2000" dirty="0"/>
          </a:p>
          <a:p>
            <a:pPr algn="just"/>
            <a:endParaRPr lang="lv-LV" sz="2000" dirty="0"/>
          </a:p>
          <a:p>
            <a:pPr marL="0" indent="0" algn="just">
              <a:buNone/>
            </a:pPr>
            <a:r>
              <a:rPr lang="pl-PL" sz="2000" b="1" dirty="0"/>
              <a:t>Cele powiązane</a:t>
            </a:r>
            <a:endParaRPr lang="lv-LV" sz="2000" b="1" dirty="0"/>
          </a:p>
          <a:p>
            <a:r>
              <a:rPr lang="pl-PL" sz="2000" dirty="0"/>
              <a:t>Zwiększyć liczbę inwestycji głębokiej termomodernizacji budynków w tym z wykorzystaniem OZE</a:t>
            </a:r>
          </a:p>
          <a:p>
            <a:r>
              <a:rPr lang="pl-PL" sz="2000" dirty="0"/>
              <a:t>Rozwinąć rynek instrumentów finansowych</a:t>
            </a:r>
            <a:endParaRPr lang="lv-LV" sz="2000" dirty="0"/>
          </a:p>
          <a:p>
            <a:r>
              <a:rPr lang="pl-PL" sz="2000" dirty="0"/>
              <a:t>Zwiększyć wykorzystanie kontraktów EPC</a:t>
            </a:r>
          </a:p>
          <a:p>
            <a:r>
              <a:rPr lang="pl-PL" sz="2000" dirty="0"/>
              <a:t>Zapewnić wysoką jakość modernizacji</a:t>
            </a:r>
            <a:endParaRPr lang="lv-LV" sz="2000" dirty="0"/>
          </a:p>
          <a:p>
            <a:pPr marL="0" indent="0" algn="just">
              <a:buNone/>
            </a:pP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9877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err="1"/>
              <a:t>FinEERGo</a:t>
            </a:r>
            <a:r>
              <a:rPr lang="pl-PL" sz="4000" dirty="0"/>
              <a:t>-Dom</a:t>
            </a:r>
            <a:endParaRPr lang="pl-P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F488-8097-3948-ADE1-5658FA011F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749BC5BC-CA93-4EE6-AA7E-A992D6C53B15}"/>
              </a:ext>
            </a:extLst>
          </p:cNvPr>
          <p:cNvSpPr txBox="1">
            <a:spLocks/>
          </p:cNvSpPr>
          <p:nvPr/>
        </p:nvSpPr>
        <p:spPr>
          <a:xfrm>
            <a:off x="838199" y="1898178"/>
            <a:ext cx="9822367" cy="384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b="0" i="0" kern="1200">
                <a:solidFill>
                  <a:srgbClr val="174489"/>
                </a:solidFill>
                <a:latin typeface="Fira Sans Book" charset="0"/>
                <a:ea typeface="Fira Sans Book" charset="0"/>
                <a:cs typeface="Fira Sans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Program Priorytetowy</a:t>
            </a:r>
            <a:r>
              <a:rPr lang="pl-PL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Termin uruchomienia Programu: </a:t>
            </a:r>
            <a:r>
              <a:rPr lang="pl-PL" sz="1800" b="1" dirty="0"/>
              <a:t>wrzesień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Beneficjenci</a:t>
            </a:r>
            <a:r>
              <a:rPr lang="pl-PL" sz="1800" dirty="0"/>
              <a:t>: spółdzielnie mieszkaniowe, wspólnoty mieszkaniowe, j.s.t oraz spółki prawa handlowego, w których j.s.t posiada 100% udziałów lub akcji i które powołane są do realizacji zadań własnych j.s.t wskazanych w ustawach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Pilotażowe inwestycje: </a:t>
            </a:r>
            <a:r>
              <a:rPr lang="pl-PL" sz="1800" b="1" dirty="0"/>
              <a:t>I Etap 10 mln PLN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Bezpłatne doradztwo: </a:t>
            </a:r>
            <a:r>
              <a:rPr lang="pl-PL" sz="1800" b="1" dirty="0"/>
              <a:t>KAPE S.A.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Możliwość </a:t>
            </a:r>
            <a:r>
              <a:rPr lang="pl-PL" sz="1800" b="1" dirty="0"/>
              <a:t>wykupu wierzytelności firmy ESCO przez PFR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Krajowa Agencja Poszanowania Energii S.A. – 1994-20</a:t>
            </a:r>
            <a:r>
              <a:rPr lang="pl-PL" dirty="0"/>
              <a:t>21</a:t>
            </a:r>
            <a:endParaRPr lang="en-US" dirty="0"/>
          </a:p>
        </p:txBody>
      </p:sp>
      <p:pic>
        <p:nvPicPr>
          <p:cNvPr id="11" name="Obraz 21">
            <a:extLst>
              <a:ext uri="{FF2B5EF4-FFF2-40B4-BE49-F238E27FC236}">
                <a16:creationId xmlns:a16="http://schemas.microsoft.com/office/drawing/2014/main" id="{362D9A0F-810D-4A43-BCEA-35B6A6EF3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002" y="374045"/>
            <a:ext cx="1722885" cy="17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pe prezent" id="{E0AE2B2A-D3BB-2A47-A056-E2AE66403FBF}" vid="{75A6128B-8AA1-EF49-848B-69E03326A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7297</TotalTime>
  <Words>607</Words>
  <Application>Microsoft Office PowerPoint</Application>
  <PresentationFormat>Panoramiczny</PresentationFormat>
  <Paragraphs>118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Fira Sans</vt:lpstr>
      <vt:lpstr>Fira Sans Book</vt:lpstr>
      <vt:lpstr>Open Sans</vt:lpstr>
      <vt:lpstr>Wingdings</vt:lpstr>
      <vt:lpstr>Office Theme</vt:lpstr>
      <vt:lpstr>Projekty Realizowane przez KAPE w ramach programów Horyzont 2020 oraz LIFE</vt:lpstr>
      <vt:lpstr>Realizowane projekty</vt:lpstr>
      <vt:lpstr>DEESME – o projekcie</vt:lpstr>
      <vt:lpstr>DEESME – cele projektu</vt:lpstr>
      <vt:lpstr>DEESME - wielorakie korzyści efektywności energetycznej</vt:lpstr>
      <vt:lpstr>DEESME – dwie osie wsparcia</vt:lpstr>
      <vt:lpstr>FinEERGo-Dom</vt:lpstr>
      <vt:lpstr>FinEERGo-Dom - cele projektu</vt:lpstr>
      <vt:lpstr>FinEERGo-Dom</vt:lpstr>
      <vt:lpstr>FinEERGo-Dom – doradztwo KAPE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Edyta Zduńczyk</cp:lastModifiedBy>
  <cp:revision>264</cp:revision>
  <dcterms:created xsi:type="dcterms:W3CDTF">2017-03-20T12:27:40Z</dcterms:created>
  <dcterms:modified xsi:type="dcterms:W3CDTF">2021-09-13T07:03:44Z</dcterms:modified>
</cp:coreProperties>
</file>