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Override2.xml" ContentType="application/vnd.openxmlformats-officedocument.themeOverrid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Override3.xml" ContentType="application/vnd.openxmlformats-officedocument.themeOverrid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theme/themeOverride4.xml" ContentType="application/vnd.openxmlformats-officedocument.themeOverrid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theme/themeOverride5.xml" ContentType="application/vnd.openxmlformats-officedocument.themeOverrid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838" r:id="rId2"/>
    <p:sldMasterId id="2147488303" r:id="rId3"/>
    <p:sldMasterId id="2147488315" r:id="rId4"/>
    <p:sldMasterId id="2147488539" r:id="rId5"/>
    <p:sldMasterId id="2147488564" r:id="rId6"/>
    <p:sldMasterId id="2147488581" r:id="rId7"/>
    <p:sldMasterId id="2147488857" r:id="rId8"/>
    <p:sldMasterId id="2147488871" r:id="rId9"/>
    <p:sldMasterId id="2147488885" r:id="rId10"/>
    <p:sldMasterId id="2147488899" r:id="rId11"/>
  </p:sldMasterIdLst>
  <p:notesMasterIdLst>
    <p:notesMasterId r:id="rId44"/>
  </p:notesMasterIdLst>
  <p:handoutMasterIdLst>
    <p:handoutMasterId r:id="rId45"/>
  </p:handoutMasterIdLst>
  <p:sldIdLst>
    <p:sldId id="533" r:id="rId12"/>
    <p:sldId id="623" r:id="rId13"/>
    <p:sldId id="628" r:id="rId14"/>
    <p:sldId id="627" r:id="rId15"/>
    <p:sldId id="629" r:id="rId16"/>
    <p:sldId id="630" r:id="rId17"/>
    <p:sldId id="633" r:id="rId18"/>
    <p:sldId id="605" r:id="rId19"/>
    <p:sldId id="618" r:id="rId20"/>
    <p:sldId id="634" r:id="rId21"/>
    <p:sldId id="607" r:id="rId22"/>
    <p:sldId id="614" r:id="rId23"/>
    <p:sldId id="587" r:id="rId24"/>
    <p:sldId id="600" r:id="rId25"/>
    <p:sldId id="635" r:id="rId26"/>
    <p:sldId id="636" r:id="rId27"/>
    <p:sldId id="613" r:id="rId28"/>
    <p:sldId id="637" r:id="rId29"/>
    <p:sldId id="589" r:id="rId30"/>
    <p:sldId id="609" r:id="rId31"/>
    <p:sldId id="610" r:id="rId32"/>
    <p:sldId id="639" r:id="rId33"/>
    <p:sldId id="640" r:id="rId34"/>
    <p:sldId id="641" r:id="rId35"/>
    <p:sldId id="642" r:id="rId36"/>
    <p:sldId id="643" r:id="rId37"/>
    <p:sldId id="644" r:id="rId38"/>
    <p:sldId id="612" r:id="rId39"/>
    <p:sldId id="580" r:id="rId40"/>
    <p:sldId id="611" r:id="rId41"/>
    <p:sldId id="638" r:id="rId42"/>
    <p:sldId id="632" r:id="rId43"/>
  </p:sldIdLst>
  <p:sldSz cx="9144000" cy="6858000" type="screen4x3"/>
  <p:notesSz cx="6718300" cy="98552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4">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8D3F"/>
    <a:srgbClr val="CCECFF"/>
    <a:srgbClr val="FF6600"/>
    <a:srgbClr val="006600"/>
    <a:srgbClr val="003300"/>
    <a:srgbClr val="FFE48F"/>
    <a:srgbClr val="C0E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35" autoAdjust="0"/>
  </p:normalViewPr>
  <p:slideViewPr>
    <p:cSldViewPr>
      <p:cViewPr varScale="1">
        <p:scale>
          <a:sx n="99" d="100"/>
          <a:sy n="99" d="100"/>
        </p:scale>
        <p:origin x="-1242" y="-96"/>
      </p:cViewPr>
      <p:guideLst>
        <p:guide orient="horz" pos="2160"/>
        <p:guide pos="2880"/>
      </p:guideLst>
    </p:cSldViewPr>
  </p:slideViewPr>
  <p:notesTextViewPr>
    <p:cViewPr>
      <p:scale>
        <a:sx n="1" d="1"/>
        <a:sy n="1" d="1"/>
      </p:scale>
      <p:origin x="0" y="0"/>
    </p:cViewPr>
  </p:notesTextViewPr>
  <p:sorterViewPr>
    <p:cViewPr>
      <p:scale>
        <a:sx n="100" d="100"/>
        <a:sy n="100" d="100"/>
      </p:scale>
      <p:origin x="0" y="-3264"/>
    </p:cViewPr>
  </p:sorterViewPr>
  <p:notesViewPr>
    <p:cSldViewPr>
      <p:cViewPr>
        <p:scale>
          <a:sx n="66" d="100"/>
          <a:sy n="66" d="100"/>
        </p:scale>
        <p:origin x="-2388" y="570"/>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2125"/>
          </a:xfrm>
          <a:prstGeom prst="rect">
            <a:avLst/>
          </a:prstGeom>
        </p:spPr>
        <p:txBody>
          <a:bodyPr vert="horz" lIns="91440" tIns="45720" rIns="91440" bIns="45720" rtlCol="0"/>
          <a:lstStyle>
            <a:lvl1pPr algn="l" eaLnBrk="1" hangingPunct="1">
              <a:defRPr sz="1200">
                <a:cs typeface="Arial" charset="0"/>
              </a:defRPr>
            </a:lvl1pPr>
          </a:lstStyle>
          <a:p>
            <a:pPr>
              <a:defRPr/>
            </a:pPr>
            <a:endParaRPr lang="en-GB"/>
          </a:p>
        </p:txBody>
      </p:sp>
      <p:sp>
        <p:nvSpPr>
          <p:cNvPr id="3" name="Date Placeholder 2"/>
          <p:cNvSpPr>
            <a:spLocks noGrp="1"/>
          </p:cNvSpPr>
          <p:nvPr>
            <p:ph type="dt" sz="quarter" idx="1"/>
          </p:nvPr>
        </p:nvSpPr>
        <p:spPr>
          <a:xfrm>
            <a:off x="3805238" y="0"/>
            <a:ext cx="2911475" cy="492125"/>
          </a:xfrm>
          <a:prstGeom prst="rect">
            <a:avLst/>
          </a:prstGeom>
        </p:spPr>
        <p:txBody>
          <a:bodyPr vert="horz" lIns="91440" tIns="45720" rIns="91440" bIns="45720" rtlCol="0"/>
          <a:lstStyle>
            <a:lvl1pPr algn="r" eaLnBrk="1" hangingPunct="1">
              <a:defRPr sz="1200">
                <a:cs typeface="Arial" charset="0"/>
              </a:defRPr>
            </a:lvl1pPr>
          </a:lstStyle>
          <a:p>
            <a:pPr>
              <a:defRPr/>
            </a:pPr>
            <a:fld id="{3FFD83C9-05B2-46CD-987D-8169BE3730B6}" type="datetimeFigureOut">
              <a:rPr lang="en-GB"/>
              <a:pPr>
                <a:defRPr/>
              </a:pPr>
              <a:t>10/11/2014</a:t>
            </a:fld>
            <a:endParaRPr lang="en-GB"/>
          </a:p>
        </p:txBody>
      </p:sp>
      <p:sp>
        <p:nvSpPr>
          <p:cNvPr id="4" name="Footer Placeholder 3"/>
          <p:cNvSpPr>
            <a:spLocks noGrp="1"/>
          </p:cNvSpPr>
          <p:nvPr>
            <p:ph type="ftr" sz="quarter" idx="2"/>
          </p:nvPr>
        </p:nvSpPr>
        <p:spPr>
          <a:xfrm>
            <a:off x="0" y="9361488"/>
            <a:ext cx="2911475" cy="492125"/>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GB"/>
          </a:p>
        </p:txBody>
      </p:sp>
      <p:sp>
        <p:nvSpPr>
          <p:cNvPr id="5" name="Slide Number Placeholder 4"/>
          <p:cNvSpPr>
            <a:spLocks noGrp="1"/>
          </p:cNvSpPr>
          <p:nvPr>
            <p:ph type="sldNum" sz="quarter" idx="3"/>
          </p:nvPr>
        </p:nvSpPr>
        <p:spPr>
          <a:xfrm>
            <a:off x="3805238" y="9361488"/>
            <a:ext cx="2911475" cy="492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0F00057-3D4B-4542-84BC-CA15514E0516}" type="slidenum">
              <a:rPr lang="en-GB" altLang="en-US"/>
              <a:pPr>
                <a:defRPr/>
              </a:pPr>
              <a:t>‹#›</a:t>
            </a:fld>
            <a:endParaRPr lang="en-GB" altLang="en-US"/>
          </a:p>
        </p:txBody>
      </p:sp>
    </p:spTree>
    <p:extLst>
      <p:ext uri="{BB962C8B-B14F-4D97-AF65-F5344CB8AC3E}">
        <p14:creationId xmlns:p14="http://schemas.microsoft.com/office/powerpoint/2010/main" val="2944677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3713"/>
          </a:xfrm>
          <a:prstGeom prst="rect">
            <a:avLst/>
          </a:prstGeom>
        </p:spPr>
        <p:txBody>
          <a:bodyPr vert="horz" lIns="90608" tIns="45304" rIns="90608" bIns="45304"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05238" y="0"/>
            <a:ext cx="2911475" cy="493713"/>
          </a:xfrm>
          <a:prstGeom prst="rect">
            <a:avLst/>
          </a:prstGeom>
        </p:spPr>
        <p:txBody>
          <a:bodyPr vert="horz" lIns="90608" tIns="45304" rIns="90608" bIns="45304" rtlCol="0"/>
          <a:lstStyle>
            <a:lvl1pPr algn="r" eaLnBrk="1" fontAlgn="auto" hangingPunct="1">
              <a:spcBef>
                <a:spcPts val="0"/>
              </a:spcBef>
              <a:spcAft>
                <a:spcPts val="0"/>
              </a:spcAft>
              <a:defRPr sz="1200">
                <a:latin typeface="+mn-lt"/>
                <a:cs typeface="+mn-cs"/>
              </a:defRPr>
            </a:lvl1pPr>
          </a:lstStyle>
          <a:p>
            <a:pPr>
              <a:defRPr/>
            </a:pPr>
            <a:fld id="{CAA7B83E-7FE1-4B1E-872C-2D2B1E769BBF}" type="datetimeFigureOut">
              <a:rPr lang="en-GB"/>
              <a:pPr>
                <a:defRPr/>
              </a:pPr>
              <a:t>10/11/2014</a:t>
            </a:fld>
            <a:endParaRPr lang="en-GB"/>
          </a:p>
        </p:txBody>
      </p:sp>
      <p:sp>
        <p:nvSpPr>
          <p:cNvPr id="4" name="Slide Image Placehold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0608" tIns="45304" rIns="90608" bIns="45304" rtlCol="0" anchor="ctr"/>
          <a:lstStyle/>
          <a:p>
            <a:pPr lvl="0"/>
            <a:endParaRPr lang="en-GB" noProof="0" smtClean="0"/>
          </a:p>
        </p:txBody>
      </p:sp>
      <p:sp>
        <p:nvSpPr>
          <p:cNvPr id="5" name="Notes Placeholder 4"/>
          <p:cNvSpPr>
            <a:spLocks noGrp="1"/>
          </p:cNvSpPr>
          <p:nvPr>
            <p:ph type="body" sz="quarter" idx="3"/>
          </p:nvPr>
        </p:nvSpPr>
        <p:spPr>
          <a:xfrm>
            <a:off x="671513" y="4681538"/>
            <a:ext cx="5375275" cy="4433887"/>
          </a:xfrm>
          <a:prstGeom prst="rect">
            <a:avLst/>
          </a:prstGeom>
        </p:spPr>
        <p:txBody>
          <a:bodyPr vert="horz" lIns="90608" tIns="45304" rIns="90608" bIns="4530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359900"/>
            <a:ext cx="2911475" cy="493713"/>
          </a:xfrm>
          <a:prstGeom prst="rect">
            <a:avLst/>
          </a:prstGeom>
        </p:spPr>
        <p:txBody>
          <a:bodyPr vert="horz" lIns="90608" tIns="45304" rIns="90608" bIns="45304"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05238" y="9359900"/>
            <a:ext cx="2911475" cy="493713"/>
          </a:xfrm>
          <a:prstGeom prst="rect">
            <a:avLst/>
          </a:prstGeom>
        </p:spPr>
        <p:txBody>
          <a:bodyPr vert="horz" wrap="square" lIns="90608" tIns="45304" rIns="90608" bIns="4530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0BE24B6-C45C-4C09-B3FD-E84FB6277DE6}" type="slidenum">
              <a:rPr lang="en-GB" altLang="en-US"/>
              <a:pPr>
                <a:defRPr/>
              </a:pPr>
              <a:t>‹#›</a:t>
            </a:fld>
            <a:endParaRPr lang="en-GB" altLang="en-US"/>
          </a:p>
        </p:txBody>
      </p:sp>
    </p:spTree>
    <p:extLst>
      <p:ext uri="{BB962C8B-B14F-4D97-AF65-F5344CB8AC3E}">
        <p14:creationId xmlns:p14="http://schemas.microsoft.com/office/powerpoint/2010/main" val="273602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4030C8-6DC2-42E1-A75F-057F916E61B1}" type="slidenum">
              <a:rPr lang="en-GB" altLang="en-US" smtClean="0">
                <a:latin typeface="Arial" panose="020B0604020202020204" pitchFamily="34" charset="0"/>
              </a:rPr>
              <a:pPr>
                <a:spcBef>
                  <a:spcPct val="0"/>
                </a:spcBef>
              </a:pPr>
              <a:t>1</a:t>
            </a:fld>
            <a:endParaRPr lang="en-GB" altLang="en-US" smtClean="0">
              <a:latin typeface="Arial" panose="020B0604020202020204" pitchFamily="34" charset="0"/>
            </a:endParaRPr>
          </a:p>
        </p:txBody>
      </p:sp>
    </p:spTree>
    <p:extLst>
      <p:ext uri="{BB962C8B-B14F-4D97-AF65-F5344CB8AC3E}">
        <p14:creationId xmlns:p14="http://schemas.microsoft.com/office/powerpoint/2010/main" val="3968314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1FC4DE9-83FE-4B83-BECB-067592950181}" type="slidenum">
              <a:rPr lang="en-GB" altLang="en-US" smtClean="0">
                <a:latin typeface="Calibri" panose="020F0502020204030204" pitchFamily="34" charset="0"/>
              </a:rPr>
              <a:pPr/>
              <a:t>13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382519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F7B6A6-6C1C-4B17-9C70-DF368482189F}" type="slidenum">
              <a:rPr lang="en-GB" altLang="en-US" smtClean="0">
                <a:solidFill>
                  <a:srgbClr val="000000"/>
                </a:solidFill>
                <a:latin typeface="Arial" panose="020B0604020202020204" pitchFamily="34" charset="0"/>
              </a:rPr>
              <a:pPr>
                <a:spcBef>
                  <a:spcPct val="0"/>
                </a:spcBef>
              </a:pPr>
              <a:t>14</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69672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Tree>
    <p:extLst>
      <p:ext uri="{BB962C8B-B14F-4D97-AF65-F5344CB8AC3E}">
        <p14:creationId xmlns:p14="http://schemas.microsoft.com/office/powerpoint/2010/main" val="1949066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0F4F708-2CB5-435D-8B9B-0213646744EF}" type="slidenum">
              <a:rPr lang="en-GB" altLang="en-US" smtClean="0">
                <a:latin typeface="Calibri" panose="020F0502020204030204" pitchFamily="34" charset="0"/>
              </a:rPr>
              <a:pPr/>
              <a:t>28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92102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2866527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B31780-29E7-42F3-80D6-92281D90DBFD}" type="slidenum">
              <a:rPr lang="en-GB" altLang="en-US" smtClean="0">
                <a:latin typeface="Arial" panose="020B0604020202020204" pitchFamily="34" charset="0"/>
              </a:rPr>
              <a:pPr>
                <a:spcBef>
                  <a:spcPct val="0"/>
                </a:spcBef>
              </a:pPr>
              <a:t>30</a:t>
            </a:fld>
            <a:endParaRPr lang="en-GB" altLang="en-US" smtClean="0">
              <a:latin typeface="Arial" panose="020B0604020202020204" pitchFamily="34" charset="0"/>
            </a:endParaRPr>
          </a:p>
        </p:txBody>
      </p:sp>
    </p:spTree>
    <p:extLst>
      <p:ext uri="{BB962C8B-B14F-4D97-AF65-F5344CB8AC3E}">
        <p14:creationId xmlns:p14="http://schemas.microsoft.com/office/powerpoint/2010/main" val="1440764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Text Box 1"/>
          <p:cNvSpPr txBox="1">
            <a:spLocks noChangeArrowheads="1"/>
          </p:cNvSpPr>
          <p:nvPr/>
        </p:nvSpPr>
        <p:spPr bwMode="auto">
          <a:xfrm>
            <a:off x="930275" y="744538"/>
            <a:ext cx="4935538" cy="3719512"/>
          </a:xfrm>
          <a:prstGeom prst="rect">
            <a:avLst/>
          </a:prstGeom>
          <a:solidFill>
            <a:srgbClr val="FFFFFF"/>
          </a:solidFill>
          <a:ln w="9360">
            <a:solidFill>
              <a:srgbClr val="000000"/>
            </a:solidFill>
            <a:miter lim="800000"/>
            <a:headEnd/>
            <a:tailEnd/>
          </a:ln>
        </p:spPr>
        <p:txBody>
          <a:bodyPr wrap="none" lIns="92263" tIns="46131" rIns="92263" bIns="46131" anchor="ctr"/>
          <a:lstStyle>
            <a:lvl1pPr defTabSz="457200">
              <a:defRPr>
                <a:solidFill>
                  <a:schemeClr val="tx1"/>
                </a:solidFill>
                <a:latin typeface="Verdana" panose="020B0604030504040204" pitchFamily="34" charset="0"/>
                <a:cs typeface="Arial" panose="020B0604020202020204" pitchFamily="34" charset="0"/>
              </a:defRPr>
            </a:lvl1pPr>
            <a:lvl2pPr marL="742950" indent="-285750" defTabSz="457200">
              <a:defRPr>
                <a:solidFill>
                  <a:schemeClr val="tx1"/>
                </a:solidFill>
                <a:latin typeface="Verdana" panose="020B0604030504040204" pitchFamily="34" charset="0"/>
                <a:cs typeface="Arial" panose="020B0604020202020204" pitchFamily="34" charset="0"/>
              </a:defRPr>
            </a:lvl2pPr>
            <a:lvl3pPr marL="1143000" indent="-228600" defTabSz="457200">
              <a:defRPr>
                <a:solidFill>
                  <a:schemeClr val="tx1"/>
                </a:solidFill>
                <a:latin typeface="Verdana" panose="020B0604030504040204" pitchFamily="34" charset="0"/>
                <a:cs typeface="Arial" panose="020B0604020202020204" pitchFamily="34" charset="0"/>
              </a:defRPr>
            </a:lvl3pPr>
            <a:lvl4pPr marL="1600200" indent="-228600" defTabSz="457200">
              <a:defRPr>
                <a:solidFill>
                  <a:schemeClr val="tx1"/>
                </a:solidFill>
                <a:latin typeface="Verdana" panose="020B0604030504040204" pitchFamily="34" charset="0"/>
                <a:cs typeface="Arial" panose="020B0604020202020204" pitchFamily="34" charset="0"/>
              </a:defRPr>
            </a:lvl4pPr>
            <a:lvl5pPr marL="2057400" indent="-228600" defTabSz="45720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Font typeface="Times New Roman" panose="02020603050405020304" pitchFamily="18" charset="0"/>
              <a:buNone/>
            </a:pPr>
            <a:endParaRPr lang="en-US" altLang="en-US" sz="2700">
              <a:solidFill>
                <a:srgbClr val="FFFFFF"/>
              </a:solidFill>
              <a:latin typeface="Calibri" panose="020F0502020204030204" pitchFamily="34" charset="0"/>
              <a:ea typeface="MS PGothic" panose="020B0600070205080204" pitchFamily="34" charset="-128"/>
            </a:endParaRPr>
          </a:p>
        </p:txBody>
      </p:sp>
      <p:sp>
        <p:nvSpPr>
          <p:cNvPr id="194563" name="Text Box 2"/>
          <p:cNvSpPr>
            <a:spLocks noGrp="1" noChangeArrowheads="1"/>
          </p:cNvSpPr>
          <p:nvPr>
            <p:ph type="body"/>
          </p:nvPr>
        </p:nvSpPr>
        <p:spPr bwMode="auto">
          <a:xfrm>
            <a:off x="906463" y="4716463"/>
            <a:ext cx="4981575"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794" tIns="45866" rIns="91794" bIns="45866" numCol="1" anchor="ctr" anchorCtr="0" compatLnSpc="1">
            <a:prstTxWarp prst="textNoShape">
              <a:avLst/>
            </a:prstTxWarp>
          </a:bodyPr>
          <a:lstStyle/>
          <a:p>
            <a:endParaRPr lang="en-US" altLang="en-US" smtClean="0">
              <a:ea typeface="MS PGothic" panose="020B0600070205080204" pitchFamily="34" charset="-128"/>
            </a:endParaRPr>
          </a:p>
        </p:txBody>
      </p:sp>
    </p:spTree>
    <p:extLst>
      <p:ext uri="{BB962C8B-B14F-4D97-AF65-F5344CB8AC3E}">
        <p14:creationId xmlns:p14="http://schemas.microsoft.com/office/powerpoint/2010/main" val="298966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129B766-B9DC-4850-9C1F-413CAA5F82EE}" type="slidenum">
              <a:rPr lang="en-GB" altLang="en-US" smtClean="0">
                <a:solidFill>
                  <a:srgbClr val="000000"/>
                </a:solidFill>
                <a:latin typeface="Arial" panose="020B0604020202020204" pitchFamily="34" charset="0"/>
              </a:rPr>
              <a:pPr/>
              <a:t>2</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21765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p>
        </p:txBody>
      </p:sp>
    </p:spTree>
    <p:extLst>
      <p:ext uri="{BB962C8B-B14F-4D97-AF65-F5344CB8AC3E}">
        <p14:creationId xmlns:p14="http://schemas.microsoft.com/office/powerpoint/2010/main" val="220238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05238" y="9361488"/>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AC36F62-DE76-4883-95B3-3E4F6F0DE3B0}" type="slidenum">
              <a:rPr lang="en-GB" altLang="en-US">
                <a:solidFill>
                  <a:srgbClr val="000000"/>
                </a:solidFill>
              </a:rPr>
              <a:pPr algn="r" eaLnBrk="1" hangingPunct="1">
                <a:spcBef>
                  <a:spcPct val="0"/>
                </a:spcBef>
              </a:pPr>
              <a:t>4</a:t>
            </a:fld>
            <a:endParaRPr lang="en-GB" altLang="en-US">
              <a:solidFill>
                <a:srgbClr val="000000"/>
              </a:solidFill>
            </a:endParaRPr>
          </a:p>
        </p:txBody>
      </p:sp>
      <p:sp>
        <p:nvSpPr>
          <p:cNvPr id="162819" name="Rectangle 2"/>
          <p:cNvSpPr>
            <a:spLocks noGrp="1" noRot="1" noChangeAspect="1" noChangeArrowheads="1" noTextEdit="1"/>
          </p:cNvSpPr>
          <p:nvPr>
            <p:ph type="sldImg"/>
          </p:nvPr>
        </p:nvSpPr>
        <p:spPr bwMode="auto">
          <a:xfrm>
            <a:off x="895350" y="739775"/>
            <a:ext cx="4926013" cy="3694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xfrm>
            <a:off x="671513" y="4681538"/>
            <a:ext cx="5373687" cy="443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158" tIns="45899" rIns="92158" bIns="45899" numCol="1" anchor="t" anchorCtr="0" compatLnSpc="1">
            <a:prstTxWarp prst="textNoShape">
              <a:avLst/>
            </a:prstTxWarp>
          </a:bodyPr>
          <a:lstStyle/>
          <a:p>
            <a:pPr marL="228600" indent="-228600" defTabSz="449263" eaLnBrk="1" hangingPunct="1">
              <a:lnSpc>
                <a:spcPct val="80000"/>
              </a:lnSpc>
            </a:pPr>
            <a:endParaRPr lang="en-GB" altLang="en-US" sz="1000" smtClean="0"/>
          </a:p>
        </p:txBody>
      </p:sp>
    </p:spTree>
    <p:extLst>
      <p:ext uri="{BB962C8B-B14F-4D97-AF65-F5344CB8AC3E}">
        <p14:creationId xmlns:p14="http://schemas.microsoft.com/office/powerpoint/2010/main" val="331052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p>
        </p:txBody>
      </p:sp>
    </p:spTree>
    <p:extLst>
      <p:ext uri="{BB962C8B-B14F-4D97-AF65-F5344CB8AC3E}">
        <p14:creationId xmlns:p14="http://schemas.microsoft.com/office/powerpoint/2010/main" val="253404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5128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de-DE" altLang="en-US" smtClean="0"/>
              <a:t>MM: I added the example to make it clear what is meant. </a:t>
            </a:r>
          </a:p>
          <a:p>
            <a:pPr eaLnBrk="1" hangingPunct="1"/>
            <a:endParaRPr lang="de-DE" altLang="en-US" smtClean="0"/>
          </a:p>
          <a:p>
            <a:pPr eaLnBrk="1" hangingPunct="1"/>
            <a:r>
              <a:rPr lang="de-DE" altLang="en-US" smtClean="0"/>
              <a:t>CPR: Article 95: Additionality</a:t>
            </a:r>
          </a:p>
          <a:p>
            <a:pPr eaLnBrk="1" hangingPunct="1"/>
            <a:r>
              <a:rPr lang="en-GB" altLang="en-US" smtClean="0"/>
              <a:t>2. Support from the Funds for the Investment for growth and jobs goal shall not replace public or equivalent structural expenditure by a Member State</a:t>
            </a:r>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6C12D1-E07D-4F0C-9D6B-73474D6A73AE}" type="slidenum">
              <a:rPr lang="en-GB" altLang="en-US" smtClean="0">
                <a:latin typeface="Arial" panose="020B0604020202020204" pitchFamily="34" charset="0"/>
              </a:rPr>
              <a:pPr>
                <a:spcBef>
                  <a:spcPct val="0"/>
                </a:spcBef>
              </a:pPr>
              <a:t>8</a:t>
            </a:fld>
            <a:endParaRPr lang="en-GB" altLang="en-US" smtClean="0">
              <a:latin typeface="Arial" panose="020B0604020202020204" pitchFamily="34" charset="0"/>
            </a:endParaRPr>
          </a:p>
        </p:txBody>
      </p:sp>
    </p:spTree>
    <p:extLst>
      <p:ext uri="{BB962C8B-B14F-4D97-AF65-F5344CB8AC3E}">
        <p14:creationId xmlns:p14="http://schemas.microsoft.com/office/powerpoint/2010/main" val="4021298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Combined funding is just one opportunity to implement strategic collaboration across funding programmes. </a:t>
            </a:r>
          </a:p>
        </p:txBody>
      </p:sp>
    </p:spTree>
    <p:extLst>
      <p:ext uri="{BB962C8B-B14F-4D97-AF65-F5344CB8AC3E}">
        <p14:creationId xmlns:p14="http://schemas.microsoft.com/office/powerpoint/2010/main" val="242583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7032C9-4659-4093-88DD-9046CD712D96}" type="slidenum">
              <a:rPr lang="en-GB" altLang="en-US" smtClean="0">
                <a:solidFill>
                  <a:srgbClr val="000000"/>
                </a:solidFill>
              </a:rPr>
              <a:pPr>
                <a:spcBef>
                  <a:spcPct val="0"/>
                </a:spcBef>
              </a:pPr>
              <a:t>12</a:t>
            </a:fld>
            <a:endParaRPr lang="en-GB" altLang="en-US" smtClean="0">
              <a:solidFill>
                <a:srgbClr val="000000"/>
              </a:solidFill>
            </a:endParaRPr>
          </a:p>
        </p:txBody>
      </p:sp>
    </p:spTree>
    <p:extLst>
      <p:ext uri="{BB962C8B-B14F-4D97-AF65-F5344CB8AC3E}">
        <p14:creationId xmlns:p14="http://schemas.microsoft.com/office/powerpoint/2010/main" val="2006051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0.xml"/><Relationship Id="rId1" Type="http://schemas.openxmlformats.org/officeDocument/2006/relationships/themeOverride" Target="../theme/themeOverride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1.xml"/><Relationship Id="rId1" Type="http://schemas.openxmlformats.org/officeDocument/2006/relationships/themeOverride" Target="../theme/themeOverride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8.xml"/><Relationship Id="rId1" Type="http://schemas.openxmlformats.org/officeDocument/2006/relationships/themeOverride" Target="../theme/themeOverride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9.xml"/><Relationship Id="rId1" Type="http://schemas.openxmlformats.org/officeDocument/2006/relationships/themeOverride" Target="../theme/themeOverride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Verdana" panose="020B0604030504040204" pitchFamily="34" charset="0"/>
                <a:cs typeface="Arial" panose="020B0604020202020204" pitchFamily="34" charset="0"/>
              </a:defRPr>
            </a:lvl1pPr>
            <a:lvl2pPr marL="742950" indent="-285750" defTabSz="457200" eaLnBrk="0" hangingPunct="0">
              <a:defRPr>
                <a:solidFill>
                  <a:schemeClr val="tx1"/>
                </a:solidFill>
                <a:latin typeface="Verdana" panose="020B0604030504040204" pitchFamily="34" charset="0"/>
                <a:cs typeface="Arial" panose="020B0604020202020204" pitchFamily="34" charset="0"/>
              </a:defRPr>
            </a:lvl2pPr>
            <a:lvl3pPr marL="1143000" indent="-228600" defTabSz="457200" eaLnBrk="0" hangingPunct="0">
              <a:defRPr>
                <a:solidFill>
                  <a:schemeClr val="tx1"/>
                </a:solidFill>
                <a:latin typeface="Verdana" panose="020B0604030504040204" pitchFamily="34" charset="0"/>
                <a:cs typeface="Arial" panose="020B0604020202020204" pitchFamily="34" charset="0"/>
              </a:defRPr>
            </a:lvl3pPr>
            <a:lvl4pPr marL="1600200" indent="-228600" defTabSz="457200" eaLnBrk="0" hangingPunct="0">
              <a:defRPr>
                <a:solidFill>
                  <a:schemeClr val="tx1"/>
                </a:solidFill>
                <a:latin typeface="Verdana" panose="020B0604030504040204" pitchFamily="34" charset="0"/>
                <a:cs typeface="Arial" panose="020B0604020202020204" pitchFamily="34" charset="0"/>
              </a:defRPr>
            </a:lvl4pPr>
            <a:lvl5pPr marL="2057400" indent="-228600" defTabSz="457200" eaLnBrk="0" hangingPunct="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smtClean="0">
              <a:solidFill>
                <a:srgbClr val="FFFFFF"/>
              </a:solidFill>
            </a:endParaRPr>
          </a:p>
        </p:txBody>
      </p:sp>
      <p:pic>
        <p:nvPicPr>
          <p:cNvPr id="5"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4"/>
          <p:cNvSpPr>
            <a:spLocks noChangeArrowheads="1"/>
          </p:cNvSpPr>
          <p:nvPr userDrawn="1"/>
        </p:nvSpPr>
        <p:spPr bwMode="auto">
          <a:xfrm>
            <a:off x="4251325" y="1223963"/>
            <a:ext cx="623888" cy="31750"/>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1200" smtClean="0">
              <a:solidFill>
                <a:srgbClr val="0F5494"/>
              </a:solidFill>
            </a:endParaRPr>
          </a:p>
        </p:txBody>
      </p:sp>
      <p:sp>
        <p:nvSpPr>
          <p:cNvPr id="7" name="Rectangle 6"/>
          <p:cNvSpPr>
            <a:spLocks noChangeArrowheads="1"/>
          </p:cNvSpPr>
          <p:nvPr userDrawn="1"/>
        </p:nvSpPr>
        <p:spPr bwMode="auto">
          <a:xfrm>
            <a:off x="4267200" y="6575425"/>
            <a:ext cx="622300" cy="290513"/>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lvl1pPr defTabSz="457200" eaLnBrk="0" hangingPunct="0">
              <a:defRPr>
                <a:solidFill>
                  <a:schemeClr val="tx1"/>
                </a:solidFill>
                <a:latin typeface="Verdana" panose="020B0604030504040204" pitchFamily="34" charset="0"/>
                <a:cs typeface="Arial" panose="020B0604020202020204" pitchFamily="34" charset="0"/>
              </a:defRPr>
            </a:lvl1pPr>
            <a:lvl2pPr marL="742950" indent="-285750" defTabSz="457200" eaLnBrk="0" hangingPunct="0">
              <a:defRPr>
                <a:solidFill>
                  <a:schemeClr val="tx1"/>
                </a:solidFill>
                <a:latin typeface="Verdana" panose="020B0604030504040204" pitchFamily="34" charset="0"/>
                <a:cs typeface="Arial" panose="020B0604020202020204" pitchFamily="34" charset="0"/>
              </a:defRPr>
            </a:lvl2pPr>
            <a:lvl3pPr marL="1143000" indent="-228600" defTabSz="457200" eaLnBrk="0" hangingPunct="0">
              <a:defRPr>
                <a:solidFill>
                  <a:schemeClr val="tx1"/>
                </a:solidFill>
                <a:latin typeface="Verdana" panose="020B0604030504040204" pitchFamily="34" charset="0"/>
                <a:cs typeface="Arial" panose="020B0604020202020204" pitchFamily="34" charset="0"/>
              </a:defRPr>
            </a:lvl3pPr>
            <a:lvl4pPr marL="1600200" indent="-228600" defTabSz="457200" eaLnBrk="0" hangingPunct="0">
              <a:defRPr>
                <a:solidFill>
                  <a:schemeClr val="tx1"/>
                </a:solidFill>
                <a:latin typeface="Verdana" panose="020B0604030504040204" pitchFamily="34" charset="0"/>
                <a:cs typeface="Arial" panose="020B0604020202020204" pitchFamily="34" charset="0"/>
              </a:defRPr>
            </a:lvl4pPr>
            <a:lvl5pPr marL="2057400" indent="-228600" defTabSz="457200" eaLnBrk="0" hangingPunct="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r>
              <a:rPr lang="fr-BE" altLang="en-US" sz="900" smtClean="0">
                <a:solidFill>
                  <a:srgbClr val="FFFFFF"/>
                </a:solidFill>
                <a:latin typeface="Calibri" panose="020F0502020204030204" pitchFamily="34" charset="0"/>
              </a:rPr>
              <a:t>Regional Policy</a:t>
            </a:r>
            <a:endParaRPr lang="en-GB" altLang="en-US" sz="900" smtClean="0">
              <a:solidFill>
                <a:srgbClr val="FFFFFF"/>
              </a:solidFill>
              <a:latin typeface="Calibri" panose="020F0502020204030204" pitchFamily="34" charset="0"/>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rgbClr val="FFFFFF"/>
                </a:solidFill>
                <a:latin typeface="+mn-lt"/>
                <a:cs typeface="Arial" pitchFamily="34" charset="0"/>
              </a:defRPr>
            </a:lvl1pPr>
          </a:lstStyle>
          <a:p>
            <a:pPr>
              <a:defRPr/>
            </a:pPr>
            <a:endParaRPr lang="en-GB"/>
          </a:p>
        </p:txBody>
      </p:sp>
      <p:sp>
        <p:nvSpPr>
          <p:cNvPr id="9" name="Rectangle 7"/>
          <p:cNvSpPr>
            <a:spLocks noGrp="1" noChangeArrowheads="1"/>
          </p:cNvSpPr>
          <p:nvPr>
            <p:ph type="ftr" sz="quarter" idx="11"/>
          </p:nvPr>
        </p:nvSpPr>
        <p:spPr/>
        <p:txBody>
          <a:bodyPr/>
          <a:lstStyle>
            <a:lvl1pPr>
              <a:defRPr>
                <a:solidFill>
                  <a:srgbClr val="FFFFFF"/>
                </a:solidFill>
                <a:latin typeface="+mn-lt"/>
                <a:cs typeface="Arial" pitchFamily="34" charset="0"/>
              </a:defRPr>
            </a:lvl1pPr>
          </a:lstStyle>
          <a:p>
            <a:pPr>
              <a:defRPr/>
            </a:pPr>
            <a:endParaRPr lang="en-GB"/>
          </a:p>
        </p:txBody>
      </p:sp>
      <p:sp>
        <p:nvSpPr>
          <p:cNvPr id="10" name="Rectangle 8"/>
          <p:cNvSpPr>
            <a:spLocks noGrp="1" noChangeArrowheads="1"/>
          </p:cNvSpPr>
          <p:nvPr>
            <p:ph type="sldNum" sz="quarter" idx="12"/>
          </p:nvPr>
        </p:nvSpPr>
        <p:spPr/>
        <p:txBody>
          <a:bodyPr/>
          <a:lstStyle>
            <a:lvl1pPr>
              <a:defRPr>
                <a:solidFill>
                  <a:srgbClr val="FFFFFF"/>
                </a:solidFill>
                <a:latin typeface="Verdana" panose="020B0604030504040204" pitchFamily="34" charset="0"/>
              </a:defRPr>
            </a:lvl1pPr>
          </a:lstStyle>
          <a:p>
            <a:pPr>
              <a:defRPr/>
            </a:pPr>
            <a:fld id="{07AA2197-22B0-4041-BC46-866F0CC89F87}" type="slidenum">
              <a:rPr lang="en-GB" altLang="en-US"/>
              <a:pPr>
                <a:defRPr/>
              </a:pPr>
              <a:t>‹#›</a:t>
            </a:fld>
            <a:endParaRPr lang="en-GB" altLang="en-US"/>
          </a:p>
        </p:txBody>
      </p:sp>
    </p:spTree>
    <p:extLst>
      <p:ext uri="{BB962C8B-B14F-4D97-AF65-F5344CB8AC3E}">
        <p14:creationId xmlns:p14="http://schemas.microsoft.com/office/powerpoint/2010/main" val="817219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98F5EBCE-DC31-454C-808F-8BF2C2DB177C}" type="slidenum">
              <a:rPr lang="en-GB" altLang="en-US"/>
              <a:pPr>
                <a:defRPr/>
              </a:pPr>
              <a:t>‹#›</a:t>
            </a:fld>
            <a:endParaRPr lang="en-GB" altLang="en-US"/>
          </a:p>
        </p:txBody>
      </p:sp>
    </p:spTree>
    <p:extLst>
      <p:ext uri="{BB962C8B-B14F-4D97-AF65-F5344CB8AC3E}">
        <p14:creationId xmlns:p14="http://schemas.microsoft.com/office/powerpoint/2010/main" val="28705464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D792571-189A-4DD0-90DF-21AC980CB73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0153359"/>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F097246-E61D-4A4C-9558-DD9CDE479D0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62910072"/>
      </p:ext>
    </p:extLst>
  </p:cSld>
  <p:clrMapOvr>
    <a:masterClrMapping/>
  </p:clrMapOvr>
  <p:transition spd="slow">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5EDEB83-4277-4BC2-A4DF-131F5489F64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62254818"/>
      </p:ext>
    </p:extLst>
  </p:cSld>
  <p:clrMapOvr>
    <a:masterClrMapping/>
  </p:clrMapOvr>
  <p:transitio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F94CBCA-C969-4A76-8114-B3EE5FCD24A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21757246"/>
      </p:ext>
    </p:extLst>
  </p:cSld>
  <p:clrMapOvr>
    <a:masterClrMapping/>
  </p:clrMapOvr>
  <p:transition spd="slow">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B438ABD-A582-4458-AA0C-91026223470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69187262"/>
      </p:ext>
    </p:extLst>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401516F-EBA9-4812-B39F-6A773730D4F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2827328"/>
      </p:ext>
    </p:extLst>
  </p:cSld>
  <p:clrMapOvr>
    <a:masterClrMapping/>
  </p:clrMapOvr>
  <p:transition spd="slow">
    <p:push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7C8ACD6-0513-4146-B6E6-033E1F7484F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15491211"/>
      </p:ext>
    </p:extLst>
  </p:cSld>
  <p:clrMapOvr>
    <a:masterClrMapping/>
  </p:clrMapOvr>
  <p:transition spd="slow">
    <p:push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D62D0CC-CA1E-4DB0-AB85-303297A9E70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73939000"/>
      </p:ext>
    </p:extLst>
  </p:cSld>
  <p:clrMapOvr>
    <a:masterClrMapping/>
  </p:clrMapOvr>
  <p:transition spd="slow">
    <p:push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F72570-B9D1-4954-A1D5-9A938040D25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93075866"/>
      </p:ext>
    </p:extLst>
  </p:cSld>
  <p:clrMapOvr>
    <a:masterClrMapping/>
  </p:clrMapOvr>
  <p:transition spd="slow">
    <p:push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3093F7C-0E87-4551-94F8-F4BCA457B32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6788388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71770766-537D-4272-83A6-753A460E1FB3}" type="slidenum">
              <a:rPr lang="en-GB" altLang="en-US"/>
              <a:pPr>
                <a:defRPr/>
              </a:pPr>
              <a:t>‹#›</a:t>
            </a:fld>
            <a:endParaRPr lang="en-GB" altLang="en-US"/>
          </a:p>
        </p:txBody>
      </p:sp>
    </p:spTree>
    <p:extLst>
      <p:ext uri="{BB962C8B-B14F-4D97-AF65-F5344CB8AC3E}">
        <p14:creationId xmlns:p14="http://schemas.microsoft.com/office/powerpoint/2010/main" val="3792881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FF75B5-98EF-4C29-A853-491F27244C3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40344765"/>
      </p:ext>
    </p:extLst>
  </p:cSld>
  <p:clrMapOvr>
    <a:masterClrMapping/>
  </p:clrMapOvr>
  <p:transition spd="slow">
    <p:push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algn="ctr" eaLnBrk="1" hangingPunct="1"/>
            <a:endParaRPr lang="en-US" sz="1800" b="0">
              <a:solidFill>
                <a:srgbClr val="FFFFFF"/>
              </a:solidFill>
              <a:cs typeface="+mn-cs"/>
            </a:endParaRPr>
          </a:p>
        </p:txBody>
      </p:sp>
      <p:pic>
        <p:nvPicPr>
          <p:cNvPr id="5" name="Picture 6"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r>
              <a:rPr lang="en-IE" sz="600" b="0" i="1">
                <a:solidFill>
                  <a:srgbClr val="FFFFFF"/>
                </a:solidFill>
                <a:cs typeface="+mn-cs"/>
              </a:rPr>
              <a:t> Research and</a:t>
            </a:r>
          </a:p>
          <a:p>
            <a:pPr eaLnBrk="1" hangingPunct="1"/>
            <a:r>
              <a:rPr lang="en-IE" sz="600" b="0" i="1">
                <a:solidFill>
                  <a:srgbClr val="FFFFFF"/>
                </a:solidFill>
                <a:cs typeface="+mn-cs"/>
              </a:rPr>
              <a:t> Innovation</a:t>
            </a:r>
            <a:endParaRPr lang="en-GB" sz="600" b="0" i="1">
              <a:solidFill>
                <a:srgbClr val="FFFFFF"/>
              </a:solidFill>
              <a:cs typeface="+mn-cs"/>
            </a:endParaRPr>
          </a:p>
        </p:txBody>
      </p:sp>
      <p:sp>
        <p:nvSpPr>
          <p:cNvPr id="7" name="Rectangle 23"/>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endParaRPr lang="en-US">
              <a:cs typeface="+mn-cs"/>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9"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10" name="Rectangle 8"/>
          <p:cNvSpPr>
            <a:spLocks noGrp="1" noChangeArrowheads="1"/>
          </p:cNvSpPr>
          <p:nvPr>
            <p:ph type="sldNum" sz="quarter" idx="12"/>
          </p:nvPr>
        </p:nvSpPr>
        <p:spPr/>
        <p:txBody>
          <a:bodyPr/>
          <a:lstStyle>
            <a:lvl1pPr>
              <a:defRPr>
                <a:solidFill>
                  <a:schemeClr val="bg1"/>
                </a:solidFill>
                <a:latin typeface="Verdana" panose="020B0604030504040204" pitchFamily="34" charset="0"/>
              </a:defRPr>
            </a:lvl1pPr>
          </a:lstStyle>
          <a:p>
            <a:fld id="{FD491E44-ADF1-46F9-8216-943338308D46}"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178875986"/>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A1AF349-8AE6-4A55-A671-E569F9F765A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32369907"/>
      </p:ext>
    </p:extLst>
  </p:cSld>
  <p:clrMapOvr>
    <a:masterClrMapping/>
  </p:clrMapOvr>
  <p:transition spd="slow">
    <p:push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D792571-189A-4DD0-90DF-21AC980CB73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62769714"/>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F097246-E61D-4A4C-9558-DD9CDE479D0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33134876"/>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5EDEB83-4277-4BC2-A4DF-131F5489F64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0074629"/>
      </p:ext>
    </p:extLst>
  </p:cSld>
  <p:clrMapOvr>
    <a:masterClrMapping/>
  </p:clrMapOvr>
  <p:transition spd="slow">
    <p:push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F94CBCA-C969-4A76-8114-B3EE5FCD24A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36378535"/>
      </p:ext>
    </p:extLst>
  </p:cSld>
  <p:clrMapOvr>
    <a:masterClrMapping/>
  </p:clrMapOvr>
  <p:transition spd="slow">
    <p:push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B438ABD-A582-4458-AA0C-91026223470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63533038"/>
      </p:ext>
    </p:extLst>
  </p:cSld>
  <p:clrMapOvr>
    <a:masterClrMapping/>
  </p:clrMapOvr>
  <p:transition spd="slow">
    <p:push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401516F-EBA9-4812-B39F-6A773730D4F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49131941"/>
      </p:ext>
    </p:extLst>
  </p:cSld>
  <p:clrMapOvr>
    <a:masterClrMapping/>
  </p:clrMapOvr>
  <p:transition spd="slow">
    <p:push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7C8ACD6-0513-4146-B6E6-033E1F7484F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9843175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Verdana" panose="020B0604030504040204" pitchFamily="34" charset="0"/>
                <a:cs typeface="Arial" panose="020B0604020202020204" pitchFamily="34" charset="0"/>
              </a:defRPr>
            </a:lvl1pPr>
            <a:lvl2pPr marL="742950" indent="-285750" defTabSz="457200" eaLnBrk="0" hangingPunct="0">
              <a:defRPr>
                <a:solidFill>
                  <a:schemeClr val="tx1"/>
                </a:solidFill>
                <a:latin typeface="Verdana" panose="020B0604030504040204" pitchFamily="34" charset="0"/>
                <a:cs typeface="Arial" panose="020B0604020202020204" pitchFamily="34" charset="0"/>
              </a:defRPr>
            </a:lvl2pPr>
            <a:lvl3pPr marL="1143000" indent="-228600" defTabSz="457200" eaLnBrk="0" hangingPunct="0">
              <a:defRPr>
                <a:solidFill>
                  <a:schemeClr val="tx1"/>
                </a:solidFill>
                <a:latin typeface="Verdana" panose="020B0604030504040204" pitchFamily="34" charset="0"/>
                <a:cs typeface="Arial" panose="020B0604020202020204" pitchFamily="34" charset="0"/>
              </a:defRPr>
            </a:lvl3pPr>
            <a:lvl4pPr marL="1600200" indent="-228600" defTabSz="457200" eaLnBrk="0" hangingPunct="0">
              <a:defRPr>
                <a:solidFill>
                  <a:schemeClr val="tx1"/>
                </a:solidFill>
                <a:latin typeface="Verdana" panose="020B0604030504040204" pitchFamily="34" charset="0"/>
                <a:cs typeface="Arial" panose="020B0604020202020204" pitchFamily="34" charset="0"/>
              </a:defRPr>
            </a:lvl4pPr>
            <a:lvl5pPr marL="2057400" indent="-228600" defTabSz="457200" eaLnBrk="0" hangingPunct="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smtClean="0">
              <a:solidFill>
                <a:srgbClr val="FFFFFF"/>
              </a:solidFill>
            </a:endParaRPr>
          </a:p>
        </p:txBody>
      </p:sp>
      <p:pic>
        <p:nvPicPr>
          <p:cNvPr id="5"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4"/>
          <p:cNvSpPr>
            <a:spLocks noChangeArrowheads="1"/>
          </p:cNvSpPr>
          <p:nvPr userDrawn="1"/>
        </p:nvSpPr>
        <p:spPr bwMode="auto">
          <a:xfrm>
            <a:off x="4251325" y="1223963"/>
            <a:ext cx="623888" cy="31750"/>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1200" smtClean="0">
              <a:solidFill>
                <a:srgbClr val="0F5494"/>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a:solidFill>
                  <a:srgbClr val="FFFFFF"/>
                </a:solidFill>
                <a:latin typeface="+mn-lt"/>
                <a:cs typeface="Arial" charset="0"/>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rgbClr val="FFFFFF"/>
                </a:solidFill>
                <a:latin typeface="+mn-lt"/>
                <a:cs typeface="Arial" charset="0"/>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rgbClr val="FFFFFF"/>
                </a:solidFill>
                <a:latin typeface="Verdana" panose="020B0604030504040204" pitchFamily="34" charset="0"/>
              </a:defRPr>
            </a:lvl1pPr>
          </a:lstStyle>
          <a:p>
            <a:pPr>
              <a:defRPr/>
            </a:pPr>
            <a:fld id="{F4AEFB6E-EF8D-4128-97E1-1177FDBD27D8}" type="slidenum">
              <a:rPr lang="en-GB" altLang="en-US"/>
              <a:pPr>
                <a:defRPr/>
              </a:pPr>
              <a:t>‹#›</a:t>
            </a:fld>
            <a:endParaRPr lang="en-GB" altLang="en-US"/>
          </a:p>
        </p:txBody>
      </p:sp>
    </p:spTree>
    <p:extLst>
      <p:ext uri="{BB962C8B-B14F-4D97-AF65-F5344CB8AC3E}">
        <p14:creationId xmlns:p14="http://schemas.microsoft.com/office/powerpoint/2010/main" val="37843461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D62D0CC-CA1E-4DB0-AB85-303297A9E70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06554957"/>
      </p:ext>
    </p:extLst>
  </p:cSld>
  <p:clrMapOvr>
    <a:masterClrMapping/>
  </p:clrMapOvr>
  <p:transition spd="slow">
    <p:push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F72570-B9D1-4954-A1D5-9A938040D25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15713029"/>
      </p:ext>
    </p:extLst>
  </p:cSld>
  <p:clrMapOvr>
    <a:masterClrMapping/>
  </p:clrMapOvr>
  <p:transition spd="slow">
    <p:push di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3093F7C-0E87-4551-94F8-F4BCA457B32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5301657"/>
      </p:ext>
    </p:extLst>
  </p:cSld>
  <p:clrMapOvr>
    <a:masterClrMapping/>
  </p:clrMapOvr>
  <p:transition spd="slow">
    <p:push di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FF75B5-98EF-4C29-A853-491F27244C3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83249093"/>
      </p:ext>
    </p:extLst>
  </p:cSld>
  <p:clrMapOvr>
    <a:masterClrMapping/>
  </p:clrMapOvr>
  <p:transition spd="slow">
    <p:push di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algn="ctr" eaLnBrk="1" hangingPunct="1"/>
            <a:endParaRPr lang="en-US" sz="1800" b="0">
              <a:solidFill>
                <a:srgbClr val="FFFFFF"/>
              </a:solidFill>
              <a:cs typeface="+mn-cs"/>
            </a:endParaRPr>
          </a:p>
        </p:txBody>
      </p:sp>
      <p:pic>
        <p:nvPicPr>
          <p:cNvPr id="5" name="Picture 6"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r>
              <a:rPr lang="en-IE" sz="600" b="0" i="1">
                <a:solidFill>
                  <a:srgbClr val="FFFFFF"/>
                </a:solidFill>
                <a:cs typeface="+mn-cs"/>
              </a:rPr>
              <a:t> Research and</a:t>
            </a:r>
          </a:p>
          <a:p>
            <a:pPr eaLnBrk="1" hangingPunct="1"/>
            <a:r>
              <a:rPr lang="en-IE" sz="600" b="0" i="1">
                <a:solidFill>
                  <a:srgbClr val="FFFFFF"/>
                </a:solidFill>
                <a:cs typeface="+mn-cs"/>
              </a:rPr>
              <a:t> Innovation</a:t>
            </a:r>
            <a:endParaRPr lang="en-GB" sz="600" b="0" i="1">
              <a:solidFill>
                <a:srgbClr val="FFFFFF"/>
              </a:solidFill>
              <a:cs typeface="+mn-cs"/>
            </a:endParaRPr>
          </a:p>
        </p:txBody>
      </p:sp>
      <p:sp>
        <p:nvSpPr>
          <p:cNvPr id="7" name="Rectangle 23"/>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endParaRPr lang="en-US">
              <a:cs typeface="+mn-cs"/>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9"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10" name="Rectangle 8"/>
          <p:cNvSpPr>
            <a:spLocks noGrp="1" noChangeArrowheads="1"/>
          </p:cNvSpPr>
          <p:nvPr>
            <p:ph type="sldNum" sz="quarter" idx="12"/>
          </p:nvPr>
        </p:nvSpPr>
        <p:spPr/>
        <p:txBody>
          <a:bodyPr/>
          <a:lstStyle>
            <a:lvl1pPr>
              <a:defRPr>
                <a:solidFill>
                  <a:schemeClr val="bg1"/>
                </a:solidFill>
                <a:latin typeface="Verdana" panose="020B0604030504040204" pitchFamily="34" charset="0"/>
              </a:defRPr>
            </a:lvl1pPr>
          </a:lstStyle>
          <a:p>
            <a:fld id="{FD491E44-ADF1-46F9-8216-943338308D46}"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3566501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A1AF349-8AE6-4A55-A671-E569F9F765A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49563313"/>
      </p:ext>
    </p:extLst>
  </p:cSld>
  <p:clrMapOvr>
    <a:masterClrMapping/>
  </p:clrMapOvr>
  <p:transition spd="slow">
    <p:push di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D792571-189A-4DD0-90DF-21AC980CB73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94425153"/>
      </p:ext>
    </p:extLst>
  </p:cSld>
  <p:clrMapOvr>
    <a:masterClrMapping/>
  </p:clrMapOvr>
  <p:transition spd="slow">
    <p:push di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F097246-E61D-4A4C-9558-DD9CDE479D0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10697321"/>
      </p:ext>
    </p:extLst>
  </p:cSld>
  <p:clrMapOvr>
    <a:masterClrMapping/>
  </p:clrMapOvr>
  <p:transition spd="slow">
    <p:push di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5EDEB83-4277-4BC2-A4DF-131F5489F64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67399824"/>
      </p:ext>
    </p:extLst>
  </p:cSld>
  <p:clrMapOvr>
    <a:masterClrMapping/>
  </p:clrMapOvr>
  <p:transition spd="slow">
    <p:push dir="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F94CBCA-C969-4A76-8114-B3EE5FCD24A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0635431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effectLst>
                  <a:outerShdw blurRad="38100" dist="38100" dir="2700000" algn="tl">
                    <a:srgbClr val="000000">
                      <a:alpha val="43137"/>
                    </a:srgbClr>
                  </a:outerShdw>
                </a:effectLst>
                <a:latin typeface="Calibri" panose="020F0502020204030204" pitchFamily="34" charset="0"/>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B9CFD7D9-5596-45EF-B2D8-CA7D2FE7DF2C}" type="slidenum">
              <a:rPr lang="en-GB" altLang="en-US"/>
              <a:pPr>
                <a:defRPr/>
              </a:pPr>
              <a:t>‹#›</a:t>
            </a:fld>
            <a:endParaRPr lang="en-GB" altLang="en-US"/>
          </a:p>
        </p:txBody>
      </p:sp>
    </p:spTree>
    <p:extLst>
      <p:ext uri="{BB962C8B-B14F-4D97-AF65-F5344CB8AC3E}">
        <p14:creationId xmlns:p14="http://schemas.microsoft.com/office/powerpoint/2010/main" val="6428416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B438ABD-A582-4458-AA0C-91026223470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1941709"/>
      </p:ext>
    </p:extLst>
  </p:cSld>
  <p:clrMapOvr>
    <a:masterClrMapping/>
  </p:clrMapOvr>
  <p:transition spd="slow">
    <p:push dir="u"/>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401516F-EBA9-4812-B39F-6A773730D4F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93231533"/>
      </p:ext>
    </p:extLst>
  </p:cSld>
  <p:clrMapOvr>
    <a:masterClrMapping/>
  </p:clrMapOvr>
  <p:transition spd="slow">
    <p:push dir="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7C8ACD6-0513-4146-B6E6-033E1F7484F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854417"/>
      </p:ext>
    </p:extLst>
  </p:cSld>
  <p:clrMapOvr>
    <a:masterClrMapping/>
  </p:clrMapOvr>
  <p:transition spd="slow">
    <p:push dir="u"/>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D62D0CC-CA1E-4DB0-AB85-303297A9E70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69653516"/>
      </p:ext>
    </p:extLst>
  </p:cSld>
  <p:clrMapOvr>
    <a:masterClrMapping/>
  </p:clrMapOvr>
  <p:transition spd="slow">
    <p:push dir="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F72570-B9D1-4954-A1D5-9A938040D25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21010249"/>
      </p:ext>
    </p:extLst>
  </p:cSld>
  <p:clrMapOvr>
    <a:masterClrMapping/>
  </p:clrMapOvr>
  <p:transition spd="slow">
    <p:push dir="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3093F7C-0E87-4551-94F8-F4BCA457B32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97223612"/>
      </p:ext>
    </p:extLst>
  </p:cSld>
  <p:clrMapOvr>
    <a:masterClrMapping/>
  </p:clrMapOvr>
  <p:transition spd="slow">
    <p:push dir="u"/>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FF75B5-98EF-4C29-A853-491F27244C3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5610338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0C81DA9-71F3-4E03-857B-A2B5179C002C}" type="slidenum">
              <a:rPr lang="en-GB" altLang="en-US"/>
              <a:pPr>
                <a:defRPr/>
              </a:pPr>
              <a:t>‹#›</a:t>
            </a:fld>
            <a:endParaRPr lang="en-GB" altLang="en-US"/>
          </a:p>
        </p:txBody>
      </p:sp>
    </p:spTree>
    <p:extLst>
      <p:ext uri="{BB962C8B-B14F-4D97-AF65-F5344CB8AC3E}">
        <p14:creationId xmlns:p14="http://schemas.microsoft.com/office/powerpoint/2010/main" val="1257942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B4EB4C9E-0051-4586-A3F6-503DFF0BD18C}" type="slidenum">
              <a:rPr lang="en-GB" altLang="en-US"/>
              <a:pPr>
                <a:defRPr/>
              </a:pPr>
              <a:t>‹#›</a:t>
            </a:fld>
            <a:endParaRPr lang="en-GB" altLang="en-US"/>
          </a:p>
        </p:txBody>
      </p:sp>
    </p:spTree>
    <p:extLst>
      <p:ext uri="{BB962C8B-B14F-4D97-AF65-F5344CB8AC3E}">
        <p14:creationId xmlns:p14="http://schemas.microsoft.com/office/powerpoint/2010/main" val="146003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0805D96C-56AA-49F1-A683-8240A7CA2DA3}" type="slidenum">
              <a:rPr lang="en-GB" altLang="en-US"/>
              <a:pPr>
                <a:defRPr/>
              </a:pPr>
              <a:t>‹#›</a:t>
            </a:fld>
            <a:endParaRPr lang="en-GB" altLang="en-US"/>
          </a:p>
        </p:txBody>
      </p:sp>
    </p:spTree>
    <p:extLst>
      <p:ext uri="{BB962C8B-B14F-4D97-AF65-F5344CB8AC3E}">
        <p14:creationId xmlns:p14="http://schemas.microsoft.com/office/powerpoint/2010/main" val="3072895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AAE93E7F-2538-4190-AABD-157AC9A16775}" type="slidenum">
              <a:rPr lang="en-GB" altLang="en-US"/>
              <a:pPr>
                <a:defRPr/>
              </a:pPr>
              <a:t>‹#›</a:t>
            </a:fld>
            <a:endParaRPr lang="en-GB" altLang="en-US"/>
          </a:p>
        </p:txBody>
      </p:sp>
    </p:spTree>
    <p:extLst>
      <p:ext uri="{BB962C8B-B14F-4D97-AF65-F5344CB8AC3E}">
        <p14:creationId xmlns:p14="http://schemas.microsoft.com/office/powerpoint/2010/main" val="377033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00E86F35-91D2-4586-9171-4F1A600AB758}" type="slidenum">
              <a:rPr lang="en-GB" altLang="en-US"/>
              <a:pPr>
                <a:defRPr/>
              </a:pPr>
              <a:t>‹#›</a:t>
            </a:fld>
            <a:endParaRPr lang="en-GB" altLang="en-US"/>
          </a:p>
        </p:txBody>
      </p:sp>
    </p:spTree>
    <p:extLst>
      <p:ext uri="{BB962C8B-B14F-4D97-AF65-F5344CB8AC3E}">
        <p14:creationId xmlns:p14="http://schemas.microsoft.com/office/powerpoint/2010/main" val="1858859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9614DC4F-737D-4A61-95C7-3EDE610ABB1F}" type="slidenum">
              <a:rPr lang="en-GB" altLang="en-US"/>
              <a:pPr>
                <a:defRPr/>
              </a:pPr>
              <a:t>‹#›</a:t>
            </a:fld>
            <a:endParaRPr lang="en-GB" altLang="en-US"/>
          </a:p>
        </p:txBody>
      </p:sp>
    </p:spTree>
    <p:extLst>
      <p:ext uri="{BB962C8B-B14F-4D97-AF65-F5344CB8AC3E}">
        <p14:creationId xmlns:p14="http://schemas.microsoft.com/office/powerpoint/2010/main" val="260824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50FEAE4A-FCA6-443F-B329-6F6AD13691DA}" type="slidenum">
              <a:rPr lang="en-GB" altLang="en-US"/>
              <a:pPr>
                <a:defRPr/>
              </a:pPr>
              <a:t>‹#›</a:t>
            </a:fld>
            <a:endParaRPr lang="en-GB" altLang="en-US"/>
          </a:p>
        </p:txBody>
      </p:sp>
    </p:spTree>
    <p:extLst>
      <p:ext uri="{BB962C8B-B14F-4D97-AF65-F5344CB8AC3E}">
        <p14:creationId xmlns:p14="http://schemas.microsoft.com/office/powerpoint/2010/main" val="2974434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D9205BAE-82F3-4B80-BE21-0034B8AAF005}" type="slidenum">
              <a:rPr lang="en-GB" altLang="en-US"/>
              <a:pPr>
                <a:defRPr/>
              </a:pPr>
              <a:t>‹#›</a:t>
            </a:fld>
            <a:endParaRPr lang="en-GB" altLang="en-US"/>
          </a:p>
        </p:txBody>
      </p:sp>
    </p:spTree>
    <p:extLst>
      <p:ext uri="{BB962C8B-B14F-4D97-AF65-F5344CB8AC3E}">
        <p14:creationId xmlns:p14="http://schemas.microsoft.com/office/powerpoint/2010/main" val="1873994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07E5B4AC-4D17-4BA6-A439-2713335281BB}" type="slidenum">
              <a:rPr lang="en-GB" altLang="en-US"/>
              <a:pPr>
                <a:defRPr/>
              </a:pPr>
              <a:t>‹#›</a:t>
            </a:fld>
            <a:endParaRPr lang="en-GB" altLang="en-US"/>
          </a:p>
        </p:txBody>
      </p:sp>
    </p:spTree>
    <p:extLst>
      <p:ext uri="{BB962C8B-B14F-4D97-AF65-F5344CB8AC3E}">
        <p14:creationId xmlns:p14="http://schemas.microsoft.com/office/powerpoint/2010/main" val="1897441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C33846FA-6ED0-42E7-9173-40291FB9A651}" type="slidenum">
              <a:rPr lang="en-GB" altLang="en-US"/>
              <a:pPr>
                <a:defRPr/>
              </a:pPr>
              <a:t>‹#›</a:t>
            </a:fld>
            <a:endParaRPr lang="en-GB" altLang="en-US"/>
          </a:p>
        </p:txBody>
      </p:sp>
    </p:spTree>
    <p:extLst>
      <p:ext uri="{BB962C8B-B14F-4D97-AF65-F5344CB8AC3E}">
        <p14:creationId xmlns:p14="http://schemas.microsoft.com/office/powerpoint/2010/main" val="3419232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332288"/>
            <a:ext cx="4038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GB"/>
          </a:p>
        </p:txBody>
      </p:sp>
      <p:sp>
        <p:nvSpPr>
          <p:cNvPr id="7"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endParaRPr lang="en-GB"/>
          </a:p>
        </p:txBody>
      </p:sp>
      <p:sp>
        <p:nvSpPr>
          <p:cNvPr id="8" name="Rectangle 6"/>
          <p:cNvSpPr>
            <a:spLocks noGrp="1" noChangeArrowheads="1"/>
          </p:cNvSpPr>
          <p:nvPr>
            <p:ph type="sldNum" sz="quarter" idx="12"/>
          </p:nvPr>
        </p:nvSpPr>
        <p:spPr/>
        <p:txBody>
          <a:bodyPr/>
          <a:lstStyle>
            <a:lvl1pPr>
              <a:defRPr/>
            </a:lvl1pPr>
          </a:lstStyle>
          <a:p>
            <a:pPr>
              <a:defRPr/>
            </a:pPr>
            <a:fld id="{26A93B5F-A698-465D-BDF4-973E40F5502D}" type="slidenum">
              <a:rPr lang="en-GB" altLang="en-US"/>
              <a:pPr>
                <a:defRPr/>
              </a:pPr>
              <a:t>‹#›</a:t>
            </a:fld>
            <a:endParaRPr lang="en-GB" altLang="en-US"/>
          </a:p>
        </p:txBody>
      </p:sp>
    </p:spTree>
    <p:extLst>
      <p:ext uri="{BB962C8B-B14F-4D97-AF65-F5344CB8AC3E}">
        <p14:creationId xmlns:p14="http://schemas.microsoft.com/office/powerpoint/2010/main" val="3297909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en-US" altLang="en-US" smtClean="0">
              <a:solidFill>
                <a:srgbClr val="FFFFFF"/>
              </a:solidFill>
              <a:latin typeface="Verdana" pitchFamily="34" charset="0"/>
            </a:endParaRPr>
          </a:p>
        </p:txBody>
      </p:sp>
      <p:pic>
        <p:nvPicPr>
          <p:cNvPr id="5"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4"/>
          <p:cNvSpPr>
            <a:spLocks noChangeArrowheads="1"/>
          </p:cNvSpPr>
          <p:nvPr userDrawn="1"/>
        </p:nvSpPr>
        <p:spPr bwMode="auto">
          <a:xfrm>
            <a:off x="4251325" y="1223963"/>
            <a:ext cx="623888" cy="31750"/>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z="1200" smtClean="0">
              <a:solidFill>
                <a:srgbClr val="0F5494"/>
              </a:solidFill>
              <a:latin typeface="Verdana" pitchFamily="34" charset="0"/>
            </a:endParaRPr>
          </a:p>
        </p:txBody>
      </p:sp>
      <p:sp>
        <p:nvSpPr>
          <p:cNvPr id="7" name="Rectangle 6"/>
          <p:cNvSpPr>
            <a:spLocks noChangeArrowheads="1"/>
          </p:cNvSpPr>
          <p:nvPr userDrawn="1"/>
        </p:nvSpPr>
        <p:spPr bwMode="auto">
          <a:xfrm>
            <a:off x="4267200" y="6575425"/>
            <a:ext cx="622300" cy="290513"/>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lvl1pPr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fr-BE" altLang="en-US" sz="900" smtClean="0">
                <a:solidFill>
                  <a:srgbClr val="FFFFFF"/>
                </a:solidFill>
              </a:rPr>
              <a:t>Regional Policy</a:t>
            </a:r>
            <a:endParaRPr lang="en-GB" altLang="en-US" sz="900" smtClean="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fontAlgn="auto">
              <a:spcBef>
                <a:spcPts val="0"/>
              </a:spcBef>
              <a:spcAft>
                <a:spcPts val="0"/>
              </a:spcAft>
              <a:defRPr sz="1200" b="1">
                <a:solidFill>
                  <a:srgbClr val="FFFFFF"/>
                </a:solidFill>
                <a:latin typeface="+mn-lt"/>
              </a:defRPr>
            </a:lvl1pPr>
          </a:lstStyle>
          <a:p>
            <a:pPr>
              <a:defRPr/>
            </a:pPr>
            <a:endParaRPr lang="en-GB"/>
          </a:p>
        </p:txBody>
      </p:sp>
      <p:sp>
        <p:nvSpPr>
          <p:cNvPr id="9" name="Rectangle 7"/>
          <p:cNvSpPr>
            <a:spLocks noGrp="1" noChangeArrowheads="1"/>
          </p:cNvSpPr>
          <p:nvPr>
            <p:ph type="ftr" sz="quarter" idx="11"/>
          </p:nvPr>
        </p:nvSpPr>
        <p:spPr/>
        <p:txBody>
          <a:bodyPr/>
          <a:lstStyle>
            <a:lvl1pPr fontAlgn="auto">
              <a:spcBef>
                <a:spcPts val="0"/>
              </a:spcBef>
              <a:spcAft>
                <a:spcPts val="0"/>
              </a:spcAft>
              <a:defRPr>
                <a:solidFill>
                  <a:srgbClr val="FFFFFF"/>
                </a:solidFill>
                <a:latin typeface="+mn-lt"/>
              </a:defRPr>
            </a:lvl1pPr>
          </a:lstStyle>
          <a:p>
            <a:pPr>
              <a:defRPr/>
            </a:pPr>
            <a:endParaRPr lang="en-GB"/>
          </a:p>
        </p:txBody>
      </p:sp>
      <p:sp>
        <p:nvSpPr>
          <p:cNvPr id="10" name="Rectangle 8"/>
          <p:cNvSpPr>
            <a:spLocks noGrp="1" noChangeArrowheads="1"/>
          </p:cNvSpPr>
          <p:nvPr>
            <p:ph type="sldNum" sz="quarter" idx="12"/>
          </p:nvPr>
        </p:nvSpPr>
        <p:spPr/>
        <p:txBody>
          <a:bodyPr/>
          <a:lstStyle>
            <a:lvl1pPr>
              <a:defRPr>
                <a:solidFill>
                  <a:srgbClr val="FFFFFF"/>
                </a:solidFill>
                <a:latin typeface="Verdana" panose="020B0604030504040204" pitchFamily="34" charset="0"/>
              </a:defRPr>
            </a:lvl1pPr>
          </a:lstStyle>
          <a:p>
            <a:pPr>
              <a:defRPr/>
            </a:pPr>
            <a:fld id="{FD45CB3D-551E-4657-8E9B-C942D51FF589}" type="slidenum">
              <a:rPr lang="en-GB" altLang="en-US"/>
              <a:pPr>
                <a:defRPr/>
              </a:pPr>
              <a:t>‹#›</a:t>
            </a:fld>
            <a:endParaRPr lang="en-GB" altLang="en-US"/>
          </a:p>
        </p:txBody>
      </p:sp>
    </p:spTree>
    <p:extLst>
      <p:ext uri="{BB962C8B-B14F-4D97-AF65-F5344CB8AC3E}">
        <p14:creationId xmlns:p14="http://schemas.microsoft.com/office/powerpoint/2010/main" val="831519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22B5DD6A-16A3-4835-88BB-23D5B8741E69}" type="slidenum">
              <a:rPr lang="en-GB" altLang="en-US"/>
              <a:pPr>
                <a:defRPr/>
              </a:pPr>
              <a:t>‹#›</a:t>
            </a:fld>
            <a:endParaRPr lang="en-GB" altLang="en-US"/>
          </a:p>
        </p:txBody>
      </p:sp>
    </p:spTree>
    <p:extLst>
      <p:ext uri="{BB962C8B-B14F-4D97-AF65-F5344CB8AC3E}">
        <p14:creationId xmlns:p14="http://schemas.microsoft.com/office/powerpoint/2010/main" val="395044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27212E7B-4160-455B-9949-ED5507E17CC8}" type="slidenum">
              <a:rPr lang="en-GB" altLang="en-US"/>
              <a:pPr>
                <a:defRPr/>
              </a:pPr>
              <a:t>‹#›</a:t>
            </a:fld>
            <a:endParaRPr lang="en-GB" altLang="en-US"/>
          </a:p>
        </p:txBody>
      </p:sp>
    </p:spTree>
    <p:extLst>
      <p:ext uri="{BB962C8B-B14F-4D97-AF65-F5344CB8AC3E}">
        <p14:creationId xmlns:p14="http://schemas.microsoft.com/office/powerpoint/2010/main" val="2176718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D12A3138-393A-460E-82B5-F1C19AEA6E1C}" type="slidenum">
              <a:rPr lang="en-GB" altLang="en-US"/>
              <a:pPr>
                <a:defRPr/>
              </a:pPr>
              <a:t>‹#›</a:t>
            </a:fld>
            <a:endParaRPr lang="en-GB" altLang="en-US"/>
          </a:p>
        </p:txBody>
      </p:sp>
    </p:spTree>
    <p:extLst>
      <p:ext uri="{BB962C8B-B14F-4D97-AF65-F5344CB8AC3E}">
        <p14:creationId xmlns:p14="http://schemas.microsoft.com/office/powerpoint/2010/main" val="1372164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81A7C7BA-13B2-4033-BD12-020402AD18F7}" type="slidenum">
              <a:rPr lang="en-GB" altLang="en-US"/>
              <a:pPr>
                <a:defRPr/>
              </a:pPr>
              <a:t>‹#›</a:t>
            </a:fld>
            <a:endParaRPr lang="en-GB" altLang="en-US"/>
          </a:p>
        </p:txBody>
      </p:sp>
    </p:spTree>
    <p:extLst>
      <p:ext uri="{BB962C8B-B14F-4D97-AF65-F5344CB8AC3E}">
        <p14:creationId xmlns:p14="http://schemas.microsoft.com/office/powerpoint/2010/main" val="21912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0CE7F449-081A-4DDD-B846-031B5B600E87}" type="slidenum">
              <a:rPr lang="en-GB" altLang="en-US"/>
              <a:pPr>
                <a:defRPr/>
              </a:pPr>
              <a:t>‹#›</a:t>
            </a:fld>
            <a:endParaRPr lang="en-GB" altLang="en-US"/>
          </a:p>
        </p:txBody>
      </p:sp>
    </p:spTree>
    <p:extLst>
      <p:ext uri="{BB962C8B-B14F-4D97-AF65-F5344CB8AC3E}">
        <p14:creationId xmlns:p14="http://schemas.microsoft.com/office/powerpoint/2010/main" val="79639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8DD5C5E9-4A76-48E5-B5CE-C2067FD25A31}" type="slidenum">
              <a:rPr lang="en-GB" altLang="en-US"/>
              <a:pPr>
                <a:defRPr/>
              </a:pPr>
              <a:t>‹#›</a:t>
            </a:fld>
            <a:endParaRPr lang="en-GB" altLang="en-US"/>
          </a:p>
        </p:txBody>
      </p:sp>
    </p:spTree>
    <p:extLst>
      <p:ext uri="{BB962C8B-B14F-4D97-AF65-F5344CB8AC3E}">
        <p14:creationId xmlns:p14="http://schemas.microsoft.com/office/powerpoint/2010/main" val="43295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848A031D-8FA5-4417-A51E-9BAB05E21C36}" type="slidenum">
              <a:rPr lang="en-GB" altLang="en-US"/>
              <a:pPr>
                <a:defRPr/>
              </a:pPr>
              <a:t>‹#›</a:t>
            </a:fld>
            <a:endParaRPr lang="en-GB" altLang="en-US"/>
          </a:p>
        </p:txBody>
      </p:sp>
    </p:spTree>
    <p:extLst>
      <p:ext uri="{BB962C8B-B14F-4D97-AF65-F5344CB8AC3E}">
        <p14:creationId xmlns:p14="http://schemas.microsoft.com/office/powerpoint/2010/main" val="3243755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2DE2A6D9-5DEA-47DF-929C-287365810682}" type="slidenum">
              <a:rPr lang="en-GB" altLang="en-US"/>
              <a:pPr>
                <a:defRPr/>
              </a:pPr>
              <a:t>‹#›</a:t>
            </a:fld>
            <a:endParaRPr lang="en-GB" altLang="en-US"/>
          </a:p>
        </p:txBody>
      </p:sp>
    </p:spTree>
    <p:extLst>
      <p:ext uri="{BB962C8B-B14F-4D97-AF65-F5344CB8AC3E}">
        <p14:creationId xmlns:p14="http://schemas.microsoft.com/office/powerpoint/2010/main" val="2176492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16534B4F-534A-4CFE-AFB5-6D653BD9F402}" type="slidenum">
              <a:rPr lang="en-GB" altLang="en-US"/>
              <a:pPr>
                <a:defRPr/>
              </a:pPr>
              <a:t>‹#›</a:t>
            </a:fld>
            <a:endParaRPr lang="en-GB" altLang="en-US"/>
          </a:p>
        </p:txBody>
      </p:sp>
    </p:spTree>
    <p:extLst>
      <p:ext uri="{BB962C8B-B14F-4D97-AF65-F5344CB8AC3E}">
        <p14:creationId xmlns:p14="http://schemas.microsoft.com/office/powerpoint/2010/main" val="3927914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2097B3F5-28AE-47B4-ACE8-1159F1AA8DC4}" type="slidenum">
              <a:rPr lang="en-GB" altLang="en-US"/>
              <a:pPr>
                <a:defRPr/>
              </a:pPr>
              <a:t>‹#›</a:t>
            </a:fld>
            <a:endParaRPr lang="en-GB" altLang="en-US"/>
          </a:p>
        </p:txBody>
      </p:sp>
    </p:spTree>
    <p:extLst>
      <p:ext uri="{BB962C8B-B14F-4D97-AF65-F5344CB8AC3E}">
        <p14:creationId xmlns:p14="http://schemas.microsoft.com/office/powerpoint/2010/main" val="2904637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D663F10-0561-436B-9DA9-D16450B0AA98}" type="slidenum">
              <a:rPr lang="en-GB" altLang="en-US"/>
              <a:pPr>
                <a:defRPr/>
              </a:pPr>
              <a:t>‹#›</a:t>
            </a:fld>
            <a:endParaRPr lang="en-GB" altLang="en-US"/>
          </a:p>
        </p:txBody>
      </p:sp>
    </p:spTree>
    <p:extLst>
      <p:ext uri="{BB962C8B-B14F-4D97-AF65-F5344CB8AC3E}">
        <p14:creationId xmlns:p14="http://schemas.microsoft.com/office/powerpoint/2010/main" val="2705622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Verdana" panose="020B0604030504040204" pitchFamily="34" charset="0"/>
                <a:cs typeface="Arial" panose="020B0604020202020204" pitchFamily="34" charset="0"/>
              </a:defRPr>
            </a:lvl1pPr>
            <a:lvl2pPr marL="742950" indent="-285750" defTabSz="457200" eaLnBrk="0" hangingPunct="0">
              <a:defRPr>
                <a:solidFill>
                  <a:schemeClr val="tx1"/>
                </a:solidFill>
                <a:latin typeface="Verdana" panose="020B0604030504040204" pitchFamily="34" charset="0"/>
                <a:cs typeface="Arial" panose="020B0604020202020204" pitchFamily="34" charset="0"/>
              </a:defRPr>
            </a:lvl2pPr>
            <a:lvl3pPr marL="1143000" indent="-228600" defTabSz="457200" eaLnBrk="0" hangingPunct="0">
              <a:defRPr>
                <a:solidFill>
                  <a:schemeClr val="tx1"/>
                </a:solidFill>
                <a:latin typeface="Verdana" panose="020B0604030504040204" pitchFamily="34" charset="0"/>
                <a:cs typeface="Arial" panose="020B0604020202020204" pitchFamily="34" charset="0"/>
              </a:defRPr>
            </a:lvl3pPr>
            <a:lvl4pPr marL="1600200" indent="-228600" defTabSz="457200" eaLnBrk="0" hangingPunct="0">
              <a:defRPr>
                <a:solidFill>
                  <a:schemeClr val="tx1"/>
                </a:solidFill>
                <a:latin typeface="Verdana" panose="020B0604030504040204" pitchFamily="34" charset="0"/>
                <a:cs typeface="Arial" panose="020B0604020202020204" pitchFamily="34" charset="0"/>
              </a:defRPr>
            </a:lvl4pPr>
            <a:lvl5pPr marL="2057400" indent="-228600" defTabSz="457200" eaLnBrk="0" hangingPunct="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GB" altLang="en-US" smtClean="0">
              <a:solidFill>
                <a:srgbClr val="FFFFFF"/>
              </a:solidFill>
            </a:endParaRPr>
          </a:p>
        </p:txBody>
      </p:sp>
      <p:pic>
        <p:nvPicPr>
          <p:cNvPr id="5"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4"/>
          <p:cNvSpPr>
            <a:spLocks noChangeArrowheads="1"/>
          </p:cNvSpPr>
          <p:nvPr userDrawn="1"/>
        </p:nvSpPr>
        <p:spPr bwMode="auto">
          <a:xfrm>
            <a:off x="4251325" y="1223963"/>
            <a:ext cx="623888" cy="31750"/>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GB" altLang="en-US" sz="1200" smtClean="0">
              <a:solidFill>
                <a:srgbClr val="0F5494"/>
              </a:solidFill>
            </a:endParaRPr>
          </a:p>
        </p:txBody>
      </p:sp>
      <p:sp>
        <p:nvSpPr>
          <p:cNvPr id="7" name="Rectangle 6"/>
          <p:cNvSpPr>
            <a:spLocks noChangeArrowheads="1"/>
          </p:cNvSpPr>
          <p:nvPr userDrawn="1"/>
        </p:nvSpPr>
        <p:spPr bwMode="auto">
          <a:xfrm>
            <a:off x="4267200" y="6575425"/>
            <a:ext cx="622300" cy="290513"/>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lvl1pPr defTabSz="457200" eaLnBrk="0" hangingPunct="0">
              <a:defRPr>
                <a:solidFill>
                  <a:schemeClr val="tx1"/>
                </a:solidFill>
                <a:latin typeface="Verdana" panose="020B0604030504040204" pitchFamily="34" charset="0"/>
                <a:cs typeface="Arial" panose="020B0604020202020204" pitchFamily="34" charset="0"/>
              </a:defRPr>
            </a:lvl1pPr>
            <a:lvl2pPr marL="742950" indent="-285750" defTabSz="457200" eaLnBrk="0" hangingPunct="0">
              <a:defRPr>
                <a:solidFill>
                  <a:schemeClr val="tx1"/>
                </a:solidFill>
                <a:latin typeface="Verdana" panose="020B0604030504040204" pitchFamily="34" charset="0"/>
                <a:cs typeface="Arial" panose="020B0604020202020204" pitchFamily="34" charset="0"/>
              </a:defRPr>
            </a:lvl2pPr>
            <a:lvl3pPr marL="1143000" indent="-228600" defTabSz="457200" eaLnBrk="0" hangingPunct="0">
              <a:defRPr>
                <a:solidFill>
                  <a:schemeClr val="tx1"/>
                </a:solidFill>
                <a:latin typeface="Verdana" panose="020B0604030504040204" pitchFamily="34" charset="0"/>
                <a:cs typeface="Arial" panose="020B0604020202020204" pitchFamily="34" charset="0"/>
              </a:defRPr>
            </a:lvl3pPr>
            <a:lvl4pPr marL="1600200" indent="-228600" defTabSz="457200" eaLnBrk="0" hangingPunct="0">
              <a:defRPr>
                <a:solidFill>
                  <a:schemeClr val="tx1"/>
                </a:solidFill>
                <a:latin typeface="Verdana" panose="020B0604030504040204" pitchFamily="34" charset="0"/>
                <a:cs typeface="Arial" panose="020B0604020202020204" pitchFamily="34" charset="0"/>
              </a:defRPr>
            </a:lvl4pPr>
            <a:lvl5pPr marL="2057400" indent="-228600" defTabSz="457200" eaLnBrk="0" hangingPunct="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r>
              <a:rPr lang="fr-BE" altLang="en-US" sz="900" smtClean="0">
                <a:solidFill>
                  <a:srgbClr val="FFFFFF"/>
                </a:solidFill>
                <a:latin typeface="Calibri" panose="020F0502020204030204" pitchFamily="34" charset="0"/>
              </a:rPr>
              <a:t>Regional Policy</a:t>
            </a:r>
            <a:endParaRPr lang="en-GB" altLang="en-US" sz="900" smtClean="0">
              <a:solidFill>
                <a:srgbClr val="FFFFFF"/>
              </a:solidFill>
              <a:latin typeface="Calibri" panose="020F0502020204030204" pitchFamily="34" charset="0"/>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rgbClr val="FFFFFF"/>
                </a:solidFill>
                <a:latin typeface="+mn-lt"/>
                <a:cs typeface="Arial" charset="0"/>
              </a:defRPr>
            </a:lvl1pPr>
          </a:lstStyle>
          <a:p>
            <a:pPr>
              <a:defRPr/>
            </a:pPr>
            <a:endParaRPr lang="en-GB"/>
          </a:p>
        </p:txBody>
      </p:sp>
      <p:sp>
        <p:nvSpPr>
          <p:cNvPr id="9" name="Rectangle 7"/>
          <p:cNvSpPr>
            <a:spLocks noGrp="1" noChangeArrowheads="1"/>
          </p:cNvSpPr>
          <p:nvPr>
            <p:ph type="ftr" sz="quarter" idx="11"/>
          </p:nvPr>
        </p:nvSpPr>
        <p:spPr/>
        <p:txBody>
          <a:bodyPr/>
          <a:lstStyle>
            <a:lvl1pPr>
              <a:defRPr>
                <a:solidFill>
                  <a:srgbClr val="FFFFFF"/>
                </a:solidFill>
                <a:latin typeface="+mn-lt"/>
                <a:cs typeface="Arial" charset="0"/>
              </a:defRPr>
            </a:lvl1pPr>
          </a:lstStyle>
          <a:p>
            <a:pPr>
              <a:defRPr/>
            </a:pPr>
            <a:endParaRPr lang="en-GB"/>
          </a:p>
        </p:txBody>
      </p:sp>
      <p:sp>
        <p:nvSpPr>
          <p:cNvPr id="10" name="Rectangle 8"/>
          <p:cNvSpPr>
            <a:spLocks noGrp="1" noChangeArrowheads="1"/>
          </p:cNvSpPr>
          <p:nvPr>
            <p:ph type="sldNum" sz="quarter" idx="12"/>
          </p:nvPr>
        </p:nvSpPr>
        <p:spPr/>
        <p:txBody>
          <a:bodyPr/>
          <a:lstStyle>
            <a:lvl1pPr>
              <a:defRPr>
                <a:solidFill>
                  <a:srgbClr val="FFFFFF"/>
                </a:solidFill>
                <a:latin typeface="Verdana" panose="020B0604030504040204" pitchFamily="34" charset="0"/>
              </a:defRPr>
            </a:lvl1pPr>
          </a:lstStyle>
          <a:p>
            <a:pPr>
              <a:defRPr/>
            </a:pPr>
            <a:fld id="{8AC9996C-C517-4F1F-869C-CAA8F3895754}" type="slidenum">
              <a:rPr lang="en-GB" altLang="en-US"/>
              <a:pPr>
                <a:defRPr/>
              </a:pPr>
              <a:t>‹#›</a:t>
            </a:fld>
            <a:endParaRPr lang="en-GB" altLang="en-US"/>
          </a:p>
        </p:txBody>
      </p:sp>
    </p:spTree>
    <p:extLst>
      <p:ext uri="{BB962C8B-B14F-4D97-AF65-F5344CB8AC3E}">
        <p14:creationId xmlns:p14="http://schemas.microsoft.com/office/powerpoint/2010/main" val="12865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a:xfrm>
            <a:off x="3143250" y="6245225"/>
            <a:ext cx="2895600" cy="476250"/>
          </a:xfrm>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4292FCAD-FBBB-42C2-B368-F91B17F44D76}" type="slidenum">
              <a:rPr lang="en-GB" altLang="en-US"/>
              <a:pPr>
                <a:defRPr/>
              </a:pPr>
              <a:t>‹#›</a:t>
            </a:fld>
            <a:endParaRPr lang="en-GB" altLang="en-US"/>
          </a:p>
        </p:txBody>
      </p:sp>
    </p:spTree>
    <p:extLst>
      <p:ext uri="{BB962C8B-B14F-4D97-AF65-F5344CB8AC3E}">
        <p14:creationId xmlns:p14="http://schemas.microsoft.com/office/powerpoint/2010/main" val="3145829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29A784CC-06E9-4CD3-8BA3-81EA7566AF12}" type="slidenum">
              <a:rPr lang="en-GB" altLang="en-US"/>
              <a:pPr>
                <a:defRPr/>
              </a:pPr>
              <a:t>‹#›</a:t>
            </a:fld>
            <a:endParaRPr lang="en-GB" altLang="en-US"/>
          </a:p>
        </p:txBody>
      </p:sp>
    </p:spTree>
    <p:extLst>
      <p:ext uri="{BB962C8B-B14F-4D97-AF65-F5344CB8AC3E}">
        <p14:creationId xmlns:p14="http://schemas.microsoft.com/office/powerpoint/2010/main" val="179844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6A1A3258-B345-4F26-ABC3-D1418DAB568D}" type="slidenum">
              <a:rPr lang="en-GB" altLang="en-US"/>
              <a:pPr>
                <a:defRPr/>
              </a:pPr>
              <a:t>‹#›</a:t>
            </a:fld>
            <a:endParaRPr lang="en-GB" altLang="en-US"/>
          </a:p>
        </p:txBody>
      </p:sp>
    </p:spTree>
    <p:extLst>
      <p:ext uri="{BB962C8B-B14F-4D97-AF65-F5344CB8AC3E}">
        <p14:creationId xmlns:p14="http://schemas.microsoft.com/office/powerpoint/2010/main" val="1809078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745B3BE1-9146-4424-8252-EF964A2D7A1A}" type="slidenum">
              <a:rPr lang="en-GB" altLang="en-US"/>
              <a:pPr>
                <a:defRPr/>
              </a:pPr>
              <a:t>‹#›</a:t>
            </a:fld>
            <a:endParaRPr lang="en-GB" altLang="en-US"/>
          </a:p>
        </p:txBody>
      </p:sp>
    </p:spTree>
    <p:extLst>
      <p:ext uri="{BB962C8B-B14F-4D97-AF65-F5344CB8AC3E}">
        <p14:creationId xmlns:p14="http://schemas.microsoft.com/office/powerpoint/2010/main" val="415519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B7C94A79-A906-4C08-A567-6B19EBBA10D3}" type="slidenum">
              <a:rPr lang="en-GB" altLang="en-US"/>
              <a:pPr>
                <a:defRPr/>
              </a:pPr>
              <a:t>‹#›</a:t>
            </a:fld>
            <a:endParaRPr lang="en-GB" altLang="en-US"/>
          </a:p>
        </p:txBody>
      </p:sp>
    </p:spTree>
    <p:extLst>
      <p:ext uri="{BB962C8B-B14F-4D97-AF65-F5344CB8AC3E}">
        <p14:creationId xmlns:p14="http://schemas.microsoft.com/office/powerpoint/2010/main" val="22542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9541DE33-4584-4CE8-A251-135746C1424D}" type="slidenum">
              <a:rPr lang="en-GB" altLang="en-US"/>
              <a:pPr>
                <a:defRPr/>
              </a:pPr>
              <a:t>‹#›</a:t>
            </a:fld>
            <a:endParaRPr lang="en-GB" altLang="en-US"/>
          </a:p>
        </p:txBody>
      </p:sp>
    </p:spTree>
    <p:extLst>
      <p:ext uri="{BB962C8B-B14F-4D97-AF65-F5344CB8AC3E}">
        <p14:creationId xmlns:p14="http://schemas.microsoft.com/office/powerpoint/2010/main" val="1148179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B332EBD7-3CA2-49BD-9DAE-678E422F93EB}" type="slidenum">
              <a:rPr lang="en-GB" altLang="en-US"/>
              <a:pPr>
                <a:defRPr/>
              </a:pPr>
              <a:t>‹#›</a:t>
            </a:fld>
            <a:endParaRPr lang="en-GB" altLang="en-US"/>
          </a:p>
        </p:txBody>
      </p:sp>
    </p:spTree>
    <p:extLst>
      <p:ext uri="{BB962C8B-B14F-4D97-AF65-F5344CB8AC3E}">
        <p14:creationId xmlns:p14="http://schemas.microsoft.com/office/powerpoint/2010/main" val="341286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9E91842D-6362-4CAE-A340-35C91F2B9198}" type="slidenum">
              <a:rPr lang="en-GB" altLang="en-US"/>
              <a:pPr>
                <a:defRPr/>
              </a:pPr>
              <a:t>‹#›</a:t>
            </a:fld>
            <a:endParaRPr lang="en-GB" altLang="en-US"/>
          </a:p>
        </p:txBody>
      </p:sp>
    </p:spTree>
    <p:extLst>
      <p:ext uri="{BB962C8B-B14F-4D97-AF65-F5344CB8AC3E}">
        <p14:creationId xmlns:p14="http://schemas.microsoft.com/office/powerpoint/2010/main" val="2979727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CCB0D4D-203C-477D-AB05-FCF972B88F76}" type="slidenum">
              <a:rPr lang="en-GB" altLang="en-US"/>
              <a:pPr>
                <a:defRPr/>
              </a:pPr>
              <a:t>‹#›</a:t>
            </a:fld>
            <a:endParaRPr lang="en-GB" altLang="en-US"/>
          </a:p>
        </p:txBody>
      </p:sp>
    </p:spTree>
    <p:extLst>
      <p:ext uri="{BB962C8B-B14F-4D97-AF65-F5344CB8AC3E}">
        <p14:creationId xmlns:p14="http://schemas.microsoft.com/office/powerpoint/2010/main" val="1961654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8ED7F972-7015-471D-91D7-CB2DFEC3D6B1}" type="slidenum">
              <a:rPr lang="en-GB" altLang="en-US"/>
              <a:pPr>
                <a:defRPr/>
              </a:pPr>
              <a:t>‹#›</a:t>
            </a:fld>
            <a:endParaRPr lang="en-GB" altLang="en-US"/>
          </a:p>
        </p:txBody>
      </p:sp>
    </p:spTree>
    <p:extLst>
      <p:ext uri="{BB962C8B-B14F-4D97-AF65-F5344CB8AC3E}">
        <p14:creationId xmlns:p14="http://schemas.microsoft.com/office/powerpoint/2010/main" val="1063454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F0D4BACA-B6F3-4353-A39A-FA269A50669C}" type="slidenum">
              <a:rPr lang="en-GB" altLang="en-US"/>
              <a:pPr>
                <a:defRPr/>
              </a:pPr>
              <a:t>‹#›</a:t>
            </a:fld>
            <a:endParaRPr lang="en-GB" altLang="en-US"/>
          </a:p>
        </p:txBody>
      </p:sp>
    </p:spTree>
    <p:extLst>
      <p:ext uri="{BB962C8B-B14F-4D97-AF65-F5344CB8AC3E}">
        <p14:creationId xmlns:p14="http://schemas.microsoft.com/office/powerpoint/2010/main" val="39206402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332288"/>
            <a:ext cx="4038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GB"/>
          </a:p>
        </p:txBody>
      </p:sp>
      <p:sp>
        <p:nvSpPr>
          <p:cNvPr id="7"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endParaRPr lang="en-GB"/>
          </a:p>
        </p:txBody>
      </p:sp>
      <p:sp>
        <p:nvSpPr>
          <p:cNvPr id="8" name="Rectangle 6"/>
          <p:cNvSpPr>
            <a:spLocks noGrp="1" noChangeArrowheads="1"/>
          </p:cNvSpPr>
          <p:nvPr>
            <p:ph type="sldNum" sz="quarter" idx="12"/>
          </p:nvPr>
        </p:nvSpPr>
        <p:spPr/>
        <p:txBody>
          <a:bodyPr/>
          <a:lstStyle>
            <a:lvl1pPr>
              <a:defRPr/>
            </a:lvl1pPr>
          </a:lstStyle>
          <a:p>
            <a:pPr>
              <a:defRPr/>
            </a:pPr>
            <a:fld id="{9EE2D707-13C4-4DEF-A4CF-F25BDE2B560E}" type="slidenum">
              <a:rPr lang="en-GB" altLang="en-US"/>
              <a:pPr>
                <a:defRPr/>
              </a:pPr>
              <a:t>‹#›</a:t>
            </a:fld>
            <a:endParaRPr lang="en-GB" altLang="en-US"/>
          </a:p>
        </p:txBody>
      </p:sp>
    </p:spTree>
    <p:extLst>
      <p:ext uri="{BB962C8B-B14F-4D97-AF65-F5344CB8AC3E}">
        <p14:creationId xmlns:p14="http://schemas.microsoft.com/office/powerpoint/2010/main" val="3936147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CD9BFFF7-E86E-4679-AFAA-F79C3E07B8B4}" type="slidenum">
              <a:rPr lang="en-GB"/>
              <a:pPr>
                <a:defRPr/>
              </a:pPr>
              <a:t>‹#›</a:t>
            </a:fld>
            <a:endParaRPr lang="en-GB"/>
          </a:p>
        </p:txBody>
      </p:sp>
    </p:spTree>
    <p:extLst>
      <p:ext uri="{BB962C8B-B14F-4D97-AF65-F5344CB8AC3E}">
        <p14:creationId xmlns:p14="http://schemas.microsoft.com/office/powerpoint/2010/main" val="23617149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445E68BA-6722-4200-8643-A0AD82406D64}" type="slidenum">
              <a:rPr lang="en-GB"/>
              <a:pPr>
                <a:defRPr/>
              </a:pPr>
              <a:t>‹#›</a:t>
            </a:fld>
            <a:endParaRPr lang="en-GB"/>
          </a:p>
        </p:txBody>
      </p:sp>
    </p:spTree>
    <p:extLst>
      <p:ext uri="{BB962C8B-B14F-4D97-AF65-F5344CB8AC3E}">
        <p14:creationId xmlns:p14="http://schemas.microsoft.com/office/powerpoint/2010/main" val="2381435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F5C037AD-5F13-4AC8-88C6-522BFEDB6753}" type="slidenum">
              <a:rPr lang="en-GB"/>
              <a:pPr>
                <a:defRPr/>
              </a:pPr>
              <a:t>‹#›</a:t>
            </a:fld>
            <a:endParaRPr lang="en-GB"/>
          </a:p>
        </p:txBody>
      </p:sp>
    </p:spTree>
    <p:extLst>
      <p:ext uri="{BB962C8B-B14F-4D97-AF65-F5344CB8AC3E}">
        <p14:creationId xmlns:p14="http://schemas.microsoft.com/office/powerpoint/2010/main" val="411723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6AA1963D-1A2B-41F6-ACA9-16970F1D5AD5}" type="slidenum">
              <a:rPr lang="en-GB" altLang="en-US"/>
              <a:pPr>
                <a:defRPr/>
              </a:pPr>
              <a:t>‹#›</a:t>
            </a:fld>
            <a:endParaRPr lang="en-GB" altLang="en-US"/>
          </a:p>
        </p:txBody>
      </p:sp>
    </p:spTree>
    <p:extLst>
      <p:ext uri="{BB962C8B-B14F-4D97-AF65-F5344CB8AC3E}">
        <p14:creationId xmlns:p14="http://schemas.microsoft.com/office/powerpoint/2010/main" val="668731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B85D9779-4BC1-44B0-AA43-FF6E9C962729}" type="slidenum">
              <a:rPr lang="en-GB"/>
              <a:pPr>
                <a:defRPr/>
              </a:pPr>
              <a:t>‹#›</a:t>
            </a:fld>
            <a:endParaRPr lang="en-GB"/>
          </a:p>
        </p:txBody>
      </p:sp>
    </p:spTree>
    <p:extLst>
      <p:ext uri="{BB962C8B-B14F-4D97-AF65-F5344CB8AC3E}">
        <p14:creationId xmlns:p14="http://schemas.microsoft.com/office/powerpoint/2010/main" val="18662326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cs typeface="Arial" charset="0"/>
              </a:defRPr>
            </a:lvl1pPr>
          </a:lstStyle>
          <a:p>
            <a:pPr>
              <a:defRPr/>
            </a:pPr>
            <a:endParaRPr lang="en-GB"/>
          </a:p>
        </p:txBody>
      </p:sp>
      <p:sp>
        <p:nvSpPr>
          <p:cNvPr id="8" name="Footer Placeholder 7"/>
          <p:cNvSpPr>
            <a:spLocks noGrp="1"/>
          </p:cNvSpPr>
          <p:nvPr>
            <p:ph type="ftr" sz="quarter" idx="11"/>
          </p:nvPr>
        </p:nvSpPr>
        <p:spPr/>
        <p:txBody>
          <a:bodyPr/>
          <a:lstStyle>
            <a:lvl1pPr>
              <a:defRPr>
                <a:cs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cs typeface="Arial" charset="0"/>
              </a:defRPr>
            </a:lvl1pPr>
          </a:lstStyle>
          <a:p>
            <a:pPr>
              <a:defRPr/>
            </a:pPr>
            <a:fld id="{A8BE1EFE-A875-4108-A31D-66FC320A1AAB}" type="slidenum">
              <a:rPr lang="en-GB"/>
              <a:pPr>
                <a:defRPr/>
              </a:pPr>
              <a:t>‹#›</a:t>
            </a:fld>
            <a:endParaRPr lang="en-GB"/>
          </a:p>
        </p:txBody>
      </p:sp>
    </p:spTree>
    <p:extLst>
      <p:ext uri="{BB962C8B-B14F-4D97-AF65-F5344CB8AC3E}">
        <p14:creationId xmlns:p14="http://schemas.microsoft.com/office/powerpoint/2010/main" val="10640778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cs typeface="Arial" charset="0"/>
              </a:defRPr>
            </a:lvl1pPr>
          </a:lstStyle>
          <a:p>
            <a:pPr>
              <a:defRPr/>
            </a:pPr>
            <a:endParaRPr lang="en-GB"/>
          </a:p>
        </p:txBody>
      </p:sp>
      <p:sp>
        <p:nvSpPr>
          <p:cNvPr id="4" name="Footer Placeholder 3"/>
          <p:cNvSpPr>
            <a:spLocks noGrp="1"/>
          </p:cNvSpPr>
          <p:nvPr>
            <p:ph type="ftr" sz="quarter" idx="11"/>
          </p:nvPr>
        </p:nvSpPr>
        <p:spPr/>
        <p:txBody>
          <a:bodyPr/>
          <a:lstStyle>
            <a:lvl1pPr>
              <a:defRPr>
                <a:cs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cs typeface="Arial" charset="0"/>
              </a:defRPr>
            </a:lvl1pPr>
          </a:lstStyle>
          <a:p>
            <a:pPr>
              <a:defRPr/>
            </a:pPr>
            <a:fld id="{C1DFE4B0-98CA-490D-9553-6A5D7407A364}" type="slidenum">
              <a:rPr lang="en-GB"/>
              <a:pPr>
                <a:defRPr/>
              </a:pPr>
              <a:t>‹#›</a:t>
            </a:fld>
            <a:endParaRPr lang="en-GB"/>
          </a:p>
        </p:txBody>
      </p:sp>
    </p:spTree>
    <p:extLst>
      <p:ext uri="{BB962C8B-B14F-4D97-AF65-F5344CB8AC3E}">
        <p14:creationId xmlns:p14="http://schemas.microsoft.com/office/powerpoint/2010/main" val="42868190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endParaRPr lang="en-GB"/>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cs typeface="Arial" charset="0"/>
              </a:defRPr>
            </a:lvl1pPr>
          </a:lstStyle>
          <a:p>
            <a:pPr>
              <a:defRPr/>
            </a:pPr>
            <a:fld id="{374AD583-9789-4D9F-95E5-E6E124E35329}" type="slidenum">
              <a:rPr lang="en-GB"/>
              <a:pPr>
                <a:defRPr/>
              </a:pPr>
              <a:t>‹#›</a:t>
            </a:fld>
            <a:endParaRPr lang="en-GB"/>
          </a:p>
        </p:txBody>
      </p:sp>
    </p:spTree>
    <p:extLst>
      <p:ext uri="{BB962C8B-B14F-4D97-AF65-F5344CB8AC3E}">
        <p14:creationId xmlns:p14="http://schemas.microsoft.com/office/powerpoint/2010/main" val="3123631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E96258D4-C821-4436-9575-9C6B123B3177}" type="slidenum">
              <a:rPr lang="en-GB"/>
              <a:pPr>
                <a:defRPr/>
              </a:pPr>
              <a:t>‹#›</a:t>
            </a:fld>
            <a:endParaRPr lang="en-GB"/>
          </a:p>
        </p:txBody>
      </p:sp>
    </p:spTree>
    <p:extLst>
      <p:ext uri="{BB962C8B-B14F-4D97-AF65-F5344CB8AC3E}">
        <p14:creationId xmlns:p14="http://schemas.microsoft.com/office/powerpoint/2010/main" val="2684335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402B7EF1-7738-481C-8422-3899C1C33FA5}" type="slidenum">
              <a:rPr lang="en-GB"/>
              <a:pPr>
                <a:defRPr/>
              </a:pPr>
              <a:t>‹#›</a:t>
            </a:fld>
            <a:endParaRPr lang="en-GB"/>
          </a:p>
        </p:txBody>
      </p:sp>
    </p:spTree>
    <p:extLst>
      <p:ext uri="{BB962C8B-B14F-4D97-AF65-F5344CB8AC3E}">
        <p14:creationId xmlns:p14="http://schemas.microsoft.com/office/powerpoint/2010/main" val="3850409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7EC15843-3C74-4322-82D7-B50AF7CE396D}" type="slidenum">
              <a:rPr lang="en-GB"/>
              <a:pPr>
                <a:defRPr/>
              </a:pPr>
              <a:t>‹#›</a:t>
            </a:fld>
            <a:endParaRPr lang="en-GB"/>
          </a:p>
        </p:txBody>
      </p:sp>
    </p:spTree>
    <p:extLst>
      <p:ext uri="{BB962C8B-B14F-4D97-AF65-F5344CB8AC3E}">
        <p14:creationId xmlns:p14="http://schemas.microsoft.com/office/powerpoint/2010/main" val="6984523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41438"/>
            <a:ext cx="2071687" cy="4784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41438"/>
            <a:ext cx="6067425" cy="4784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GB"/>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A03CF41-E407-46F5-B299-87BD9F294289}" type="slidenum">
              <a:rPr lang="en-GB"/>
              <a:pPr>
                <a:defRPr/>
              </a:pPr>
              <a:t>‹#›</a:t>
            </a:fld>
            <a:endParaRPr lang="en-GB"/>
          </a:p>
        </p:txBody>
      </p:sp>
    </p:spTree>
    <p:extLst>
      <p:ext uri="{BB962C8B-B14F-4D97-AF65-F5344CB8AC3E}">
        <p14:creationId xmlns:p14="http://schemas.microsoft.com/office/powerpoint/2010/main" val="2142363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95288" y="1341438"/>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349500"/>
            <a:ext cx="4038600" cy="3776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2349500"/>
            <a:ext cx="4038600" cy="3776663"/>
          </a:xfrm>
        </p:spPr>
        <p:txBody>
          <a:bodyPr/>
          <a:lstStyle/>
          <a:p>
            <a:pPr lvl="0"/>
            <a:endParaRPr lang="en-GB" noProof="0"/>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GB"/>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50A0D601-F9FA-4474-9D29-F7E95329CF3E}" type="slidenum">
              <a:rPr lang="en-GB"/>
              <a:pPr>
                <a:defRPr/>
              </a:pPr>
              <a:t>‹#›</a:t>
            </a:fld>
            <a:endParaRPr lang="en-GB"/>
          </a:p>
        </p:txBody>
      </p:sp>
    </p:spTree>
    <p:extLst>
      <p:ext uri="{BB962C8B-B14F-4D97-AF65-F5344CB8AC3E}">
        <p14:creationId xmlns:p14="http://schemas.microsoft.com/office/powerpoint/2010/main" val="17799750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anose="020B0604030504040204" pitchFamily="34" charset="0"/>
                <a:cs typeface="Arial" panose="020B0604020202020204" pitchFamily="34" charset="0"/>
              </a:defRPr>
            </a:lvl1pPr>
            <a:lvl2pPr marL="742950" indent="-285750" defTabSz="457200" eaLnBrk="0" hangingPunct="0">
              <a:defRPr sz="7600" b="1">
                <a:solidFill>
                  <a:srgbClr val="FFD624"/>
                </a:solidFill>
                <a:latin typeface="Verdana" panose="020B0604030504040204" pitchFamily="34" charset="0"/>
                <a:cs typeface="Arial" panose="020B0604020202020204" pitchFamily="34" charset="0"/>
              </a:defRPr>
            </a:lvl2pPr>
            <a:lvl3pPr marL="1143000" indent="-228600" defTabSz="457200" eaLnBrk="0" hangingPunct="0">
              <a:defRPr sz="7600" b="1">
                <a:solidFill>
                  <a:srgbClr val="FFD624"/>
                </a:solidFill>
                <a:latin typeface="Verdana" panose="020B0604030504040204" pitchFamily="34" charset="0"/>
                <a:cs typeface="Arial" panose="020B0604020202020204" pitchFamily="34" charset="0"/>
              </a:defRPr>
            </a:lvl3pPr>
            <a:lvl4pPr marL="1600200" indent="-228600" defTabSz="457200" eaLnBrk="0" hangingPunct="0">
              <a:defRPr sz="7600" b="1">
                <a:solidFill>
                  <a:srgbClr val="FFD624"/>
                </a:solidFill>
                <a:latin typeface="Verdana" panose="020B0604030504040204" pitchFamily="34" charset="0"/>
                <a:cs typeface="Arial" panose="020B0604020202020204" pitchFamily="34" charset="0"/>
              </a:defRPr>
            </a:lvl4pPr>
            <a:lvl5pPr marL="2057400" indent="-228600" defTabSz="457200" eaLnBrk="0" hangingPunct="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algn="ctr" eaLnBrk="1" hangingPunct="1">
              <a:defRPr/>
            </a:pPr>
            <a:endParaRPr lang="en-US" sz="1800" b="0" smtClean="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78852"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78853"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smtClean="0">
                <a:solidFill>
                  <a:srgbClr val="FFFFFF"/>
                </a:solidFill>
                <a:latin typeface="+mn-lt"/>
                <a:cs typeface="Arial" charset="0"/>
              </a:defRPr>
            </a:lvl1pPr>
          </a:lstStyle>
          <a:p>
            <a:pPr>
              <a:defRPr/>
            </a:pPr>
            <a:r>
              <a:rPr lang="en-US"/>
              <a:t>Feb 2014</a:t>
            </a:r>
            <a:endParaRPr lang="en-GB"/>
          </a:p>
        </p:txBody>
      </p:sp>
      <p:sp>
        <p:nvSpPr>
          <p:cNvPr id="8" name="Rectangle 7"/>
          <p:cNvSpPr>
            <a:spLocks noGrp="1" noChangeArrowheads="1"/>
          </p:cNvSpPr>
          <p:nvPr>
            <p:ph type="ftr" sz="quarter" idx="11"/>
          </p:nvPr>
        </p:nvSpPr>
        <p:spPr/>
        <p:txBody>
          <a:bodyPr/>
          <a:lstStyle>
            <a:lvl1pPr>
              <a:defRPr b="1" smtClean="0">
                <a:solidFill>
                  <a:srgbClr val="FFFFFF"/>
                </a:solidFill>
                <a:latin typeface="+mn-lt"/>
                <a:cs typeface="Arial" charset="0"/>
              </a:defRPr>
            </a:lvl1pPr>
          </a:lstStyle>
          <a:p>
            <a:pPr>
              <a:defRPr/>
            </a:pPr>
            <a:r>
              <a:rPr lang="en-GB"/>
              <a:t>EC DG RTD.B.5 DC</a:t>
            </a:r>
          </a:p>
        </p:txBody>
      </p:sp>
      <p:sp>
        <p:nvSpPr>
          <p:cNvPr id="9" name="Rectangle 8"/>
          <p:cNvSpPr>
            <a:spLocks noGrp="1" noChangeArrowheads="1"/>
          </p:cNvSpPr>
          <p:nvPr>
            <p:ph type="sldNum" sz="quarter" idx="12"/>
          </p:nvPr>
        </p:nvSpPr>
        <p:spPr/>
        <p:txBody>
          <a:bodyPr/>
          <a:lstStyle>
            <a:lvl1pPr>
              <a:defRPr b="1">
                <a:solidFill>
                  <a:srgbClr val="FFFFFF"/>
                </a:solidFill>
                <a:latin typeface="Verdana" pitchFamily="34" charset="0"/>
                <a:cs typeface="Arial" panose="020B0604020202020204" pitchFamily="34" charset="0"/>
              </a:defRPr>
            </a:lvl1pPr>
          </a:lstStyle>
          <a:p>
            <a:pPr>
              <a:defRPr/>
            </a:pPr>
            <a:fld id="{80C93838-712E-4846-B4CF-F435F68952F4}" type="slidenum">
              <a:rPr lang="en-GB"/>
              <a:pPr>
                <a:defRPr/>
              </a:pPr>
              <a:t>‹#›</a:t>
            </a:fld>
            <a:endParaRPr lang="en-GB"/>
          </a:p>
        </p:txBody>
      </p:sp>
    </p:spTree>
    <p:extLst>
      <p:ext uri="{BB962C8B-B14F-4D97-AF65-F5344CB8AC3E}">
        <p14:creationId xmlns:p14="http://schemas.microsoft.com/office/powerpoint/2010/main" val="416315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CB0AD999-BBD1-4246-B2D2-DFD8572CF5B8}" type="slidenum">
              <a:rPr lang="en-GB" altLang="en-US"/>
              <a:pPr>
                <a:defRPr/>
              </a:pPr>
              <a:t>‹#›</a:t>
            </a:fld>
            <a:endParaRPr lang="en-GB" altLang="en-US"/>
          </a:p>
        </p:txBody>
      </p:sp>
    </p:spTree>
    <p:extLst>
      <p:ext uri="{BB962C8B-B14F-4D97-AF65-F5344CB8AC3E}">
        <p14:creationId xmlns:p14="http://schemas.microsoft.com/office/powerpoint/2010/main" val="41744246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Tx/>
              <a:defRPr lang="en-US" smtClean="0">
                <a:solidFill>
                  <a:schemeClr val="tx2"/>
                </a:solidFill>
                <a:effectLst>
                  <a:outerShdw blurRad="38100" dist="38100" dir="2700000" algn="tl">
                    <a:srgbClr val="000000">
                      <a:alpha val="43137"/>
                    </a:srgbClr>
                  </a:outerShdw>
                </a:effectLst>
              </a:defRPr>
            </a:lvl1pPr>
            <a:lvl2pPr>
              <a:defRPr lang="en-US" sz="2200" b="0" smtClean="0">
                <a:effectLst>
                  <a:outerShdw blurRad="38100" dist="38100" dir="2700000" algn="tl">
                    <a:srgbClr val="000000">
                      <a:alpha val="43137"/>
                    </a:srgbClr>
                  </a:outerShdw>
                </a:effectLst>
              </a:defRPr>
            </a:lvl2pPr>
            <a:lvl3pPr marL="1200150" indent="-285750">
              <a:buFont typeface="Wingdings" panose="05000000000000000000" pitchFamily="2" charset="2"/>
              <a:buChar char="Ø"/>
              <a:defRPr lang="en-US" sz="1800" smtClean="0">
                <a:effectLst>
                  <a:outerShdw blurRad="38100" dist="38100" dir="2700000" algn="tl">
                    <a:srgbClr val="000000">
                      <a:alpha val="43137"/>
                    </a:srgbClr>
                  </a:outerShdw>
                </a:effectLst>
              </a:defRPr>
            </a:lvl3pPr>
            <a:lvl4pPr marL="1657350" indent="-285750">
              <a:buFont typeface="Wingdings" panose="05000000000000000000" pitchFamily="2" charset="2"/>
              <a:buChar char="§"/>
              <a:defRPr lang="en-US" sz="1600" smtClean="0">
                <a:effectLst>
                  <a:outerShdw blurRad="38100" dist="38100" dir="2700000" algn="tl">
                    <a:srgbClr val="000000">
                      <a:alpha val="43137"/>
                    </a:srgbClr>
                  </a:outerShdw>
                </a:effectLst>
              </a:defRPr>
            </a:lvl4pPr>
            <a:lvl5pPr marL="2114550" indent="-285750">
              <a:buFont typeface="Wingdings" panose="05000000000000000000" pitchFamily="2" charset="2"/>
              <a:buChar char="ü"/>
              <a:defRPr lang="en-GB" sz="1400">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3"/>
            <a:endParaRPr lang="en-US" dirty="0" smtClean="0"/>
          </a:p>
        </p:txBody>
      </p:sp>
      <p:sp>
        <p:nvSpPr>
          <p:cNvPr id="4" name="Rectangle 4"/>
          <p:cNvSpPr>
            <a:spLocks noGrp="1" noChangeArrowheads="1"/>
          </p:cNvSpPr>
          <p:nvPr>
            <p:ph type="dt" sz="half" idx="10"/>
          </p:nvPr>
        </p:nvSpPr>
        <p:spPr/>
        <p:txBody>
          <a:bodyPr/>
          <a:lstStyle>
            <a:lvl1pPr>
              <a:defRPr b="1" smtClean="0">
                <a:cs typeface="Arial" charset="0"/>
              </a:defRPr>
            </a:lvl1pPr>
          </a:lstStyle>
          <a:p>
            <a:pPr>
              <a:defRPr/>
            </a:pPr>
            <a:r>
              <a:rPr lang="en-US"/>
              <a:t>Feb 2014</a:t>
            </a:r>
            <a:endParaRPr lang="en-GB" dirty="0"/>
          </a:p>
        </p:txBody>
      </p:sp>
      <p:sp>
        <p:nvSpPr>
          <p:cNvPr id="5" name="Rectangle 5"/>
          <p:cNvSpPr>
            <a:spLocks noGrp="1" noChangeArrowheads="1"/>
          </p:cNvSpPr>
          <p:nvPr>
            <p:ph type="ftr" sz="quarter" idx="11"/>
          </p:nvPr>
        </p:nvSpPr>
        <p:spPr/>
        <p:txBody>
          <a:bodyPr/>
          <a:lstStyle>
            <a:lvl1pPr>
              <a:defRPr b="1" smtClean="0">
                <a:cs typeface="Arial" charset="0"/>
              </a:defRPr>
            </a:lvl1pPr>
          </a:lstStyle>
          <a:p>
            <a:pPr>
              <a:defRPr/>
            </a:pPr>
            <a:r>
              <a:rPr lang="en-GB"/>
              <a:t>EC DG RTD.B.5 DC</a:t>
            </a:r>
            <a:endParaRPr lang="en-GB" dirty="0"/>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0B617119-F15A-4241-BA01-8B97843B2947}" type="slidenum">
              <a:rPr lang="en-GB"/>
              <a:pPr>
                <a:defRPr/>
              </a:pPr>
              <a:t>‹#›</a:t>
            </a:fld>
            <a:endParaRPr lang="en-GB"/>
          </a:p>
        </p:txBody>
      </p:sp>
    </p:spTree>
    <p:extLst>
      <p:ext uri="{BB962C8B-B14F-4D97-AF65-F5344CB8AC3E}">
        <p14:creationId xmlns:p14="http://schemas.microsoft.com/office/powerpoint/2010/main" val="2675586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smtClean="0">
                <a:cs typeface="Arial" charset="0"/>
              </a:defRPr>
            </a:lvl1pPr>
          </a:lstStyle>
          <a:p>
            <a:pPr>
              <a:defRPr/>
            </a:pPr>
            <a:r>
              <a:rPr lang="en-US"/>
              <a:t>Feb 2014</a:t>
            </a:r>
            <a:endParaRPr lang="en-GB"/>
          </a:p>
        </p:txBody>
      </p:sp>
      <p:sp>
        <p:nvSpPr>
          <p:cNvPr id="5" name="Rectangle 5"/>
          <p:cNvSpPr>
            <a:spLocks noGrp="1" noChangeArrowheads="1"/>
          </p:cNvSpPr>
          <p:nvPr>
            <p:ph type="ftr" sz="quarter" idx="11"/>
          </p:nvPr>
        </p:nvSpPr>
        <p:spPr/>
        <p:txBody>
          <a:bodyPr/>
          <a:lstStyle>
            <a:lvl1pPr>
              <a:defRPr b="1" smtClean="0">
                <a:cs typeface="Arial" charset="0"/>
              </a:defRPr>
            </a:lvl1pPr>
          </a:lstStyle>
          <a:p>
            <a:pPr>
              <a:defRPr/>
            </a:pPr>
            <a:r>
              <a:rPr lang="en-GB"/>
              <a:t>EC DG RTD.B.5 DC</a:t>
            </a:r>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B3193DA2-31E0-4C83-AC04-E8716D922FE1}" type="slidenum">
              <a:rPr lang="en-GB"/>
              <a:pPr>
                <a:defRPr/>
              </a:pPr>
              <a:t>‹#›</a:t>
            </a:fld>
            <a:endParaRPr lang="en-GB"/>
          </a:p>
        </p:txBody>
      </p:sp>
    </p:spTree>
    <p:extLst>
      <p:ext uri="{BB962C8B-B14F-4D97-AF65-F5344CB8AC3E}">
        <p14:creationId xmlns:p14="http://schemas.microsoft.com/office/powerpoint/2010/main" val="23733431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b="1" smtClean="0">
                <a:cs typeface="Arial" charset="0"/>
              </a:defRPr>
            </a:lvl1pPr>
          </a:lstStyle>
          <a:p>
            <a:pPr>
              <a:defRPr/>
            </a:pPr>
            <a:r>
              <a:rPr lang="en-US"/>
              <a:t>Feb 2014</a:t>
            </a:r>
            <a:endParaRPr lang="en-GB"/>
          </a:p>
        </p:txBody>
      </p:sp>
      <p:sp>
        <p:nvSpPr>
          <p:cNvPr id="6" name="Rectangle 5"/>
          <p:cNvSpPr>
            <a:spLocks noGrp="1" noChangeArrowheads="1"/>
          </p:cNvSpPr>
          <p:nvPr>
            <p:ph type="ftr" sz="quarter" idx="11"/>
          </p:nvPr>
        </p:nvSpPr>
        <p:spPr/>
        <p:txBody>
          <a:bodyPr/>
          <a:lstStyle>
            <a:lvl1pPr>
              <a:defRPr b="1" smtClean="0">
                <a:cs typeface="Arial" charset="0"/>
              </a:defRPr>
            </a:lvl1pPr>
          </a:lstStyle>
          <a:p>
            <a:pPr>
              <a:defRPr/>
            </a:pPr>
            <a:r>
              <a:rPr lang="en-GB"/>
              <a:t>EC DG RTD.B.5 DC</a:t>
            </a:r>
          </a:p>
        </p:txBody>
      </p:sp>
      <p:sp>
        <p:nvSpPr>
          <p:cNvPr id="7"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2C1A2698-6DFD-4F81-970E-0109E1AA5405}" type="slidenum">
              <a:rPr lang="en-GB"/>
              <a:pPr>
                <a:defRPr/>
              </a:pPr>
              <a:t>‹#›</a:t>
            </a:fld>
            <a:endParaRPr lang="en-GB"/>
          </a:p>
        </p:txBody>
      </p:sp>
    </p:spTree>
    <p:extLst>
      <p:ext uri="{BB962C8B-B14F-4D97-AF65-F5344CB8AC3E}">
        <p14:creationId xmlns:p14="http://schemas.microsoft.com/office/powerpoint/2010/main" val="798336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b="1" smtClean="0">
                <a:cs typeface="Arial" charset="0"/>
              </a:defRPr>
            </a:lvl1pPr>
          </a:lstStyle>
          <a:p>
            <a:pPr>
              <a:defRPr/>
            </a:pPr>
            <a:r>
              <a:rPr lang="en-US"/>
              <a:t>Feb 2014</a:t>
            </a:r>
            <a:endParaRPr lang="en-GB"/>
          </a:p>
        </p:txBody>
      </p:sp>
      <p:sp>
        <p:nvSpPr>
          <p:cNvPr id="8" name="Rectangle 5"/>
          <p:cNvSpPr>
            <a:spLocks noGrp="1" noChangeArrowheads="1"/>
          </p:cNvSpPr>
          <p:nvPr>
            <p:ph type="ftr" sz="quarter" idx="11"/>
          </p:nvPr>
        </p:nvSpPr>
        <p:spPr/>
        <p:txBody>
          <a:bodyPr/>
          <a:lstStyle>
            <a:lvl1pPr>
              <a:defRPr b="1" smtClean="0">
                <a:cs typeface="Arial" charset="0"/>
              </a:defRPr>
            </a:lvl1pPr>
          </a:lstStyle>
          <a:p>
            <a:pPr>
              <a:defRPr/>
            </a:pPr>
            <a:r>
              <a:rPr lang="en-GB"/>
              <a:t>EC DG RTD.B.5 DC</a:t>
            </a:r>
          </a:p>
        </p:txBody>
      </p:sp>
      <p:sp>
        <p:nvSpPr>
          <p:cNvPr id="9"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72831028-2A58-42B3-B4D8-20FEF6936EBF}" type="slidenum">
              <a:rPr lang="en-GB"/>
              <a:pPr>
                <a:defRPr/>
              </a:pPr>
              <a:t>‹#›</a:t>
            </a:fld>
            <a:endParaRPr lang="en-GB"/>
          </a:p>
        </p:txBody>
      </p:sp>
    </p:spTree>
    <p:extLst>
      <p:ext uri="{BB962C8B-B14F-4D97-AF65-F5344CB8AC3E}">
        <p14:creationId xmlns:p14="http://schemas.microsoft.com/office/powerpoint/2010/main" val="30001378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b="1" smtClean="0">
                <a:cs typeface="Arial" charset="0"/>
              </a:defRPr>
            </a:lvl1pPr>
          </a:lstStyle>
          <a:p>
            <a:pPr>
              <a:defRPr/>
            </a:pPr>
            <a:r>
              <a:rPr lang="en-US"/>
              <a:t>Feb 2014</a:t>
            </a:r>
            <a:endParaRPr lang="en-GB"/>
          </a:p>
        </p:txBody>
      </p:sp>
      <p:sp>
        <p:nvSpPr>
          <p:cNvPr id="4" name="Rectangle 5"/>
          <p:cNvSpPr>
            <a:spLocks noGrp="1" noChangeArrowheads="1"/>
          </p:cNvSpPr>
          <p:nvPr>
            <p:ph type="ftr" sz="quarter" idx="11"/>
          </p:nvPr>
        </p:nvSpPr>
        <p:spPr/>
        <p:txBody>
          <a:bodyPr/>
          <a:lstStyle>
            <a:lvl1pPr>
              <a:defRPr b="1" smtClean="0">
                <a:cs typeface="Arial" charset="0"/>
              </a:defRPr>
            </a:lvl1pPr>
          </a:lstStyle>
          <a:p>
            <a:pPr>
              <a:defRPr/>
            </a:pPr>
            <a:r>
              <a:rPr lang="en-GB"/>
              <a:t>EC DG RTD.B.5 DC</a:t>
            </a:r>
          </a:p>
        </p:txBody>
      </p:sp>
      <p:sp>
        <p:nvSpPr>
          <p:cNvPr id="5"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7740C91C-6800-4556-8DC0-FFC482F17EB8}" type="slidenum">
              <a:rPr lang="en-GB"/>
              <a:pPr>
                <a:defRPr/>
              </a:pPr>
              <a:t>‹#›</a:t>
            </a:fld>
            <a:endParaRPr lang="en-GB"/>
          </a:p>
        </p:txBody>
      </p:sp>
    </p:spTree>
    <p:extLst>
      <p:ext uri="{BB962C8B-B14F-4D97-AF65-F5344CB8AC3E}">
        <p14:creationId xmlns:p14="http://schemas.microsoft.com/office/powerpoint/2010/main" val="37222477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smtClean="0">
                <a:cs typeface="Arial" charset="0"/>
              </a:defRPr>
            </a:lvl1pPr>
          </a:lstStyle>
          <a:p>
            <a:pPr>
              <a:defRPr/>
            </a:pPr>
            <a:r>
              <a:rPr lang="en-US"/>
              <a:t>Feb 2014</a:t>
            </a:r>
            <a:endParaRPr lang="en-GB"/>
          </a:p>
        </p:txBody>
      </p:sp>
      <p:sp>
        <p:nvSpPr>
          <p:cNvPr id="3" name="Rectangle 5"/>
          <p:cNvSpPr>
            <a:spLocks noGrp="1" noChangeArrowheads="1"/>
          </p:cNvSpPr>
          <p:nvPr>
            <p:ph type="ftr" sz="quarter" idx="11"/>
          </p:nvPr>
        </p:nvSpPr>
        <p:spPr/>
        <p:txBody>
          <a:bodyPr/>
          <a:lstStyle>
            <a:lvl1pPr>
              <a:defRPr b="1" smtClean="0">
                <a:cs typeface="Arial" charset="0"/>
              </a:defRPr>
            </a:lvl1pPr>
          </a:lstStyle>
          <a:p>
            <a:pPr>
              <a:defRPr/>
            </a:pPr>
            <a:r>
              <a:rPr lang="en-GB"/>
              <a:t>EC DG RTD.B.5 DC</a:t>
            </a:r>
          </a:p>
        </p:txBody>
      </p:sp>
      <p:sp>
        <p:nvSpPr>
          <p:cNvPr id="4"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1D7180DD-5262-422A-A14B-5105BC354EB9}" type="slidenum">
              <a:rPr lang="en-GB"/>
              <a:pPr>
                <a:defRPr/>
              </a:pPr>
              <a:t>‹#›</a:t>
            </a:fld>
            <a:endParaRPr lang="en-GB"/>
          </a:p>
        </p:txBody>
      </p:sp>
    </p:spTree>
    <p:extLst>
      <p:ext uri="{BB962C8B-B14F-4D97-AF65-F5344CB8AC3E}">
        <p14:creationId xmlns:p14="http://schemas.microsoft.com/office/powerpoint/2010/main" val="35799287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smtClean="0">
                <a:cs typeface="Arial" charset="0"/>
              </a:defRPr>
            </a:lvl1pPr>
          </a:lstStyle>
          <a:p>
            <a:pPr>
              <a:defRPr/>
            </a:pPr>
            <a:r>
              <a:rPr lang="en-US"/>
              <a:t>Feb 2014</a:t>
            </a:r>
            <a:endParaRPr lang="en-GB"/>
          </a:p>
        </p:txBody>
      </p:sp>
      <p:sp>
        <p:nvSpPr>
          <p:cNvPr id="6" name="Rectangle 5"/>
          <p:cNvSpPr>
            <a:spLocks noGrp="1" noChangeArrowheads="1"/>
          </p:cNvSpPr>
          <p:nvPr>
            <p:ph type="ftr" sz="quarter" idx="11"/>
          </p:nvPr>
        </p:nvSpPr>
        <p:spPr/>
        <p:txBody>
          <a:bodyPr/>
          <a:lstStyle>
            <a:lvl1pPr>
              <a:defRPr b="1" smtClean="0">
                <a:cs typeface="Arial" charset="0"/>
              </a:defRPr>
            </a:lvl1pPr>
          </a:lstStyle>
          <a:p>
            <a:pPr>
              <a:defRPr/>
            </a:pPr>
            <a:r>
              <a:rPr lang="en-GB"/>
              <a:t>EC DG RTD.B.5 DC</a:t>
            </a:r>
          </a:p>
        </p:txBody>
      </p:sp>
      <p:sp>
        <p:nvSpPr>
          <p:cNvPr id="7"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266ECCE5-A927-4BD5-AE5F-C438E480D1B4}" type="slidenum">
              <a:rPr lang="en-GB"/>
              <a:pPr>
                <a:defRPr/>
              </a:pPr>
              <a:t>‹#›</a:t>
            </a:fld>
            <a:endParaRPr lang="en-GB"/>
          </a:p>
        </p:txBody>
      </p:sp>
    </p:spTree>
    <p:extLst>
      <p:ext uri="{BB962C8B-B14F-4D97-AF65-F5344CB8AC3E}">
        <p14:creationId xmlns:p14="http://schemas.microsoft.com/office/powerpoint/2010/main" val="31994069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smtClean="0">
                <a:cs typeface="Arial" charset="0"/>
              </a:defRPr>
            </a:lvl1pPr>
          </a:lstStyle>
          <a:p>
            <a:pPr>
              <a:defRPr/>
            </a:pPr>
            <a:r>
              <a:rPr lang="en-US"/>
              <a:t>Feb 2014</a:t>
            </a:r>
            <a:endParaRPr lang="en-GB"/>
          </a:p>
        </p:txBody>
      </p:sp>
      <p:sp>
        <p:nvSpPr>
          <p:cNvPr id="6" name="Rectangle 5"/>
          <p:cNvSpPr>
            <a:spLocks noGrp="1" noChangeArrowheads="1"/>
          </p:cNvSpPr>
          <p:nvPr>
            <p:ph type="ftr" sz="quarter" idx="11"/>
          </p:nvPr>
        </p:nvSpPr>
        <p:spPr/>
        <p:txBody>
          <a:bodyPr/>
          <a:lstStyle>
            <a:lvl1pPr>
              <a:defRPr b="1" smtClean="0">
                <a:cs typeface="Arial" charset="0"/>
              </a:defRPr>
            </a:lvl1pPr>
          </a:lstStyle>
          <a:p>
            <a:pPr>
              <a:defRPr/>
            </a:pPr>
            <a:r>
              <a:rPr lang="en-GB"/>
              <a:t>EC DG RTD.B.5 DC</a:t>
            </a:r>
          </a:p>
        </p:txBody>
      </p:sp>
      <p:sp>
        <p:nvSpPr>
          <p:cNvPr id="7"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147D02A5-FCE7-4DCA-B92D-E16B6DA95C86}" type="slidenum">
              <a:rPr lang="en-GB"/>
              <a:pPr>
                <a:defRPr/>
              </a:pPr>
              <a:t>‹#›</a:t>
            </a:fld>
            <a:endParaRPr lang="en-GB"/>
          </a:p>
        </p:txBody>
      </p:sp>
    </p:spTree>
    <p:extLst>
      <p:ext uri="{BB962C8B-B14F-4D97-AF65-F5344CB8AC3E}">
        <p14:creationId xmlns:p14="http://schemas.microsoft.com/office/powerpoint/2010/main" val="22030474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b="1" smtClean="0">
                <a:cs typeface="Arial" charset="0"/>
              </a:defRPr>
            </a:lvl1pPr>
          </a:lstStyle>
          <a:p>
            <a:pPr>
              <a:defRPr/>
            </a:pPr>
            <a:r>
              <a:rPr lang="en-US"/>
              <a:t>Feb 2014</a:t>
            </a:r>
            <a:endParaRPr lang="en-GB"/>
          </a:p>
        </p:txBody>
      </p:sp>
      <p:sp>
        <p:nvSpPr>
          <p:cNvPr id="5" name="Rectangle 5"/>
          <p:cNvSpPr>
            <a:spLocks noGrp="1" noChangeArrowheads="1"/>
          </p:cNvSpPr>
          <p:nvPr>
            <p:ph type="ftr" sz="quarter" idx="11"/>
          </p:nvPr>
        </p:nvSpPr>
        <p:spPr/>
        <p:txBody>
          <a:bodyPr/>
          <a:lstStyle>
            <a:lvl1pPr>
              <a:defRPr b="1" smtClean="0">
                <a:cs typeface="Arial" charset="0"/>
              </a:defRPr>
            </a:lvl1pPr>
          </a:lstStyle>
          <a:p>
            <a:pPr>
              <a:defRPr/>
            </a:pPr>
            <a:r>
              <a:rPr lang="en-GB"/>
              <a:t>EC DG RTD.B.5 DC</a:t>
            </a:r>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CD6AC637-7D4B-49BE-AD23-901EDED12417}" type="slidenum">
              <a:rPr lang="en-GB"/>
              <a:pPr>
                <a:defRPr/>
              </a:pPr>
              <a:t>‹#›</a:t>
            </a:fld>
            <a:endParaRPr lang="en-GB"/>
          </a:p>
        </p:txBody>
      </p:sp>
    </p:spTree>
    <p:extLst>
      <p:ext uri="{BB962C8B-B14F-4D97-AF65-F5344CB8AC3E}">
        <p14:creationId xmlns:p14="http://schemas.microsoft.com/office/powerpoint/2010/main" val="27882967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b="1" smtClean="0">
                <a:cs typeface="Arial" charset="0"/>
              </a:defRPr>
            </a:lvl1pPr>
          </a:lstStyle>
          <a:p>
            <a:pPr>
              <a:defRPr/>
            </a:pPr>
            <a:r>
              <a:rPr lang="en-US"/>
              <a:t>Feb 2014</a:t>
            </a:r>
            <a:endParaRPr lang="en-GB"/>
          </a:p>
        </p:txBody>
      </p:sp>
      <p:sp>
        <p:nvSpPr>
          <p:cNvPr id="5" name="Rectangle 5"/>
          <p:cNvSpPr>
            <a:spLocks noGrp="1" noChangeArrowheads="1"/>
          </p:cNvSpPr>
          <p:nvPr>
            <p:ph type="ftr" sz="quarter" idx="11"/>
          </p:nvPr>
        </p:nvSpPr>
        <p:spPr/>
        <p:txBody>
          <a:bodyPr/>
          <a:lstStyle>
            <a:lvl1pPr>
              <a:defRPr b="1" smtClean="0">
                <a:cs typeface="Arial" charset="0"/>
              </a:defRPr>
            </a:lvl1pPr>
          </a:lstStyle>
          <a:p>
            <a:pPr>
              <a:defRPr/>
            </a:pPr>
            <a:r>
              <a:rPr lang="en-GB"/>
              <a:t>EC DG RTD.B.5 DC</a:t>
            </a:r>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9AFDC567-0B20-4674-98CB-E2F2016B429F}" type="slidenum">
              <a:rPr lang="en-GB"/>
              <a:pPr>
                <a:defRPr/>
              </a:pPr>
              <a:t>‹#›</a:t>
            </a:fld>
            <a:endParaRPr lang="en-GB"/>
          </a:p>
        </p:txBody>
      </p:sp>
    </p:spTree>
    <p:extLst>
      <p:ext uri="{BB962C8B-B14F-4D97-AF65-F5344CB8AC3E}">
        <p14:creationId xmlns:p14="http://schemas.microsoft.com/office/powerpoint/2010/main" val="150636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410D300D-202A-4DE8-AA4F-6221654D5FC0}" type="slidenum">
              <a:rPr lang="en-GB" altLang="en-US"/>
              <a:pPr>
                <a:defRPr/>
              </a:pPr>
              <a:t>‹#›</a:t>
            </a:fld>
            <a:endParaRPr lang="en-GB" altLang="en-US"/>
          </a:p>
        </p:txBody>
      </p:sp>
    </p:spTree>
    <p:extLst>
      <p:ext uri="{BB962C8B-B14F-4D97-AF65-F5344CB8AC3E}">
        <p14:creationId xmlns:p14="http://schemas.microsoft.com/office/powerpoint/2010/main" val="9863254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b="1" smtClean="0">
                <a:cs typeface="Arial" charset="0"/>
              </a:defRPr>
            </a:lvl1pPr>
          </a:lstStyle>
          <a:p>
            <a:pPr>
              <a:defRPr/>
            </a:pPr>
            <a:r>
              <a:rPr lang="en-US"/>
              <a:t>Feb 2014</a:t>
            </a:r>
            <a:endParaRPr lang="en-GB"/>
          </a:p>
        </p:txBody>
      </p:sp>
      <p:sp>
        <p:nvSpPr>
          <p:cNvPr id="6" name="Rectangle 5"/>
          <p:cNvSpPr>
            <a:spLocks noGrp="1" noChangeArrowheads="1"/>
          </p:cNvSpPr>
          <p:nvPr>
            <p:ph type="ftr" sz="quarter" idx="11"/>
          </p:nvPr>
        </p:nvSpPr>
        <p:spPr/>
        <p:txBody>
          <a:bodyPr/>
          <a:lstStyle>
            <a:lvl1pPr>
              <a:defRPr b="1" smtClean="0">
                <a:cs typeface="Arial" charset="0"/>
              </a:defRPr>
            </a:lvl1pPr>
          </a:lstStyle>
          <a:p>
            <a:pPr>
              <a:defRPr/>
            </a:pPr>
            <a:r>
              <a:rPr lang="en-GB"/>
              <a:t>EC DG RTD.B.5 DC</a:t>
            </a:r>
          </a:p>
        </p:txBody>
      </p:sp>
      <p:sp>
        <p:nvSpPr>
          <p:cNvPr id="7"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57212D58-C6D0-451D-9C75-55EADFBEAD42}" type="slidenum">
              <a:rPr lang="en-GB"/>
              <a:pPr>
                <a:defRPr/>
              </a:pPr>
              <a:t>‹#›</a:t>
            </a:fld>
            <a:endParaRPr lang="en-GB"/>
          </a:p>
        </p:txBody>
      </p:sp>
    </p:spTree>
    <p:extLst>
      <p:ext uri="{BB962C8B-B14F-4D97-AF65-F5344CB8AC3E}">
        <p14:creationId xmlns:p14="http://schemas.microsoft.com/office/powerpoint/2010/main" val="25569358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332288"/>
            <a:ext cx="4038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b="1" smtClean="0">
                <a:cs typeface="Arial" charset="0"/>
              </a:defRPr>
            </a:lvl1pPr>
          </a:lstStyle>
          <a:p>
            <a:pPr>
              <a:defRPr/>
            </a:pPr>
            <a:r>
              <a:rPr lang="en-US"/>
              <a:t>Feb 2014</a:t>
            </a:r>
            <a:endParaRPr lang="en-GB"/>
          </a:p>
        </p:txBody>
      </p:sp>
      <p:sp>
        <p:nvSpPr>
          <p:cNvPr id="7" name="Rectangle 5"/>
          <p:cNvSpPr>
            <a:spLocks noGrp="1" noChangeArrowheads="1"/>
          </p:cNvSpPr>
          <p:nvPr>
            <p:ph type="ftr" sz="quarter" idx="11"/>
          </p:nvPr>
        </p:nvSpPr>
        <p:spPr/>
        <p:txBody>
          <a:bodyPr/>
          <a:lstStyle>
            <a:lvl1pPr>
              <a:defRPr b="1" smtClean="0">
                <a:cs typeface="Arial" charset="0"/>
              </a:defRPr>
            </a:lvl1pPr>
          </a:lstStyle>
          <a:p>
            <a:pPr>
              <a:defRPr/>
            </a:pPr>
            <a:r>
              <a:rPr lang="en-GB"/>
              <a:t>EC DG RTD.B.5 DC</a:t>
            </a:r>
          </a:p>
        </p:txBody>
      </p:sp>
      <p:sp>
        <p:nvSpPr>
          <p:cNvPr id="8"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40974DDF-0BBF-4ADE-9F18-128FB7C71850}" type="slidenum">
              <a:rPr lang="en-GB"/>
              <a:pPr>
                <a:defRPr/>
              </a:pPr>
              <a:t>‹#›</a:t>
            </a:fld>
            <a:endParaRPr lang="en-GB"/>
          </a:p>
        </p:txBody>
      </p:sp>
    </p:spTree>
    <p:extLst>
      <p:ext uri="{BB962C8B-B14F-4D97-AF65-F5344CB8AC3E}">
        <p14:creationId xmlns:p14="http://schemas.microsoft.com/office/powerpoint/2010/main" val="1162012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mtClean="0">
              <a:solidFill>
                <a:srgbClr val="FFFFFF"/>
              </a:solidFill>
              <a:latin typeface="Verdana" panose="020B0604030504040204" pitchFamily="34" charset="0"/>
            </a:endParaRPr>
          </a:p>
        </p:txBody>
      </p:sp>
      <p:pic>
        <p:nvPicPr>
          <p:cNvPr id="5" name="Picture 6"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IE" sz="600" i="1" smtClean="0">
                <a:solidFill>
                  <a:srgbClr val="FFFFFF"/>
                </a:solidFill>
                <a:latin typeface="Verdana" panose="020B0604030504040204" pitchFamily="34" charset="0"/>
              </a:rPr>
              <a:t> Research and</a:t>
            </a:r>
          </a:p>
          <a:p>
            <a:pPr eaLnBrk="1" hangingPunct="1">
              <a:defRPr/>
            </a:pPr>
            <a:r>
              <a:rPr lang="en-IE" sz="600" i="1" smtClean="0">
                <a:solidFill>
                  <a:srgbClr val="FFFFFF"/>
                </a:solidFill>
                <a:latin typeface="Verdana" panose="020B0604030504040204" pitchFamily="34" charset="0"/>
              </a:rPr>
              <a:t> Innovation</a:t>
            </a:r>
            <a:endParaRPr lang="en-GB" sz="600" i="1" smtClean="0">
              <a:solidFill>
                <a:srgbClr val="FFFFFF"/>
              </a:solidFill>
              <a:latin typeface="Verdana" panose="020B0604030504040204" pitchFamily="34" charset="0"/>
            </a:endParaRPr>
          </a:p>
        </p:txBody>
      </p:sp>
      <p:sp>
        <p:nvSpPr>
          <p:cNvPr id="7" name="Rectangle 23"/>
          <p:cNvSpPr>
            <a:spLocks noChangeArrowheads="1"/>
          </p:cNvSpPr>
          <p:nvPr/>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7600" b="1" smtClean="0">
              <a:solidFill>
                <a:srgbClr val="FFD624"/>
              </a:solidFill>
              <a:latin typeface="Verdana" panose="020B0604030504040204" pitchFamily="34" charset="0"/>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rgbClr val="FFFFFF"/>
                </a:solidFill>
                <a:latin typeface="+mn-lt"/>
              </a:defRPr>
            </a:lvl1pPr>
          </a:lstStyle>
          <a:p>
            <a:pPr>
              <a:defRPr/>
            </a:pPr>
            <a:endParaRPr lang="en-GB"/>
          </a:p>
        </p:txBody>
      </p:sp>
      <p:sp>
        <p:nvSpPr>
          <p:cNvPr id="9" name="Rectangle 7"/>
          <p:cNvSpPr>
            <a:spLocks noGrp="1" noChangeArrowheads="1"/>
          </p:cNvSpPr>
          <p:nvPr>
            <p:ph type="ftr" sz="quarter" idx="11"/>
          </p:nvPr>
        </p:nvSpPr>
        <p:spPr/>
        <p:txBody>
          <a:bodyPr/>
          <a:lstStyle>
            <a:lvl1pPr>
              <a:defRPr>
                <a:solidFill>
                  <a:srgbClr val="FFFFFF"/>
                </a:solidFill>
                <a:latin typeface="+mn-lt"/>
              </a:defRPr>
            </a:lvl1pPr>
          </a:lstStyle>
          <a:p>
            <a:pPr>
              <a:defRPr/>
            </a:pPr>
            <a:endParaRPr lang="en-GB"/>
          </a:p>
        </p:txBody>
      </p:sp>
      <p:sp>
        <p:nvSpPr>
          <p:cNvPr id="10" name="Rectangle 8"/>
          <p:cNvSpPr>
            <a:spLocks noGrp="1" noChangeArrowheads="1"/>
          </p:cNvSpPr>
          <p:nvPr>
            <p:ph type="sldNum" sz="quarter" idx="12"/>
          </p:nvPr>
        </p:nvSpPr>
        <p:spPr/>
        <p:txBody>
          <a:bodyPr/>
          <a:lstStyle>
            <a:lvl1pPr>
              <a:defRPr>
                <a:solidFill>
                  <a:srgbClr val="FFFFFF"/>
                </a:solidFill>
                <a:latin typeface="Verdana" panose="020B0604030504040204" pitchFamily="34" charset="0"/>
              </a:defRPr>
            </a:lvl1pPr>
          </a:lstStyle>
          <a:p>
            <a:pPr>
              <a:defRPr/>
            </a:pPr>
            <a:fld id="{0E01162A-D323-4378-95FD-F14B8882D229}" type="slidenum">
              <a:rPr lang="en-GB"/>
              <a:pPr>
                <a:defRPr/>
              </a:pPr>
              <a:t>‹#›</a:t>
            </a:fld>
            <a:endParaRPr lang="en-GB"/>
          </a:p>
        </p:txBody>
      </p:sp>
    </p:spTree>
    <p:extLst>
      <p:ext uri="{BB962C8B-B14F-4D97-AF65-F5344CB8AC3E}">
        <p14:creationId xmlns:p14="http://schemas.microsoft.com/office/powerpoint/2010/main" val="2289922579"/>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647F9DD3-BB4D-4A3E-8CF4-3D4804D5BA94}" type="slidenum">
              <a:rPr lang="en-GB"/>
              <a:pPr>
                <a:defRPr/>
              </a:pPr>
              <a:t>‹#›</a:t>
            </a:fld>
            <a:endParaRPr lang="en-GB"/>
          </a:p>
        </p:txBody>
      </p:sp>
    </p:spTree>
    <p:extLst>
      <p:ext uri="{BB962C8B-B14F-4D97-AF65-F5344CB8AC3E}">
        <p14:creationId xmlns:p14="http://schemas.microsoft.com/office/powerpoint/2010/main" val="2581402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E70B87AD-D387-4D0F-91A2-32C9703799C5}" type="slidenum">
              <a:rPr lang="en-GB"/>
              <a:pPr>
                <a:defRPr/>
              </a:pPr>
              <a:t>‹#›</a:t>
            </a:fld>
            <a:endParaRPr lang="en-GB"/>
          </a:p>
        </p:txBody>
      </p:sp>
    </p:spTree>
    <p:extLst>
      <p:ext uri="{BB962C8B-B14F-4D97-AF65-F5344CB8AC3E}">
        <p14:creationId xmlns:p14="http://schemas.microsoft.com/office/powerpoint/2010/main" val="22298754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FE201532-55F7-412E-A7B5-8EF5212713CB}" type="slidenum">
              <a:rPr lang="en-GB"/>
              <a:pPr>
                <a:defRPr/>
              </a:pPr>
              <a:t>‹#›</a:t>
            </a:fld>
            <a:endParaRPr lang="en-GB"/>
          </a:p>
        </p:txBody>
      </p:sp>
    </p:spTree>
    <p:extLst>
      <p:ext uri="{BB962C8B-B14F-4D97-AF65-F5344CB8AC3E}">
        <p14:creationId xmlns:p14="http://schemas.microsoft.com/office/powerpoint/2010/main" val="37128211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B840E010-5247-446D-81F9-8645071AB56A}" type="slidenum">
              <a:rPr lang="en-GB"/>
              <a:pPr>
                <a:defRPr/>
              </a:pPr>
              <a:t>‹#›</a:t>
            </a:fld>
            <a:endParaRPr lang="en-GB"/>
          </a:p>
        </p:txBody>
      </p:sp>
    </p:spTree>
    <p:extLst>
      <p:ext uri="{BB962C8B-B14F-4D97-AF65-F5344CB8AC3E}">
        <p14:creationId xmlns:p14="http://schemas.microsoft.com/office/powerpoint/2010/main" val="11401669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1DC97413-C7EB-41B0-9038-028C1CAAAC22}" type="slidenum">
              <a:rPr lang="en-GB"/>
              <a:pPr>
                <a:defRPr/>
              </a:pPr>
              <a:t>‹#›</a:t>
            </a:fld>
            <a:endParaRPr lang="en-GB"/>
          </a:p>
        </p:txBody>
      </p:sp>
    </p:spTree>
    <p:extLst>
      <p:ext uri="{BB962C8B-B14F-4D97-AF65-F5344CB8AC3E}">
        <p14:creationId xmlns:p14="http://schemas.microsoft.com/office/powerpoint/2010/main" val="4535481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73E43A3D-4183-444C-9F52-1D2F56589A80}" type="slidenum">
              <a:rPr lang="en-GB"/>
              <a:pPr>
                <a:defRPr/>
              </a:pPr>
              <a:t>‹#›</a:t>
            </a:fld>
            <a:endParaRPr lang="en-GB"/>
          </a:p>
        </p:txBody>
      </p:sp>
    </p:spTree>
    <p:extLst>
      <p:ext uri="{BB962C8B-B14F-4D97-AF65-F5344CB8AC3E}">
        <p14:creationId xmlns:p14="http://schemas.microsoft.com/office/powerpoint/2010/main" val="2027003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C7087F05-C67D-4C79-941C-5C86E7D16D0D}" type="slidenum">
              <a:rPr lang="en-GB"/>
              <a:pPr>
                <a:defRPr/>
              </a:pPr>
              <a:t>‹#›</a:t>
            </a:fld>
            <a:endParaRPr lang="en-GB"/>
          </a:p>
        </p:txBody>
      </p:sp>
    </p:spTree>
    <p:extLst>
      <p:ext uri="{BB962C8B-B14F-4D97-AF65-F5344CB8AC3E}">
        <p14:creationId xmlns:p14="http://schemas.microsoft.com/office/powerpoint/2010/main" val="114756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3421286B-F0CB-417A-8183-DEA3C46AF2B5}" type="slidenum">
              <a:rPr lang="en-GB" altLang="en-US"/>
              <a:pPr>
                <a:defRPr/>
              </a:pPr>
              <a:t>‹#›</a:t>
            </a:fld>
            <a:endParaRPr lang="en-GB" altLang="en-US"/>
          </a:p>
        </p:txBody>
      </p:sp>
    </p:spTree>
    <p:extLst>
      <p:ext uri="{BB962C8B-B14F-4D97-AF65-F5344CB8AC3E}">
        <p14:creationId xmlns:p14="http://schemas.microsoft.com/office/powerpoint/2010/main" val="21995584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15988315-9C48-43ED-BCAA-07A5129E11DF}" type="slidenum">
              <a:rPr lang="en-GB"/>
              <a:pPr>
                <a:defRPr/>
              </a:pPr>
              <a:t>‹#›</a:t>
            </a:fld>
            <a:endParaRPr lang="en-GB"/>
          </a:p>
        </p:txBody>
      </p:sp>
    </p:spTree>
    <p:extLst>
      <p:ext uri="{BB962C8B-B14F-4D97-AF65-F5344CB8AC3E}">
        <p14:creationId xmlns:p14="http://schemas.microsoft.com/office/powerpoint/2010/main" val="1980687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771BACA3-A3A5-4300-9CAD-5470E5DFEC8A}" type="slidenum">
              <a:rPr lang="en-GB"/>
              <a:pPr>
                <a:defRPr/>
              </a:pPr>
              <a:t>‹#›</a:t>
            </a:fld>
            <a:endParaRPr lang="en-GB"/>
          </a:p>
        </p:txBody>
      </p:sp>
    </p:spTree>
    <p:extLst>
      <p:ext uri="{BB962C8B-B14F-4D97-AF65-F5344CB8AC3E}">
        <p14:creationId xmlns:p14="http://schemas.microsoft.com/office/powerpoint/2010/main" val="29279317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6F870648-70F8-4496-B147-A8A0309E78D7}" type="slidenum">
              <a:rPr lang="en-GB"/>
              <a:pPr>
                <a:defRPr/>
              </a:pPr>
              <a:t>‹#›</a:t>
            </a:fld>
            <a:endParaRPr lang="en-GB"/>
          </a:p>
        </p:txBody>
      </p:sp>
    </p:spTree>
    <p:extLst>
      <p:ext uri="{BB962C8B-B14F-4D97-AF65-F5344CB8AC3E}">
        <p14:creationId xmlns:p14="http://schemas.microsoft.com/office/powerpoint/2010/main" val="8467505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F249A645-CAFA-4441-8212-BB6049FE67AE}" type="slidenum">
              <a:rPr lang="en-GB"/>
              <a:pPr>
                <a:defRPr/>
              </a:pPr>
              <a:t>‹#›</a:t>
            </a:fld>
            <a:endParaRPr lang="en-GB"/>
          </a:p>
        </p:txBody>
      </p:sp>
    </p:spTree>
    <p:extLst>
      <p:ext uri="{BB962C8B-B14F-4D97-AF65-F5344CB8AC3E}">
        <p14:creationId xmlns:p14="http://schemas.microsoft.com/office/powerpoint/2010/main" val="7613731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DE83ECDD-83EC-406F-90B9-136DF5FA34A2}" type="slidenum">
              <a:rPr lang="en-GB"/>
              <a:pPr>
                <a:defRPr/>
              </a:pPr>
              <a:t>‹#›</a:t>
            </a:fld>
            <a:endParaRPr lang="en-GB"/>
          </a:p>
        </p:txBody>
      </p:sp>
    </p:spTree>
    <p:extLst>
      <p:ext uri="{BB962C8B-B14F-4D97-AF65-F5344CB8AC3E}">
        <p14:creationId xmlns:p14="http://schemas.microsoft.com/office/powerpoint/2010/main" val="34430474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algn="ctr" eaLnBrk="1" hangingPunct="1"/>
            <a:endParaRPr lang="en-US" sz="1800" b="0">
              <a:solidFill>
                <a:srgbClr val="FFFFFF"/>
              </a:solidFill>
              <a:cs typeface="+mn-cs"/>
            </a:endParaRPr>
          </a:p>
        </p:txBody>
      </p:sp>
      <p:pic>
        <p:nvPicPr>
          <p:cNvPr id="5" name="Picture 6"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r>
              <a:rPr lang="en-IE" sz="600" b="0" i="1">
                <a:solidFill>
                  <a:srgbClr val="FFFFFF"/>
                </a:solidFill>
                <a:cs typeface="+mn-cs"/>
              </a:rPr>
              <a:t> Research and</a:t>
            </a:r>
          </a:p>
          <a:p>
            <a:pPr eaLnBrk="1" hangingPunct="1"/>
            <a:r>
              <a:rPr lang="en-IE" sz="600" b="0" i="1">
                <a:solidFill>
                  <a:srgbClr val="FFFFFF"/>
                </a:solidFill>
                <a:cs typeface="+mn-cs"/>
              </a:rPr>
              <a:t> Innovation</a:t>
            </a:r>
            <a:endParaRPr lang="en-GB" sz="600" b="0" i="1">
              <a:solidFill>
                <a:srgbClr val="FFFFFF"/>
              </a:solidFill>
              <a:cs typeface="+mn-cs"/>
            </a:endParaRPr>
          </a:p>
        </p:txBody>
      </p:sp>
      <p:sp>
        <p:nvSpPr>
          <p:cNvPr id="7" name="Rectangle 23"/>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endParaRPr lang="en-US">
              <a:cs typeface="+mn-cs"/>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9"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10" name="Rectangle 8"/>
          <p:cNvSpPr>
            <a:spLocks noGrp="1" noChangeArrowheads="1"/>
          </p:cNvSpPr>
          <p:nvPr>
            <p:ph type="sldNum" sz="quarter" idx="12"/>
          </p:nvPr>
        </p:nvSpPr>
        <p:spPr/>
        <p:txBody>
          <a:bodyPr/>
          <a:lstStyle>
            <a:lvl1pPr>
              <a:defRPr>
                <a:solidFill>
                  <a:schemeClr val="bg1"/>
                </a:solidFill>
                <a:latin typeface="Verdana" panose="020B0604030504040204" pitchFamily="34" charset="0"/>
              </a:defRPr>
            </a:lvl1pPr>
          </a:lstStyle>
          <a:p>
            <a:fld id="{FD491E44-ADF1-46F9-8216-943338308D46}"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80057115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A1AF349-8AE6-4A55-A671-E569F9F765A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37854701"/>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D792571-189A-4DD0-90DF-21AC980CB73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38542982"/>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F097246-E61D-4A4C-9558-DD9CDE479D0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14268166"/>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5EDEB83-4277-4BC2-A4DF-131F5489F64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3823431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D9D21834-C131-49E7-9C8E-9F4E7E8D2015}" type="slidenum">
              <a:rPr lang="en-GB" altLang="en-US"/>
              <a:pPr>
                <a:defRPr/>
              </a:pPr>
              <a:t>‹#›</a:t>
            </a:fld>
            <a:endParaRPr lang="en-GB" altLang="en-US"/>
          </a:p>
        </p:txBody>
      </p:sp>
    </p:spTree>
    <p:extLst>
      <p:ext uri="{BB962C8B-B14F-4D97-AF65-F5344CB8AC3E}">
        <p14:creationId xmlns:p14="http://schemas.microsoft.com/office/powerpoint/2010/main" val="29643798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F94CBCA-C969-4A76-8114-B3EE5FCD24A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03028988"/>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B438ABD-A582-4458-AA0C-91026223470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09789456"/>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401516F-EBA9-4812-B39F-6A773730D4F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80362409"/>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7C8ACD6-0513-4146-B6E6-033E1F7484F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6098233"/>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D62D0CC-CA1E-4DB0-AB85-303297A9E70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4033095"/>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F72570-B9D1-4954-A1D5-9A938040D25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15247115"/>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3093F7C-0E87-4551-94F8-F4BCA457B32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67461745"/>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FF75B5-98EF-4C29-A853-491F27244C3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37141027"/>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algn="ctr" eaLnBrk="1" hangingPunct="1"/>
            <a:endParaRPr lang="en-US" sz="1800" b="0">
              <a:solidFill>
                <a:srgbClr val="FFFFFF"/>
              </a:solidFill>
              <a:cs typeface="+mn-cs"/>
            </a:endParaRPr>
          </a:p>
        </p:txBody>
      </p:sp>
      <p:pic>
        <p:nvPicPr>
          <p:cNvPr id="5" name="Picture 6" descr="LOGO CE-EN-quadr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r>
              <a:rPr lang="en-IE" sz="600" b="0" i="1">
                <a:solidFill>
                  <a:srgbClr val="FFFFFF"/>
                </a:solidFill>
                <a:cs typeface="+mn-cs"/>
              </a:rPr>
              <a:t> Research and</a:t>
            </a:r>
          </a:p>
          <a:p>
            <a:pPr eaLnBrk="1" hangingPunct="1"/>
            <a:r>
              <a:rPr lang="en-IE" sz="600" b="0" i="1">
                <a:solidFill>
                  <a:srgbClr val="FFFFFF"/>
                </a:solidFill>
                <a:cs typeface="+mn-cs"/>
              </a:rPr>
              <a:t> Innovation</a:t>
            </a:r>
            <a:endParaRPr lang="en-GB" sz="600" b="0" i="1">
              <a:solidFill>
                <a:srgbClr val="FFFFFF"/>
              </a:solidFill>
              <a:cs typeface="+mn-cs"/>
            </a:endParaRPr>
          </a:p>
        </p:txBody>
      </p:sp>
      <p:sp>
        <p:nvSpPr>
          <p:cNvPr id="7" name="Rectangle 23"/>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endParaRPr lang="en-US">
              <a:cs typeface="+mn-cs"/>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9"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10" name="Rectangle 8"/>
          <p:cNvSpPr>
            <a:spLocks noGrp="1" noChangeArrowheads="1"/>
          </p:cNvSpPr>
          <p:nvPr>
            <p:ph type="sldNum" sz="quarter" idx="12"/>
          </p:nvPr>
        </p:nvSpPr>
        <p:spPr/>
        <p:txBody>
          <a:bodyPr/>
          <a:lstStyle>
            <a:lvl1pPr>
              <a:defRPr>
                <a:solidFill>
                  <a:schemeClr val="bg1"/>
                </a:solidFill>
                <a:latin typeface="Verdana" panose="020B0604030504040204" pitchFamily="34" charset="0"/>
              </a:defRPr>
            </a:lvl1pPr>
          </a:lstStyle>
          <a:p>
            <a:fld id="{FD491E44-ADF1-46F9-8216-943338308D46}"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233315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A1AF349-8AE6-4A55-A671-E569F9F765A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5856460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3.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3.pn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3.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3.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3.pn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91C1B832-4505-4272-AFBF-70B8075A1A01}" type="slidenum">
              <a:rPr lang="en-GB" altLang="en-US"/>
              <a:pPr>
                <a:defRPr/>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pic>
        <p:nvPicPr>
          <p:cNvPr id="1032"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9"/>
          <p:cNvSpPr>
            <a:spLocks noChangeArrowheads="1"/>
          </p:cNvSpPr>
          <p:nvPr userDrawn="1"/>
        </p:nvSpPr>
        <p:spPr bwMode="auto">
          <a:xfrm>
            <a:off x="4251325" y="1222375"/>
            <a:ext cx="623888" cy="39688"/>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1200" smtClean="0">
              <a:solidFill>
                <a:srgbClr val="0F5494"/>
              </a:solidFill>
            </a:endParaRPr>
          </a:p>
        </p:txBody>
      </p:sp>
      <p:sp>
        <p:nvSpPr>
          <p:cNvPr id="1034" name="Rectangle 6"/>
          <p:cNvSpPr>
            <a:spLocks noChangeArrowheads="1"/>
          </p:cNvSpPr>
          <p:nvPr userDrawn="1"/>
        </p:nvSpPr>
        <p:spPr bwMode="auto">
          <a:xfrm>
            <a:off x="4267200" y="6575425"/>
            <a:ext cx="622300" cy="290513"/>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lvl1pPr defTabSz="457200" eaLnBrk="0" hangingPunct="0">
              <a:defRPr>
                <a:solidFill>
                  <a:schemeClr val="tx1"/>
                </a:solidFill>
                <a:latin typeface="Verdana" panose="020B0604030504040204" pitchFamily="34" charset="0"/>
                <a:cs typeface="Arial" panose="020B0604020202020204" pitchFamily="34" charset="0"/>
              </a:defRPr>
            </a:lvl1pPr>
            <a:lvl2pPr marL="742950" indent="-285750" defTabSz="457200" eaLnBrk="0" hangingPunct="0">
              <a:defRPr>
                <a:solidFill>
                  <a:schemeClr val="tx1"/>
                </a:solidFill>
                <a:latin typeface="Verdana" panose="020B0604030504040204" pitchFamily="34" charset="0"/>
                <a:cs typeface="Arial" panose="020B0604020202020204" pitchFamily="34" charset="0"/>
              </a:defRPr>
            </a:lvl2pPr>
            <a:lvl3pPr marL="1143000" indent="-228600" defTabSz="457200" eaLnBrk="0" hangingPunct="0">
              <a:defRPr>
                <a:solidFill>
                  <a:schemeClr val="tx1"/>
                </a:solidFill>
                <a:latin typeface="Verdana" panose="020B0604030504040204" pitchFamily="34" charset="0"/>
                <a:cs typeface="Arial" panose="020B0604020202020204" pitchFamily="34" charset="0"/>
              </a:defRPr>
            </a:lvl3pPr>
            <a:lvl4pPr marL="1600200" indent="-228600" defTabSz="457200" eaLnBrk="0" hangingPunct="0">
              <a:defRPr>
                <a:solidFill>
                  <a:schemeClr val="tx1"/>
                </a:solidFill>
                <a:latin typeface="Verdana" panose="020B0604030504040204" pitchFamily="34" charset="0"/>
                <a:cs typeface="Arial" panose="020B0604020202020204" pitchFamily="34" charset="0"/>
              </a:defRPr>
            </a:lvl4pPr>
            <a:lvl5pPr marL="2057400" indent="-228600" defTabSz="457200" eaLnBrk="0" hangingPunct="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r>
              <a:rPr lang="fr-BE" altLang="en-US" sz="900" smtClean="0">
                <a:solidFill>
                  <a:srgbClr val="FFFFFF"/>
                </a:solidFill>
                <a:latin typeface="Calibri" panose="020F0502020204030204" pitchFamily="34" charset="0"/>
              </a:rPr>
              <a:t>Regional Policy</a:t>
            </a:r>
            <a:endParaRPr lang="en-GB" altLang="en-US" sz="900" smtClean="0">
              <a:solidFill>
                <a:srgbClr val="FFFFFF"/>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8744" r:id="rId1"/>
    <p:sldLayoutId id="2147488745" r:id="rId2"/>
    <p:sldLayoutId id="2147488746" r:id="rId3"/>
    <p:sldLayoutId id="2147488747" r:id="rId4"/>
    <p:sldLayoutId id="2147488748" r:id="rId5"/>
    <p:sldLayoutId id="2147488749" r:id="rId6"/>
    <p:sldLayoutId id="2147488750" r:id="rId7"/>
    <p:sldLayoutId id="2147488751" r:id="rId8"/>
    <p:sldLayoutId id="2147488752" r:id="rId9"/>
    <p:sldLayoutId id="2147488753" r:id="rId10"/>
    <p:sldLayoutId id="2147488754"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pPr eaLnBrk="1" hangingPunct="1">
              <a:defRPr/>
            </a:pPr>
            <a:endParaRPr lang="en-GB">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pPr eaLnBrk="1" hangingPunct="1">
              <a:defRPr/>
            </a:pPr>
            <a:endParaRPr lang="en-GB">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panose="020B0604020202020204" pitchFamily="34" charset="0"/>
              </a:defRPr>
            </a:lvl1pPr>
          </a:lstStyle>
          <a:p>
            <a:pPr eaLnBrk="1" hangingPunct="1"/>
            <a:fld id="{9F13063E-DA6F-47BC-A98D-D3E5B7E3EAC6}" type="slidenum">
              <a:rPr lang="en-GB">
                <a:solidFill>
                  <a:srgbClr val="000000"/>
                </a:solidFill>
                <a:cs typeface="+mn-cs"/>
              </a:rPr>
              <a:pPr eaLnBrk="1" hangingPunct="1"/>
              <a:t>‹#›</a:t>
            </a:fld>
            <a:endParaRPr lang="en-GB">
              <a:solidFill>
                <a:srgbClr val="000000"/>
              </a:solidFill>
              <a:cs typeface="+mn-cs"/>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FFFFF"/>
              </a:solidFill>
            </a:endParaRPr>
          </a:p>
        </p:txBody>
      </p:sp>
      <p:pic>
        <p:nvPicPr>
          <p:cNvPr id="1032" name="Picture 17" descr="LOGO CE_Vertical_EN_NEG_quadri_H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6"/>
          <p:cNvSpPr>
            <a:spLocks noChangeArrowheads="1"/>
          </p:cNvSpPr>
          <p:nvPr userDrawn="1"/>
        </p:nvSpPr>
        <p:spPr bwMode="auto">
          <a:xfrm>
            <a:off x="4140200" y="6497638"/>
            <a:ext cx="611188" cy="360362"/>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r>
              <a:rPr lang="en-IE" sz="600" b="0" i="1">
                <a:solidFill>
                  <a:srgbClr val="FFFFFF"/>
                </a:solidFill>
                <a:cs typeface="+mn-cs"/>
              </a:rPr>
              <a:t>Policy</a:t>
            </a:r>
            <a:endParaRPr lang="en-GB" sz="600" b="0" i="1">
              <a:solidFill>
                <a:srgbClr val="FFFFFF"/>
              </a:solidFill>
              <a:cs typeface="+mn-cs"/>
            </a:endParaRPr>
          </a:p>
        </p:txBody>
      </p:sp>
      <p:sp>
        <p:nvSpPr>
          <p:cNvPr id="1034" name="Rectangle 6"/>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r>
              <a:rPr lang="en-IE" sz="600" b="0" i="1">
                <a:solidFill>
                  <a:srgbClr val="FFFFFF"/>
                </a:solidFill>
                <a:cs typeface="+mn-cs"/>
              </a:rPr>
              <a:t> Research and</a:t>
            </a:r>
          </a:p>
          <a:p>
            <a:pPr eaLnBrk="1" hangingPunct="1"/>
            <a:r>
              <a:rPr lang="en-IE" sz="600" b="0" i="1">
                <a:solidFill>
                  <a:srgbClr val="FFFFFF"/>
                </a:solidFill>
                <a:cs typeface="+mn-cs"/>
              </a:rPr>
              <a:t> Innovation</a:t>
            </a:r>
            <a:endParaRPr lang="en-GB" sz="600" b="0" i="1">
              <a:solidFill>
                <a:srgbClr val="FFFFFF"/>
              </a:solidFill>
              <a:cs typeface="+mn-cs"/>
            </a:endParaRPr>
          </a:p>
        </p:txBody>
      </p:sp>
      <p:sp>
        <p:nvSpPr>
          <p:cNvPr id="1035" name="Rectangle 20"/>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endParaRPr lang="en-US">
              <a:cs typeface="+mn-cs"/>
            </a:endParaRPr>
          </a:p>
        </p:txBody>
      </p:sp>
    </p:spTree>
    <p:extLst>
      <p:ext uri="{BB962C8B-B14F-4D97-AF65-F5344CB8AC3E}">
        <p14:creationId xmlns:p14="http://schemas.microsoft.com/office/powerpoint/2010/main" val="317665956"/>
      </p:ext>
    </p:extLst>
  </p:cSld>
  <p:clrMap bg1="lt1" tx1="dk1" bg2="lt2" tx2="dk2" accent1="accent1" accent2="accent2" accent3="accent3" accent4="accent4" accent5="accent5" accent6="accent6" hlink="hlink" folHlink="folHlink"/>
  <p:sldLayoutIdLst>
    <p:sldLayoutId id="2147488886" r:id="rId1"/>
    <p:sldLayoutId id="2147488887" r:id="rId2"/>
    <p:sldLayoutId id="2147488888" r:id="rId3"/>
    <p:sldLayoutId id="2147488889" r:id="rId4"/>
    <p:sldLayoutId id="2147488890" r:id="rId5"/>
    <p:sldLayoutId id="2147488891" r:id="rId6"/>
    <p:sldLayoutId id="2147488892" r:id="rId7"/>
    <p:sldLayoutId id="2147488893" r:id="rId8"/>
    <p:sldLayoutId id="2147488894" r:id="rId9"/>
    <p:sldLayoutId id="2147488895" r:id="rId10"/>
    <p:sldLayoutId id="2147488896" r:id="rId11"/>
    <p:sldLayoutId id="2147488897" r:id="rId12"/>
    <p:sldLayoutId id="2147488898" r:id="rId13"/>
  </p:sldLayoutIdLst>
  <p:transition spd="slow">
    <p:push dir="u"/>
  </p:transition>
  <p:hf hdr="0" ftr="0" dt="0"/>
  <p:txStyles>
    <p:titleStyle>
      <a:lvl1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mj-lt"/>
          <a:ea typeface="+mj-ea"/>
          <a:cs typeface="+mj-cs"/>
        </a:defRPr>
      </a:lvl1pPr>
      <a:lvl2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2pPr>
      <a:lvl3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3pPr>
      <a:lvl4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4pPr>
      <a:lvl5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defRPr sz="1400">
          <a:solidFill>
            <a:srgbClr val="0F5494"/>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pPr eaLnBrk="1" hangingPunct="1">
              <a:defRPr/>
            </a:pPr>
            <a:endParaRPr lang="en-GB">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pPr eaLnBrk="1" hangingPunct="1">
              <a:defRPr/>
            </a:pPr>
            <a:endParaRPr lang="en-GB">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panose="020B0604020202020204" pitchFamily="34" charset="0"/>
              </a:defRPr>
            </a:lvl1pPr>
          </a:lstStyle>
          <a:p>
            <a:pPr eaLnBrk="1" hangingPunct="1"/>
            <a:fld id="{9F13063E-DA6F-47BC-A98D-D3E5B7E3EAC6}" type="slidenum">
              <a:rPr lang="en-GB">
                <a:solidFill>
                  <a:srgbClr val="000000"/>
                </a:solidFill>
                <a:cs typeface="+mn-cs"/>
              </a:rPr>
              <a:pPr eaLnBrk="1" hangingPunct="1"/>
              <a:t>‹#›</a:t>
            </a:fld>
            <a:endParaRPr lang="en-GB">
              <a:solidFill>
                <a:srgbClr val="000000"/>
              </a:solidFill>
              <a:cs typeface="+mn-cs"/>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FFFFF"/>
              </a:solidFill>
            </a:endParaRPr>
          </a:p>
        </p:txBody>
      </p:sp>
      <p:pic>
        <p:nvPicPr>
          <p:cNvPr id="1032" name="Picture 17" descr="LOGO CE_Vertical_EN_NEG_quadri_H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6"/>
          <p:cNvSpPr>
            <a:spLocks noChangeArrowheads="1"/>
          </p:cNvSpPr>
          <p:nvPr userDrawn="1"/>
        </p:nvSpPr>
        <p:spPr bwMode="auto">
          <a:xfrm>
            <a:off x="4140200" y="6497638"/>
            <a:ext cx="611188" cy="360362"/>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r>
              <a:rPr lang="en-IE" sz="600" b="0" i="1">
                <a:solidFill>
                  <a:srgbClr val="FFFFFF"/>
                </a:solidFill>
                <a:cs typeface="+mn-cs"/>
              </a:rPr>
              <a:t>Policy</a:t>
            </a:r>
            <a:endParaRPr lang="en-GB" sz="600" b="0" i="1">
              <a:solidFill>
                <a:srgbClr val="FFFFFF"/>
              </a:solidFill>
              <a:cs typeface="+mn-cs"/>
            </a:endParaRPr>
          </a:p>
        </p:txBody>
      </p:sp>
      <p:sp>
        <p:nvSpPr>
          <p:cNvPr id="1034" name="Rectangle 6"/>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r>
              <a:rPr lang="en-IE" sz="600" b="0" i="1">
                <a:solidFill>
                  <a:srgbClr val="FFFFFF"/>
                </a:solidFill>
                <a:cs typeface="+mn-cs"/>
              </a:rPr>
              <a:t> Research and</a:t>
            </a:r>
          </a:p>
          <a:p>
            <a:pPr eaLnBrk="1" hangingPunct="1"/>
            <a:r>
              <a:rPr lang="en-IE" sz="600" b="0" i="1">
                <a:solidFill>
                  <a:srgbClr val="FFFFFF"/>
                </a:solidFill>
                <a:cs typeface="+mn-cs"/>
              </a:rPr>
              <a:t> Innovation</a:t>
            </a:r>
            <a:endParaRPr lang="en-GB" sz="600" b="0" i="1">
              <a:solidFill>
                <a:srgbClr val="FFFFFF"/>
              </a:solidFill>
              <a:cs typeface="+mn-cs"/>
            </a:endParaRPr>
          </a:p>
        </p:txBody>
      </p:sp>
      <p:sp>
        <p:nvSpPr>
          <p:cNvPr id="1035" name="Rectangle 20"/>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endParaRPr lang="en-US">
              <a:cs typeface="+mn-cs"/>
            </a:endParaRPr>
          </a:p>
        </p:txBody>
      </p:sp>
    </p:spTree>
    <p:extLst>
      <p:ext uri="{BB962C8B-B14F-4D97-AF65-F5344CB8AC3E}">
        <p14:creationId xmlns:p14="http://schemas.microsoft.com/office/powerpoint/2010/main" val="380410395"/>
      </p:ext>
    </p:extLst>
  </p:cSld>
  <p:clrMap bg1="lt1" tx1="dk1" bg2="lt2" tx2="dk2" accent1="accent1" accent2="accent2" accent3="accent3" accent4="accent4" accent5="accent5" accent6="accent6" hlink="hlink" folHlink="folHlink"/>
  <p:sldLayoutIdLst>
    <p:sldLayoutId id="2147488900" r:id="rId1"/>
    <p:sldLayoutId id="2147488901" r:id="rId2"/>
    <p:sldLayoutId id="2147488902" r:id="rId3"/>
    <p:sldLayoutId id="2147488903" r:id="rId4"/>
    <p:sldLayoutId id="2147488904" r:id="rId5"/>
    <p:sldLayoutId id="2147488905" r:id="rId6"/>
    <p:sldLayoutId id="2147488906" r:id="rId7"/>
    <p:sldLayoutId id="2147488907" r:id="rId8"/>
    <p:sldLayoutId id="2147488908" r:id="rId9"/>
    <p:sldLayoutId id="2147488909" r:id="rId10"/>
    <p:sldLayoutId id="2147488910" r:id="rId11"/>
    <p:sldLayoutId id="2147488911" r:id="rId12"/>
    <p:sldLayoutId id="2147488912" r:id="rId13"/>
  </p:sldLayoutIdLst>
  <p:transition spd="slow">
    <p:push dir="u"/>
  </p:transition>
  <p:hf hdr="0" ftr="0" dt="0"/>
  <p:txStyles>
    <p:titleStyle>
      <a:lvl1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mj-lt"/>
          <a:ea typeface="+mj-ea"/>
          <a:cs typeface="+mj-cs"/>
        </a:defRPr>
      </a:lvl1pPr>
      <a:lvl2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2pPr>
      <a:lvl3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3pPr>
      <a:lvl4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4pPr>
      <a:lvl5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defRPr sz="1400">
          <a:solidFill>
            <a:srgbClr val="0F5494"/>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2051"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F4090D2B-ADA0-4222-99DF-0759E02B474C}" type="slidenum">
              <a:rPr lang="en-GB" altLang="en-US"/>
              <a:pPr>
                <a:defRPr/>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pic>
        <p:nvPicPr>
          <p:cNvPr id="2056" name="Picture 17" descr="LOGO CE_Vertical_EN_NEG_quadri_H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19"/>
          <p:cNvSpPr>
            <a:spLocks noChangeArrowheads="1"/>
          </p:cNvSpPr>
          <p:nvPr userDrawn="1"/>
        </p:nvSpPr>
        <p:spPr bwMode="auto">
          <a:xfrm>
            <a:off x="4251325" y="1222375"/>
            <a:ext cx="623888" cy="39688"/>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1200" smtClean="0">
              <a:solidFill>
                <a:srgbClr val="0F5494"/>
              </a:solidFill>
            </a:endParaRPr>
          </a:p>
        </p:txBody>
      </p:sp>
      <p:sp>
        <p:nvSpPr>
          <p:cNvPr id="2058" name="Rectangle 6"/>
          <p:cNvSpPr>
            <a:spLocks noChangeArrowheads="1"/>
          </p:cNvSpPr>
          <p:nvPr userDrawn="1"/>
        </p:nvSpPr>
        <p:spPr bwMode="auto">
          <a:xfrm>
            <a:off x="4267200" y="6575425"/>
            <a:ext cx="622300" cy="290513"/>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lvl1pPr defTabSz="457200" eaLnBrk="0" hangingPunct="0">
              <a:defRPr>
                <a:solidFill>
                  <a:schemeClr val="tx1"/>
                </a:solidFill>
                <a:latin typeface="Verdana" panose="020B0604030504040204" pitchFamily="34" charset="0"/>
                <a:cs typeface="Arial" panose="020B0604020202020204" pitchFamily="34" charset="0"/>
              </a:defRPr>
            </a:lvl1pPr>
            <a:lvl2pPr marL="742950" indent="-285750" defTabSz="457200" eaLnBrk="0" hangingPunct="0">
              <a:defRPr>
                <a:solidFill>
                  <a:schemeClr val="tx1"/>
                </a:solidFill>
                <a:latin typeface="Verdana" panose="020B0604030504040204" pitchFamily="34" charset="0"/>
                <a:cs typeface="Arial" panose="020B0604020202020204" pitchFamily="34" charset="0"/>
              </a:defRPr>
            </a:lvl2pPr>
            <a:lvl3pPr marL="1143000" indent="-228600" defTabSz="457200" eaLnBrk="0" hangingPunct="0">
              <a:defRPr>
                <a:solidFill>
                  <a:schemeClr val="tx1"/>
                </a:solidFill>
                <a:latin typeface="Verdana" panose="020B0604030504040204" pitchFamily="34" charset="0"/>
                <a:cs typeface="Arial" panose="020B0604020202020204" pitchFamily="34" charset="0"/>
              </a:defRPr>
            </a:lvl3pPr>
            <a:lvl4pPr marL="1600200" indent="-228600" defTabSz="457200" eaLnBrk="0" hangingPunct="0">
              <a:defRPr>
                <a:solidFill>
                  <a:schemeClr val="tx1"/>
                </a:solidFill>
                <a:latin typeface="Verdana" panose="020B0604030504040204" pitchFamily="34" charset="0"/>
                <a:cs typeface="Arial" panose="020B0604020202020204" pitchFamily="34" charset="0"/>
              </a:defRPr>
            </a:lvl4pPr>
            <a:lvl5pPr marL="2057400" indent="-228600" defTabSz="457200" eaLnBrk="0" hangingPunct="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r>
              <a:rPr lang="fr-BE" altLang="en-US" sz="900" smtClean="0">
                <a:solidFill>
                  <a:srgbClr val="FFFFFF"/>
                </a:solidFill>
                <a:latin typeface="Calibri" panose="020F0502020204030204" pitchFamily="34" charset="0"/>
              </a:rPr>
              <a:t>Regional Policy</a:t>
            </a:r>
            <a:endParaRPr lang="en-GB" altLang="en-US" sz="900" smtClean="0">
              <a:solidFill>
                <a:srgbClr val="FFFFFF"/>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8755" r:id="rId1"/>
    <p:sldLayoutId id="2147488756" r:id="rId2"/>
    <p:sldLayoutId id="2147488757" r:id="rId3"/>
    <p:sldLayoutId id="2147488758" r:id="rId4"/>
    <p:sldLayoutId id="2147488759" r:id="rId5"/>
    <p:sldLayoutId id="2147488760" r:id="rId6"/>
    <p:sldLayoutId id="2147488761" r:id="rId7"/>
    <p:sldLayoutId id="2147488762" r:id="rId8"/>
    <p:sldLayoutId id="2147488763" r:id="rId9"/>
    <p:sldLayoutId id="2147488764" r:id="rId10"/>
    <p:sldLayoutId id="2147488765" r:id="rId11"/>
    <p:sldLayoutId id="2147488766" r:id="rId1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3075"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8C440B47-2A0E-430C-B2B7-ABD04711AC2A}" type="slidenum">
              <a:rPr lang="en-GB" altLang="en-US"/>
              <a:pPr>
                <a:defRPr/>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FFFFF"/>
              </a:solidFill>
            </a:endParaRPr>
          </a:p>
        </p:txBody>
      </p:sp>
      <p:pic>
        <p:nvPicPr>
          <p:cNvPr id="3080"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19"/>
          <p:cNvSpPr>
            <a:spLocks noChangeArrowheads="1"/>
          </p:cNvSpPr>
          <p:nvPr userDrawn="1"/>
        </p:nvSpPr>
        <p:spPr bwMode="auto">
          <a:xfrm>
            <a:off x="4251325" y="1222375"/>
            <a:ext cx="623888" cy="39688"/>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z="1200" smtClean="0">
              <a:solidFill>
                <a:srgbClr val="0F5494"/>
              </a:solidFill>
              <a:latin typeface="Verdana" pitchFamily="34" charset="0"/>
            </a:endParaRPr>
          </a:p>
        </p:txBody>
      </p:sp>
      <p:sp>
        <p:nvSpPr>
          <p:cNvPr id="2058" name="Rectangle 6"/>
          <p:cNvSpPr>
            <a:spLocks noChangeArrowheads="1"/>
          </p:cNvSpPr>
          <p:nvPr userDrawn="1"/>
        </p:nvSpPr>
        <p:spPr bwMode="auto">
          <a:xfrm>
            <a:off x="4267200" y="6575425"/>
            <a:ext cx="622300" cy="290513"/>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lvl1pPr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fr-BE" altLang="en-US" sz="900" smtClean="0">
                <a:solidFill>
                  <a:srgbClr val="FFFFFF"/>
                </a:solidFill>
              </a:rPr>
              <a:t>Regional Policy</a:t>
            </a:r>
            <a:endParaRPr lang="en-GB" altLang="en-US" sz="90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8767" r:id="rId1"/>
    <p:sldLayoutId id="2147488768" r:id="rId2"/>
    <p:sldLayoutId id="2147488769" r:id="rId3"/>
    <p:sldLayoutId id="2147488770" r:id="rId4"/>
    <p:sldLayoutId id="2147488771" r:id="rId5"/>
    <p:sldLayoutId id="2147488772" r:id="rId6"/>
    <p:sldLayoutId id="2147488773" r:id="rId7"/>
    <p:sldLayoutId id="2147488774" r:id="rId8"/>
    <p:sldLayoutId id="2147488775" r:id="rId9"/>
    <p:sldLayoutId id="2147488776" r:id="rId10"/>
    <p:sldLayoutId id="2147488777"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4099"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EA1185D0-2B91-43B4-A0AD-F24CEAD82AB0}" type="slidenum">
              <a:rPr lang="en-GB" altLang="en-US"/>
              <a:pPr>
                <a:defRPr/>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pic>
        <p:nvPicPr>
          <p:cNvPr id="4104" name="Picture 17" descr="LOGO CE_Vertical_EN_NEG_quadri_H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19"/>
          <p:cNvSpPr>
            <a:spLocks noChangeArrowheads="1"/>
          </p:cNvSpPr>
          <p:nvPr/>
        </p:nvSpPr>
        <p:spPr bwMode="auto">
          <a:xfrm>
            <a:off x="4251325" y="1222375"/>
            <a:ext cx="623888" cy="39688"/>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GB" altLang="en-US" sz="1200" smtClean="0">
              <a:solidFill>
                <a:srgbClr val="0F5494"/>
              </a:solidFill>
            </a:endParaRPr>
          </a:p>
        </p:txBody>
      </p:sp>
      <p:sp>
        <p:nvSpPr>
          <p:cNvPr id="3082" name="Rectangle 6"/>
          <p:cNvSpPr>
            <a:spLocks noChangeArrowheads="1"/>
          </p:cNvSpPr>
          <p:nvPr/>
        </p:nvSpPr>
        <p:spPr bwMode="auto">
          <a:xfrm>
            <a:off x="4267200" y="6575425"/>
            <a:ext cx="622300" cy="290513"/>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lvl1pPr defTabSz="457200" eaLnBrk="0" hangingPunct="0">
              <a:defRPr>
                <a:solidFill>
                  <a:schemeClr val="tx1"/>
                </a:solidFill>
                <a:latin typeface="Verdana" panose="020B0604030504040204" pitchFamily="34" charset="0"/>
                <a:cs typeface="Arial" panose="020B0604020202020204" pitchFamily="34" charset="0"/>
              </a:defRPr>
            </a:lvl1pPr>
            <a:lvl2pPr marL="742950" indent="-285750" defTabSz="457200" eaLnBrk="0" hangingPunct="0">
              <a:defRPr>
                <a:solidFill>
                  <a:schemeClr val="tx1"/>
                </a:solidFill>
                <a:latin typeface="Verdana" panose="020B0604030504040204" pitchFamily="34" charset="0"/>
                <a:cs typeface="Arial" panose="020B0604020202020204" pitchFamily="34" charset="0"/>
              </a:defRPr>
            </a:lvl2pPr>
            <a:lvl3pPr marL="1143000" indent="-228600" defTabSz="457200" eaLnBrk="0" hangingPunct="0">
              <a:defRPr>
                <a:solidFill>
                  <a:schemeClr val="tx1"/>
                </a:solidFill>
                <a:latin typeface="Verdana" panose="020B0604030504040204" pitchFamily="34" charset="0"/>
                <a:cs typeface="Arial" panose="020B0604020202020204" pitchFamily="34" charset="0"/>
              </a:defRPr>
            </a:lvl3pPr>
            <a:lvl4pPr marL="1600200" indent="-228600" defTabSz="457200" eaLnBrk="0" hangingPunct="0">
              <a:defRPr>
                <a:solidFill>
                  <a:schemeClr val="tx1"/>
                </a:solidFill>
                <a:latin typeface="Verdana" panose="020B0604030504040204" pitchFamily="34" charset="0"/>
                <a:cs typeface="Arial" panose="020B0604020202020204" pitchFamily="34" charset="0"/>
              </a:defRPr>
            </a:lvl4pPr>
            <a:lvl5pPr marL="2057400" indent="-228600" defTabSz="457200" eaLnBrk="0" hangingPunct="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r>
              <a:rPr lang="fr-BE" altLang="en-US" sz="900" smtClean="0">
                <a:solidFill>
                  <a:srgbClr val="FFFFFF"/>
                </a:solidFill>
                <a:latin typeface="Calibri" panose="020F0502020204030204" pitchFamily="34" charset="0"/>
              </a:rPr>
              <a:t>Regional Policy</a:t>
            </a:r>
            <a:endParaRPr lang="en-GB" altLang="en-US" sz="900" smtClean="0">
              <a:solidFill>
                <a:srgbClr val="FFFFFF"/>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8778" r:id="rId1"/>
    <p:sldLayoutId id="2147488779" r:id="rId2"/>
    <p:sldLayoutId id="2147488780" r:id="rId3"/>
    <p:sldLayoutId id="2147488781" r:id="rId4"/>
    <p:sldLayoutId id="2147488782" r:id="rId5"/>
    <p:sldLayoutId id="2147488783" r:id="rId6"/>
    <p:sldLayoutId id="2147488784" r:id="rId7"/>
    <p:sldLayoutId id="2147488785" r:id="rId8"/>
    <p:sldLayoutId id="2147488786" r:id="rId9"/>
    <p:sldLayoutId id="2147488787" r:id="rId10"/>
    <p:sldLayoutId id="2147488788" r:id="rId11"/>
    <p:sldLayoutId id="2147488789" r:id="rId1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41438"/>
            <a:ext cx="8229600" cy="936625"/>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cs typeface="Times New Roman"/>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cs typeface="Times New Roman"/>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charset="0"/>
                <a:cs typeface="Times New Roman" pitchFamily="18" charset="0"/>
              </a:defRPr>
            </a:lvl1pPr>
          </a:lstStyle>
          <a:p>
            <a:pPr>
              <a:defRPr/>
            </a:pPr>
            <a:fld id="{96E44DF4-CAA8-492B-A20D-F72A4F34361A}"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pic>
        <p:nvPicPr>
          <p:cNvPr id="7175" name="Picture 17" descr="LOGO CE_Vertical_EN_NEG_quadri_H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6"/>
          <p:cNvSpPr>
            <a:spLocks noChangeArrowheads="1"/>
          </p:cNvSpPr>
          <p:nvPr/>
        </p:nvSpPr>
        <p:spPr bwMode="auto">
          <a:xfrm>
            <a:off x="4140200" y="6497638"/>
            <a:ext cx="611188" cy="360362"/>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anose="020B0604030504040204" pitchFamily="34" charset="0"/>
                <a:cs typeface="Arial" panose="020B0604020202020204" pitchFamily="34" charset="0"/>
              </a:defRPr>
            </a:lvl1pPr>
            <a:lvl2pPr marL="742950" indent="-285750" defTabSz="457200" eaLnBrk="0" hangingPunct="0">
              <a:defRPr sz="7600" b="1">
                <a:solidFill>
                  <a:srgbClr val="FFD624"/>
                </a:solidFill>
                <a:latin typeface="Verdana" panose="020B0604030504040204" pitchFamily="34" charset="0"/>
                <a:cs typeface="Arial" panose="020B0604020202020204" pitchFamily="34" charset="0"/>
              </a:defRPr>
            </a:lvl2pPr>
            <a:lvl3pPr marL="1143000" indent="-228600" defTabSz="457200" eaLnBrk="0" hangingPunct="0">
              <a:defRPr sz="7600" b="1">
                <a:solidFill>
                  <a:srgbClr val="FFD624"/>
                </a:solidFill>
                <a:latin typeface="Verdana" panose="020B0604030504040204" pitchFamily="34" charset="0"/>
                <a:cs typeface="Arial" panose="020B0604020202020204" pitchFamily="34" charset="0"/>
              </a:defRPr>
            </a:lvl3pPr>
            <a:lvl4pPr marL="1600200" indent="-228600" defTabSz="457200" eaLnBrk="0" hangingPunct="0">
              <a:defRPr sz="7600" b="1">
                <a:solidFill>
                  <a:srgbClr val="FFD624"/>
                </a:solidFill>
                <a:latin typeface="Verdana" panose="020B0604030504040204" pitchFamily="34" charset="0"/>
                <a:cs typeface="Arial" panose="020B0604020202020204" pitchFamily="34" charset="0"/>
              </a:defRPr>
            </a:lvl4pPr>
            <a:lvl5pPr marL="2057400" indent="-228600" defTabSz="457200" eaLnBrk="0" hangingPunct="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eaLnBrk="1" hangingPunct="1">
              <a:defRPr/>
            </a:pPr>
            <a:r>
              <a:rPr lang="en-IE" sz="600" b="0" i="1" smtClean="0">
                <a:solidFill>
                  <a:srgbClr val="FFFFFF"/>
                </a:solidFill>
                <a:cs typeface="Times New Roman" panose="02020603050405020304" pitchFamily="18" charset="0"/>
              </a:rPr>
              <a:t>Policy</a:t>
            </a:r>
            <a:endParaRPr lang="en-GB" sz="600" b="0" i="1" smtClean="0">
              <a:solidFill>
                <a:srgbClr val="FFFFFF"/>
              </a:solidFill>
              <a:cs typeface="Times New Roman" panose="02020603050405020304" pitchFamily="18" charset="0"/>
            </a:endParaRPr>
          </a:p>
        </p:txBody>
      </p:sp>
      <p:sp>
        <p:nvSpPr>
          <p:cNvPr id="1033" name="Rectangle 6"/>
          <p:cNvSpPr>
            <a:spLocks noChangeArrowheads="1"/>
          </p:cNvSpPr>
          <p:nvPr/>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anose="020B0604030504040204" pitchFamily="34" charset="0"/>
                <a:cs typeface="Arial" panose="020B0604020202020204" pitchFamily="34" charset="0"/>
              </a:defRPr>
            </a:lvl1pPr>
            <a:lvl2pPr marL="742950" indent="-285750" defTabSz="457200" eaLnBrk="0" hangingPunct="0">
              <a:defRPr sz="7600" b="1">
                <a:solidFill>
                  <a:srgbClr val="FFD624"/>
                </a:solidFill>
                <a:latin typeface="Verdana" panose="020B0604030504040204" pitchFamily="34" charset="0"/>
                <a:cs typeface="Arial" panose="020B0604020202020204" pitchFamily="34" charset="0"/>
              </a:defRPr>
            </a:lvl2pPr>
            <a:lvl3pPr marL="1143000" indent="-228600" defTabSz="457200" eaLnBrk="0" hangingPunct="0">
              <a:defRPr sz="7600" b="1">
                <a:solidFill>
                  <a:srgbClr val="FFD624"/>
                </a:solidFill>
                <a:latin typeface="Verdana" panose="020B0604030504040204" pitchFamily="34" charset="0"/>
                <a:cs typeface="Arial" panose="020B0604020202020204" pitchFamily="34" charset="0"/>
              </a:defRPr>
            </a:lvl3pPr>
            <a:lvl4pPr marL="1600200" indent="-228600" defTabSz="457200" eaLnBrk="0" hangingPunct="0">
              <a:defRPr sz="7600" b="1">
                <a:solidFill>
                  <a:srgbClr val="FFD624"/>
                </a:solidFill>
                <a:latin typeface="Verdana" panose="020B0604030504040204" pitchFamily="34" charset="0"/>
                <a:cs typeface="Arial" panose="020B0604020202020204" pitchFamily="34" charset="0"/>
              </a:defRPr>
            </a:lvl4pPr>
            <a:lvl5pPr marL="2057400" indent="-228600" defTabSz="457200" eaLnBrk="0" hangingPunct="0">
              <a:defRPr sz="7600" b="1">
                <a:solidFill>
                  <a:srgbClr val="FFD624"/>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eaLnBrk="1" hangingPunct="1">
              <a:defRPr/>
            </a:pPr>
            <a:r>
              <a:rPr lang="en-IE" sz="600" b="0" i="1" smtClean="0">
                <a:solidFill>
                  <a:srgbClr val="FFFFFF"/>
                </a:solidFill>
                <a:cs typeface="Times New Roman" panose="02020603050405020304" pitchFamily="18" charset="0"/>
              </a:rPr>
              <a:t> Research and</a:t>
            </a:r>
          </a:p>
          <a:p>
            <a:pPr eaLnBrk="1" hangingPunct="1">
              <a:defRPr/>
            </a:pPr>
            <a:r>
              <a:rPr lang="en-IE" sz="600" b="0" i="1" smtClean="0">
                <a:solidFill>
                  <a:srgbClr val="FFFFFF"/>
                </a:solidFill>
                <a:cs typeface="Times New Roman" panose="02020603050405020304" pitchFamily="18" charset="0"/>
              </a:rPr>
              <a:t> Innovation</a:t>
            </a:r>
            <a:endParaRPr lang="en-GB" sz="600" b="0" i="1" smtClean="0">
              <a:solidFill>
                <a:srgbClr val="FFFFFF"/>
              </a:solidFill>
              <a:cs typeface="Times New Roman" panose="02020603050405020304" pitchFamily="18" charset="0"/>
            </a:endParaRPr>
          </a:p>
        </p:txBody>
      </p:sp>
      <p:sp>
        <p:nvSpPr>
          <p:cNvPr id="1034" name="Rectangle 20"/>
          <p:cNvSpPr>
            <a:spLocks noChangeArrowheads="1"/>
          </p:cNvSpPr>
          <p:nvPr/>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7600" b="1">
                <a:solidFill>
                  <a:srgbClr val="FFD624"/>
                </a:solidFill>
                <a:latin typeface="Verdana" panose="020B0604030504040204" pitchFamily="34" charset="0"/>
                <a:cs typeface="Arial" panose="020B0604020202020204" pitchFamily="34" charset="0"/>
              </a:defRPr>
            </a:lvl1pPr>
            <a:lvl2pPr marL="742950" indent="-285750" eaLnBrk="0" hangingPunct="0">
              <a:defRPr sz="7600" b="1">
                <a:solidFill>
                  <a:srgbClr val="FFD624"/>
                </a:solidFill>
                <a:latin typeface="Verdana" panose="020B0604030504040204" pitchFamily="34" charset="0"/>
                <a:cs typeface="Arial" panose="020B0604020202020204" pitchFamily="34" charset="0"/>
              </a:defRPr>
            </a:lvl2pPr>
            <a:lvl3pPr marL="1143000" indent="-228600" eaLnBrk="0" hangingPunct="0">
              <a:defRPr sz="7600" b="1">
                <a:solidFill>
                  <a:srgbClr val="FFD624"/>
                </a:solidFill>
                <a:latin typeface="Verdana" panose="020B0604030504040204" pitchFamily="34" charset="0"/>
                <a:cs typeface="Arial" panose="020B0604020202020204" pitchFamily="34" charset="0"/>
              </a:defRPr>
            </a:lvl3pPr>
            <a:lvl4pPr marL="1600200" indent="-228600" eaLnBrk="0" hangingPunct="0">
              <a:defRPr sz="7600" b="1">
                <a:solidFill>
                  <a:srgbClr val="FFD624"/>
                </a:solidFill>
                <a:latin typeface="Verdana" panose="020B0604030504040204" pitchFamily="34" charset="0"/>
                <a:cs typeface="Arial" panose="020B0604020202020204" pitchFamily="34" charset="0"/>
              </a:defRPr>
            </a:lvl4pPr>
            <a:lvl5pPr marL="2057400" indent="-228600" eaLnBrk="0" hangingPunct="0">
              <a:defRPr sz="7600" b="1">
                <a:solidFill>
                  <a:srgbClr val="FFD62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cs typeface="Arial" panose="020B0604020202020204" pitchFamily="34" charset="0"/>
              </a:defRPr>
            </a:lvl9pPr>
          </a:lstStyle>
          <a:p>
            <a:pPr eaLnBrk="1" hangingPunct="1">
              <a:defRPr/>
            </a:pPr>
            <a:endParaRPr lang="en-US" smtClean="0">
              <a:cs typeface="Times New Roman" panose="02020603050405020304" pitchFamily="18" charset="0"/>
            </a:endParaRPr>
          </a:p>
        </p:txBody>
      </p:sp>
      <p:sp>
        <p:nvSpPr>
          <p:cNvPr id="1045" name="Rectangle 21"/>
          <p:cNvSpPr>
            <a:spLocks noGrp="1" noChangeArrowheads="1"/>
          </p:cNvSpPr>
          <p:nvPr>
            <p:ph type="body" idx="1"/>
          </p:nvPr>
        </p:nvSpPr>
        <p:spPr bwMode="auto">
          <a:xfrm>
            <a:off x="457200" y="2349500"/>
            <a:ext cx="8229600" cy="37766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8815" r:id="rId1"/>
    <p:sldLayoutId id="2147488816" r:id="rId2"/>
    <p:sldLayoutId id="2147488817" r:id="rId3"/>
    <p:sldLayoutId id="2147488818" r:id="rId4"/>
    <p:sldLayoutId id="2147488819" r:id="rId5"/>
    <p:sldLayoutId id="2147488820" r:id="rId6"/>
    <p:sldLayoutId id="2147488821" r:id="rId7"/>
    <p:sldLayoutId id="2147488822" r:id="rId8"/>
    <p:sldLayoutId id="2147488823" r:id="rId9"/>
    <p:sldLayoutId id="2147488824" r:id="rId10"/>
    <p:sldLayoutId id="2147488825" r:id="rId11"/>
    <p:sldLayoutId id="2147488826" r:id="rId12"/>
  </p:sldLayoutIdLst>
  <p:transition>
    <p:blinds dir="vert"/>
  </p:transition>
  <p:txStyles>
    <p:titleStyle>
      <a:lvl1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mj-lt"/>
          <a:ea typeface="+mj-ea"/>
          <a:cs typeface="+mj-cs"/>
        </a:defRPr>
      </a:lvl1pPr>
      <a:lvl2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2pPr>
      <a:lvl3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3pPr>
      <a:lvl4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4pPr>
      <a:lvl5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5pPr>
      <a:lvl6pPr marL="815975" algn="l" rtl="0" fontAlgn="base">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6pPr>
      <a:lvl7pPr marL="1273175" algn="l" rtl="0" fontAlgn="base">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7pPr>
      <a:lvl8pPr marL="1730375" algn="l" rtl="0" fontAlgn="base">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8pPr>
      <a:lvl9pPr marL="2187575" algn="l" rtl="0" fontAlgn="base">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defRPr sz="1200" i="1">
          <a:solidFill>
            <a:srgbClr val="00000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009FBA"/>
        </a:buClr>
        <a:buChar char="•"/>
        <a:defRPr sz="2400" b="1">
          <a:solidFill>
            <a:srgbClr val="0F5494"/>
          </a:solidFill>
          <a:latin typeface="+mn-lt"/>
          <a:cs typeface="+mn-cs"/>
        </a:defRPr>
      </a:lvl2pPr>
      <a:lvl3pPr marL="1143000" indent="-228600" algn="l" rtl="0" eaLnBrk="0" fontAlgn="base" hangingPunct="0">
        <a:spcBef>
          <a:spcPct val="20000"/>
        </a:spcBef>
        <a:spcAft>
          <a:spcPct val="0"/>
        </a:spcAft>
        <a:defRPr sz="2000">
          <a:solidFill>
            <a:srgbClr val="0F5494"/>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Arial" charset="0"/>
          <a:cs typeface="+mn-cs"/>
        </a:defRPr>
      </a:lvl4pPr>
      <a:lvl5pPr marL="2057400" indent="-228600" algn="l" rtl="0" eaLnBrk="0" fontAlgn="base" hangingPunct="0">
        <a:spcBef>
          <a:spcPct val="20000"/>
        </a:spcBef>
        <a:spcAft>
          <a:spcPct val="0"/>
        </a:spcAft>
        <a:buChar char="»"/>
        <a:defRPr sz="1600">
          <a:solidFill>
            <a:schemeClr val="tx1"/>
          </a:solidFill>
          <a:latin typeface="Arial" charset="0"/>
          <a:cs typeface="+mn-cs"/>
        </a:defRPr>
      </a:lvl5pPr>
      <a:lvl6pPr marL="2514600" indent="-228600" algn="l" rtl="0" fontAlgn="base">
        <a:spcBef>
          <a:spcPct val="20000"/>
        </a:spcBef>
        <a:spcAft>
          <a:spcPct val="0"/>
        </a:spcAft>
        <a:buChar char="»"/>
        <a:defRPr sz="1600">
          <a:solidFill>
            <a:schemeClr val="tx1"/>
          </a:solidFill>
          <a:latin typeface="Arial" charset="0"/>
          <a:cs typeface="+mn-cs"/>
        </a:defRPr>
      </a:lvl6pPr>
      <a:lvl7pPr marL="2971800" indent="-228600" algn="l" rtl="0" fontAlgn="base">
        <a:spcBef>
          <a:spcPct val="20000"/>
        </a:spcBef>
        <a:spcAft>
          <a:spcPct val="0"/>
        </a:spcAft>
        <a:buChar char="»"/>
        <a:defRPr sz="1600">
          <a:solidFill>
            <a:schemeClr val="tx1"/>
          </a:solidFill>
          <a:latin typeface="Arial" charset="0"/>
          <a:cs typeface="+mn-cs"/>
        </a:defRPr>
      </a:lvl7pPr>
      <a:lvl8pPr marL="3429000" indent="-228600" algn="l" rtl="0" fontAlgn="base">
        <a:spcBef>
          <a:spcPct val="20000"/>
        </a:spcBef>
        <a:spcAft>
          <a:spcPct val="0"/>
        </a:spcAft>
        <a:buChar char="»"/>
        <a:defRPr sz="1600">
          <a:solidFill>
            <a:schemeClr val="tx1"/>
          </a:solidFill>
          <a:latin typeface="Arial" charset="0"/>
          <a:cs typeface="+mn-cs"/>
        </a:defRPr>
      </a:lvl8pPr>
      <a:lvl9pPr marL="3886200" indent="-228600" algn="l" rtl="0" fontAlgn="base">
        <a:spcBef>
          <a:spcPct val="20000"/>
        </a:spcBef>
        <a:spcAft>
          <a:spcPct val="0"/>
        </a:spcAft>
        <a:buChar char="»"/>
        <a:defRPr sz="16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9219"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0" smtClean="0">
                <a:solidFill>
                  <a:srgbClr val="000000"/>
                </a:solidFill>
                <a:latin typeface="Arial" charset="0"/>
                <a:cs typeface="+mn-cs"/>
              </a:defRPr>
            </a:lvl1pPr>
          </a:lstStyle>
          <a:p>
            <a:pPr>
              <a:defRPr/>
            </a:pPr>
            <a:r>
              <a:rPr lang="en-US"/>
              <a:t>Feb 2014</a:t>
            </a:r>
            <a:endParaRPr lang="en-GB"/>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smtClean="0">
                <a:solidFill>
                  <a:srgbClr val="000000"/>
                </a:solidFill>
                <a:latin typeface="Arial" charset="0"/>
                <a:cs typeface="+mn-cs"/>
              </a:defRPr>
            </a:lvl1pPr>
          </a:lstStyle>
          <a:p>
            <a:pPr>
              <a:defRPr/>
            </a:pPr>
            <a:r>
              <a:rPr lang="en-GB"/>
              <a:t>EC DG RTD.B.5 DC</a:t>
            </a:r>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charset="0"/>
                <a:cs typeface="Arial" charset="0"/>
              </a:defRPr>
            </a:lvl1pPr>
          </a:lstStyle>
          <a:p>
            <a:pPr>
              <a:defRPr/>
            </a:pPr>
            <a:fld id="{4FD50DBF-EB4F-4028-BAE7-36E8A009FC53}"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pic>
        <p:nvPicPr>
          <p:cNvPr id="9225" name="Picture 9" descr="LOGO CE_Vertical_EN_NEG_quadri_H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829" r:id="rId1"/>
    <p:sldLayoutId id="2147488830" r:id="rId2"/>
    <p:sldLayoutId id="2147488831" r:id="rId3"/>
    <p:sldLayoutId id="2147488832" r:id="rId4"/>
    <p:sldLayoutId id="2147488833" r:id="rId5"/>
    <p:sldLayoutId id="2147488834" r:id="rId6"/>
    <p:sldLayoutId id="2147488835" r:id="rId7"/>
    <p:sldLayoutId id="2147488836" r:id="rId8"/>
    <p:sldLayoutId id="2147488837" r:id="rId9"/>
    <p:sldLayoutId id="2147488838" r:id="rId10"/>
    <p:sldLayoutId id="2147488839" r:id="rId11"/>
    <p:sldLayoutId id="2147488840" r:id="rId12"/>
    <p:sldLayoutId id="2147488841" r:id="rId13"/>
  </p:sldLayoutIdLst>
  <p:transition>
    <p:blinds dir="vert"/>
  </p:transition>
  <p:hf hdr="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43"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C7A11F6B-3296-4C68-80AD-46150B0F32B2}"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FFFFF"/>
              </a:solidFill>
            </a:endParaRPr>
          </a:p>
        </p:txBody>
      </p:sp>
      <p:pic>
        <p:nvPicPr>
          <p:cNvPr id="10248" name="Picture 17" descr="LOGO CE_Vertical_EN_NEG_quadri_H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6"/>
          <p:cNvSpPr>
            <a:spLocks noChangeArrowheads="1"/>
          </p:cNvSpPr>
          <p:nvPr/>
        </p:nvSpPr>
        <p:spPr bwMode="auto">
          <a:xfrm>
            <a:off x="4140200" y="6497638"/>
            <a:ext cx="611188" cy="360362"/>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IE" sz="600" i="1" smtClean="0">
                <a:solidFill>
                  <a:srgbClr val="FFFFFF"/>
                </a:solidFill>
                <a:latin typeface="Verdana" panose="020B0604030504040204" pitchFamily="34" charset="0"/>
              </a:rPr>
              <a:t>Policy</a:t>
            </a:r>
            <a:endParaRPr lang="en-GB" sz="600" i="1" smtClean="0">
              <a:solidFill>
                <a:srgbClr val="FFFFFF"/>
              </a:solidFill>
              <a:latin typeface="Verdana" panose="020B0604030504040204" pitchFamily="34" charset="0"/>
            </a:endParaRPr>
          </a:p>
        </p:txBody>
      </p:sp>
      <p:sp>
        <p:nvSpPr>
          <p:cNvPr id="2058" name="Rectangle 6"/>
          <p:cNvSpPr>
            <a:spLocks noChangeArrowheads="1"/>
          </p:cNvSpPr>
          <p:nvPr/>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IE" sz="600" i="1" smtClean="0">
                <a:solidFill>
                  <a:srgbClr val="FFFFFF"/>
                </a:solidFill>
                <a:latin typeface="Verdana" panose="020B0604030504040204" pitchFamily="34" charset="0"/>
              </a:rPr>
              <a:t> Research and</a:t>
            </a:r>
          </a:p>
          <a:p>
            <a:pPr eaLnBrk="1" hangingPunct="1">
              <a:defRPr/>
            </a:pPr>
            <a:r>
              <a:rPr lang="en-IE" sz="600" i="1" smtClean="0">
                <a:solidFill>
                  <a:srgbClr val="FFFFFF"/>
                </a:solidFill>
                <a:latin typeface="Verdana" panose="020B0604030504040204" pitchFamily="34" charset="0"/>
              </a:rPr>
              <a:t> Innovation</a:t>
            </a:r>
            <a:endParaRPr lang="en-GB" sz="600" i="1" smtClean="0">
              <a:solidFill>
                <a:srgbClr val="FFFFFF"/>
              </a:solidFill>
              <a:latin typeface="Verdana" panose="020B0604030504040204" pitchFamily="34" charset="0"/>
            </a:endParaRPr>
          </a:p>
        </p:txBody>
      </p:sp>
      <p:sp>
        <p:nvSpPr>
          <p:cNvPr id="2059" name="Rectangle 20"/>
          <p:cNvSpPr>
            <a:spLocks noChangeArrowheads="1"/>
          </p:cNvSpPr>
          <p:nvPr/>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7600" b="1" smtClean="0">
              <a:solidFill>
                <a:srgbClr val="FFD624"/>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8844" r:id="rId1"/>
    <p:sldLayoutId id="2147488845" r:id="rId2"/>
    <p:sldLayoutId id="2147488846" r:id="rId3"/>
    <p:sldLayoutId id="2147488847" r:id="rId4"/>
    <p:sldLayoutId id="2147488848" r:id="rId5"/>
    <p:sldLayoutId id="2147488849" r:id="rId6"/>
    <p:sldLayoutId id="2147488850" r:id="rId7"/>
    <p:sldLayoutId id="2147488851" r:id="rId8"/>
    <p:sldLayoutId id="2147488852" r:id="rId9"/>
    <p:sldLayoutId id="2147488853" r:id="rId10"/>
    <p:sldLayoutId id="2147488854" r:id="rId11"/>
    <p:sldLayoutId id="2147488855" r:id="rId12"/>
    <p:sldLayoutId id="2147488856" r:id="rId13"/>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pPr eaLnBrk="1" hangingPunct="1">
              <a:defRPr/>
            </a:pPr>
            <a:endParaRPr lang="en-GB">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pPr eaLnBrk="1" hangingPunct="1">
              <a:defRPr/>
            </a:pPr>
            <a:endParaRPr lang="en-GB">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panose="020B0604020202020204" pitchFamily="34" charset="0"/>
              </a:defRPr>
            </a:lvl1pPr>
          </a:lstStyle>
          <a:p>
            <a:pPr eaLnBrk="1" hangingPunct="1"/>
            <a:fld id="{9F13063E-DA6F-47BC-A98D-D3E5B7E3EAC6}" type="slidenum">
              <a:rPr lang="en-GB">
                <a:solidFill>
                  <a:srgbClr val="000000"/>
                </a:solidFill>
                <a:cs typeface="+mn-cs"/>
              </a:rPr>
              <a:pPr eaLnBrk="1" hangingPunct="1"/>
              <a:t>‹#›</a:t>
            </a:fld>
            <a:endParaRPr lang="en-GB">
              <a:solidFill>
                <a:srgbClr val="000000"/>
              </a:solidFill>
              <a:cs typeface="+mn-cs"/>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FFFFF"/>
              </a:solidFill>
            </a:endParaRPr>
          </a:p>
        </p:txBody>
      </p:sp>
      <p:pic>
        <p:nvPicPr>
          <p:cNvPr id="1032" name="Picture 17" descr="LOGO CE_Vertical_EN_NEG_quadri_H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6"/>
          <p:cNvSpPr>
            <a:spLocks noChangeArrowheads="1"/>
          </p:cNvSpPr>
          <p:nvPr userDrawn="1"/>
        </p:nvSpPr>
        <p:spPr bwMode="auto">
          <a:xfrm>
            <a:off x="4140200" y="6497638"/>
            <a:ext cx="611188" cy="360362"/>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r>
              <a:rPr lang="en-IE" sz="600" b="0" i="1">
                <a:solidFill>
                  <a:srgbClr val="FFFFFF"/>
                </a:solidFill>
                <a:cs typeface="+mn-cs"/>
              </a:rPr>
              <a:t>Policy</a:t>
            </a:r>
            <a:endParaRPr lang="en-GB" sz="600" b="0" i="1">
              <a:solidFill>
                <a:srgbClr val="FFFFFF"/>
              </a:solidFill>
              <a:cs typeface="+mn-cs"/>
            </a:endParaRPr>
          </a:p>
        </p:txBody>
      </p:sp>
      <p:sp>
        <p:nvSpPr>
          <p:cNvPr id="1034" name="Rectangle 6"/>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r>
              <a:rPr lang="en-IE" sz="600" b="0" i="1">
                <a:solidFill>
                  <a:srgbClr val="FFFFFF"/>
                </a:solidFill>
                <a:cs typeface="+mn-cs"/>
              </a:rPr>
              <a:t> Research and</a:t>
            </a:r>
          </a:p>
          <a:p>
            <a:pPr eaLnBrk="1" hangingPunct="1"/>
            <a:r>
              <a:rPr lang="en-IE" sz="600" b="0" i="1">
                <a:solidFill>
                  <a:srgbClr val="FFFFFF"/>
                </a:solidFill>
                <a:cs typeface="+mn-cs"/>
              </a:rPr>
              <a:t> Innovation</a:t>
            </a:r>
            <a:endParaRPr lang="en-GB" sz="600" b="0" i="1">
              <a:solidFill>
                <a:srgbClr val="FFFFFF"/>
              </a:solidFill>
              <a:cs typeface="+mn-cs"/>
            </a:endParaRPr>
          </a:p>
        </p:txBody>
      </p:sp>
      <p:sp>
        <p:nvSpPr>
          <p:cNvPr id="1035" name="Rectangle 20"/>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endParaRPr lang="en-US">
              <a:cs typeface="+mn-cs"/>
            </a:endParaRPr>
          </a:p>
        </p:txBody>
      </p:sp>
    </p:spTree>
    <p:extLst>
      <p:ext uri="{BB962C8B-B14F-4D97-AF65-F5344CB8AC3E}">
        <p14:creationId xmlns:p14="http://schemas.microsoft.com/office/powerpoint/2010/main" val="3515602942"/>
      </p:ext>
    </p:extLst>
  </p:cSld>
  <p:clrMap bg1="lt1" tx1="dk1" bg2="lt2" tx2="dk2" accent1="accent1" accent2="accent2" accent3="accent3" accent4="accent4" accent5="accent5" accent6="accent6" hlink="hlink" folHlink="folHlink"/>
  <p:sldLayoutIdLst>
    <p:sldLayoutId id="2147488858" r:id="rId1"/>
    <p:sldLayoutId id="2147488859" r:id="rId2"/>
    <p:sldLayoutId id="2147488860" r:id="rId3"/>
    <p:sldLayoutId id="2147488861" r:id="rId4"/>
    <p:sldLayoutId id="2147488862" r:id="rId5"/>
    <p:sldLayoutId id="2147488863" r:id="rId6"/>
    <p:sldLayoutId id="2147488864" r:id="rId7"/>
    <p:sldLayoutId id="2147488865" r:id="rId8"/>
    <p:sldLayoutId id="2147488866" r:id="rId9"/>
    <p:sldLayoutId id="2147488867" r:id="rId10"/>
    <p:sldLayoutId id="2147488868" r:id="rId11"/>
    <p:sldLayoutId id="2147488869" r:id="rId12"/>
    <p:sldLayoutId id="2147488870" r:id="rId13"/>
  </p:sldLayoutIdLst>
  <p:transition spd="slow">
    <p:push dir="u"/>
  </p:transition>
  <p:hf hdr="0" ftr="0" dt="0"/>
  <p:txStyles>
    <p:titleStyle>
      <a:lvl1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mj-lt"/>
          <a:ea typeface="+mj-ea"/>
          <a:cs typeface="+mj-cs"/>
        </a:defRPr>
      </a:lvl1pPr>
      <a:lvl2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2pPr>
      <a:lvl3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3pPr>
      <a:lvl4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4pPr>
      <a:lvl5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defRPr sz="1400">
          <a:solidFill>
            <a:srgbClr val="0F5494"/>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pPr eaLnBrk="1" hangingPunct="1">
              <a:defRPr/>
            </a:pPr>
            <a:endParaRPr lang="en-GB">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pPr eaLnBrk="1" hangingPunct="1">
              <a:defRPr/>
            </a:pPr>
            <a:endParaRPr lang="en-GB">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panose="020B0604020202020204" pitchFamily="34" charset="0"/>
              </a:defRPr>
            </a:lvl1pPr>
          </a:lstStyle>
          <a:p>
            <a:pPr eaLnBrk="1" hangingPunct="1"/>
            <a:fld id="{9F13063E-DA6F-47BC-A98D-D3E5B7E3EAC6}" type="slidenum">
              <a:rPr lang="en-GB">
                <a:solidFill>
                  <a:srgbClr val="000000"/>
                </a:solidFill>
                <a:cs typeface="+mn-cs"/>
              </a:rPr>
              <a:pPr eaLnBrk="1" hangingPunct="1"/>
              <a:t>‹#›</a:t>
            </a:fld>
            <a:endParaRPr lang="en-GB">
              <a:solidFill>
                <a:srgbClr val="000000"/>
              </a:solidFill>
              <a:cs typeface="+mn-cs"/>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FFFFF"/>
              </a:solidFill>
            </a:endParaRPr>
          </a:p>
        </p:txBody>
      </p:sp>
      <p:pic>
        <p:nvPicPr>
          <p:cNvPr id="1032" name="Picture 17" descr="LOGO CE_Vertical_EN_NEG_quadri_H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6"/>
          <p:cNvSpPr>
            <a:spLocks noChangeArrowheads="1"/>
          </p:cNvSpPr>
          <p:nvPr userDrawn="1"/>
        </p:nvSpPr>
        <p:spPr bwMode="auto">
          <a:xfrm>
            <a:off x="4140200" y="6497638"/>
            <a:ext cx="611188" cy="360362"/>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r>
              <a:rPr lang="en-IE" sz="600" b="0" i="1">
                <a:solidFill>
                  <a:srgbClr val="FFFFFF"/>
                </a:solidFill>
                <a:cs typeface="+mn-cs"/>
              </a:rPr>
              <a:t>Policy</a:t>
            </a:r>
            <a:endParaRPr lang="en-GB" sz="600" b="0" i="1">
              <a:solidFill>
                <a:srgbClr val="FFFFFF"/>
              </a:solidFill>
              <a:cs typeface="+mn-cs"/>
            </a:endParaRPr>
          </a:p>
        </p:txBody>
      </p:sp>
      <p:sp>
        <p:nvSpPr>
          <p:cNvPr id="1034" name="Rectangle 6"/>
          <p:cNvSpPr>
            <a:spLocks noChangeArrowheads="1"/>
          </p:cNvSpPr>
          <p:nvPr userDrawn="1"/>
        </p:nvSpPr>
        <p:spPr bwMode="auto">
          <a:xfrm>
            <a:off x="4140200" y="6497638"/>
            <a:ext cx="611188" cy="360362"/>
          </a:xfrm>
          <a:prstGeom prst="rect">
            <a:avLst/>
          </a:prstGeom>
          <a:solidFill>
            <a:srgbClr val="00BEFF"/>
          </a:solidFill>
          <a:ln w="9525" algn="ctr">
            <a:solidFill>
              <a:srgbClr val="00BEFF"/>
            </a:solidFill>
            <a:miter lim="800000"/>
            <a:headEnd/>
            <a:tailEnd/>
          </a:ln>
          <a:effectLst>
            <a:outerShdw dist="23000" dir="5400000" rotWithShape="0">
              <a:srgbClr val="000000">
                <a:alpha val="34998"/>
              </a:srgbClr>
            </a:outerShdw>
          </a:effectLst>
        </p:spPr>
        <p:txBody>
          <a:bodyPr lIns="0" tIns="36000" rIns="54000"/>
          <a:lstStyle>
            <a:lvl1pPr defTabSz="457200" eaLnBrk="0" hangingPunct="0">
              <a:defRPr sz="7600" b="1">
                <a:solidFill>
                  <a:srgbClr val="FFD624"/>
                </a:solidFill>
                <a:latin typeface="Verdana" panose="020B0604030504040204" pitchFamily="34" charset="0"/>
              </a:defRPr>
            </a:lvl1pPr>
            <a:lvl2pPr marL="742950" indent="-285750" defTabSz="457200" eaLnBrk="0" hangingPunct="0">
              <a:defRPr sz="7600" b="1">
                <a:solidFill>
                  <a:srgbClr val="FFD624"/>
                </a:solidFill>
                <a:latin typeface="Verdana" panose="020B0604030504040204" pitchFamily="34" charset="0"/>
              </a:defRPr>
            </a:lvl2pPr>
            <a:lvl3pPr marL="1143000" indent="-228600" defTabSz="457200" eaLnBrk="0" hangingPunct="0">
              <a:defRPr sz="7600" b="1">
                <a:solidFill>
                  <a:srgbClr val="FFD624"/>
                </a:solidFill>
                <a:latin typeface="Verdana" panose="020B0604030504040204" pitchFamily="34" charset="0"/>
              </a:defRPr>
            </a:lvl3pPr>
            <a:lvl4pPr marL="1600200" indent="-228600" defTabSz="457200" eaLnBrk="0" hangingPunct="0">
              <a:defRPr sz="7600" b="1">
                <a:solidFill>
                  <a:srgbClr val="FFD624"/>
                </a:solidFill>
                <a:latin typeface="Verdana" panose="020B0604030504040204" pitchFamily="34" charset="0"/>
              </a:defRPr>
            </a:lvl4pPr>
            <a:lvl5pPr marL="2057400" indent="-228600" defTabSz="457200" eaLnBrk="0" hangingPunct="0">
              <a:defRPr sz="7600" b="1">
                <a:solidFill>
                  <a:srgbClr val="FFD624"/>
                </a:solidFill>
                <a:latin typeface="Verdana" panose="020B0604030504040204" pitchFamily="34" charset="0"/>
              </a:defRPr>
            </a:lvl5pPr>
            <a:lvl6pPr marL="2514600" indent="-228600" defTabSz="4572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defTabSz="4572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defTabSz="4572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defTabSz="4572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r>
              <a:rPr lang="en-IE" sz="600" b="0" i="1">
                <a:solidFill>
                  <a:srgbClr val="FFFFFF"/>
                </a:solidFill>
                <a:cs typeface="+mn-cs"/>
              </a:rPr>
              <a:t> Research and</a:t>
            </a:r>
          </a:p>
          <a:p>
            <a:pPr eaLnBrk="1" hangingPunct="1"/>
            <a:r>
              <a:rPr lang="en-IE" sz="600" b="0" i="1">
                <a:solidFill>
                  <a:srgbClr val="FFFFFF"/>
                </a:solidFill>
                <a:cs typeface="+mn-cs"/>
              </a:rPr>
              <a:t> Innovation</a:t>
            </a:r>
            <a:endParaRPr lang="en-GB" sz="600" b="0" i="1">
              <a:solidFill>
                <a:srgbClr val="FFFFFF"/>
              </a:solidFill>
              <a:cs typeface="+mn-cs"/>
            </a:endParaRPr>
          </a:p>
        </p:txBody>
      </p:sp>
      <p:sp>
        <p:nvSpPr>
          <p:cNvPr id="1035" name="Rectangle 20"/>
          <p:cNvSpPr>
            <a:spLocks noChangeArrowheads="1"/>
          </p:cNvSpPr>
          <p:nvPr userDrawn="1"/>
        </p:nvSpPr>
        <p:spPr bwMode="auto">
          <a:xfrm>
            <a:off x="4144963" y="1222375"/>
            <a:ext cx="619125" cy="36513"/>
          </a:xfrm>
          <a:prstGeom prst="rect">
            <a:avLst/>
          </a:prstGeom>
          <a:solidFill>
            <a:srgbClr val="00B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eaLnBrk="1" hangingPunct="1"/>
            <a:endParaRPr lang="en-US">
              <a:cs typeface="+mn-cs"/>
            </a:endParaRPr>
          </a:p>
        </p:txBody>
      </p:sp>
    </p:spTree>
    <p:extLst>
      <p:ext uri="{BB962C8B-B14F-4D97-AF65-F5344CB8AC3E}">
        <p14:creationId xmlns:p14="http://schemas.microsoft.com/office/powerpoint/2010/main" val="749620787"/>
      </p:ext>
    </p:extLst>
  </p:cSld>
  <p:clrMap bg1="lt1" tx1="dk1" bg2="lt2" tx2="dk2" accent1="accent1" accent2="accent2" accent3="accent3" accent4="accent4" accent5="accent5" accent6="accent6" hlink="hlink" folHlink="folHlink"/>
  <p:sldLayoutIdLst>
    <p:sldLayoutId id="2147488872" r:id="rId1"/>
    <p:sldLayoutId id="2147488873" r:id="rId2"/>
    <p:sldLayoutId id="2147488874" r:id="rId3"/>
    <p:sldLayoutId id="2147488875" r:id="rId4"/>
    <p:sldLayoutId id="2147488876" r:id="rId5"/>
    <p:sldLayoutId id="2147488877" r:id="rId6"/>
    <p:sldLayoutId id="2147488878" r:id="rId7"/>
    <p:sldLayoutId id="2147488879" r:id="rId8"/>
    <p:sldLayoutId id="2147488880" r:id="rId9"/>
    <p:sldLayoutId id="2147488881" r:id="rId10"/>
    <p:sldLayoutId id="2147488882" r:id="rId11"/>
    <p:sldLayoutId id="2147488883" r:id="rId12"/>
    <p:sldLayoutId id="2147488884" r:id="rId13"/>
  </p:sldLayoutIdLst>
  <p:transition spd="slow">
    <p:push dir="u"/>
  </p:transition>
  <p:hf hdr="0" ftr="0" dt="0"/>
  <p:txStyles>
    <p:titleStyle>
      <a:lvl1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mj-lt"/>
          <a:ea typeface="+mj-ea"/>
          <a:cs typeface="+mj-cs"/>
        </a:defRPr>
      </a:lvl1pPr>
      <a:lvl2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2pPr>
      <a:lvl3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3pPr>
      <a:lvl4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4pPr>
      <a:lvl5pPr marL="358775" indent="-358775" algn="l" rtl="0" eaLnBrk="0" fontAlgn="base" hangingPunct="0">
        <a:spcBef>
          <a:spcPct val="0"/>
        </a:spcBef>
        <a:spcAft>
          <a:spcPct val="0"/>
        </a:spcAft>
        <a:defRPr sz="3000" b="1">
          <a:solidFill>
            <a:srgbClr val="0F5494"/>
          </a:solidFill>
          <a:effectLst>
            <a:outerShdw blurRad="38100" dist="38100" dir="2700000" algn="tl">
              <a:srgbClr val="C0C0C0"/>
            </a:outerShdw>
          </a:effectLst>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defRPr sz="1400">
          <a:solidFill>
            <a:srgbClr val="0F5494"/>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imitri.corpakis@ec.europa.e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ec.europa.eu/research/regions/documents/publications/new_practical_guide.pdf" TargetMode="External"/><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4.png"/><Relationship Id="rId5" Type="http://schemas.openxmlformats.org/officeDocument/2006/relationships/hyperlink" Target="http://ec.europa.eu/competition/state_aid/modernisation/index_en.html" TargetMode="External"/><Relationship Id="rId4" Type="http://schemas.openxmlformats.org/officeDocument/2006/relationships/hyperlink" Target="http://ec.europa.eu/regional_policy/thefunds/fin_inst/index_en.cf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ec.europa.eu/fisheries/cfp/eff/apply_for_funding/index_en.htm"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hyperlink" Target="http://enrd.ec.europa.eu/general-info/whos-who/implementing-authorities/managing-authorities/en/managing-authorities_en.cfm" TargetMode="External"/><Relationship Id="rId5" Type="http://schemas.openxmlformats.org/officeDocument/2006/relationships/hyperlink" Target="http://ec.europa.eu/esf/main.jsp?catId=45&amp;langId=en" TargetMode="External"/><Relationship Id="rId4" Type="http://schemas.openxmlformats.org/officeDocument/2006/relationships/hyperlink" Target="http://ec.europa.eu/regional_policy/manage/authority/authority_en.cf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ec.europa.eu/research/participants/portal/desktop/en/funding/reference_docs.html" TargetMode="External"/><Relationship Id="rId13" Type="http://schemas.openxmlformats.org/officeDocument/2006/relationships/image" Target="../media/image12.jpeg"/><Relationship Id="rId3" Type="http://schemas.openxmlformats.org/officeDocument/2006/relationships/hyperlink" Target="http://ec.europa.eu/regional_policy/activity/research/index_en.cfm" TargetMode="External"/><Relationship Id="rId7" Type="http://schemas.openxmlformats.org/officeDocument/2006/relationships/hyperlink" Target="http://ec.europa.eu/fisheries/reform/emff/index_en.htm" TargetMode="External"/><Relationship Id="rId12" Type="http://schemas.openxmlformats.org/officeDocument/2006/relationships/hyperlink" Target="http://ec.europa.eu/dgs/connect/en/content/public-services-digital-service-infrastructures-connecting-europe-facilit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enrd.ec.europa.eu/general-info/whos-who/implementing-authorities/managing-authorities/en/managing-authorities_en.cfm" TargetMode="External"/><Relationship Id="rId11" Type="http://schemas.openxmlformats.org/officeDocument/2006/relationships/hyperlink" Target="http://ec.europa.eu/culture/creative-europe/index_en.htm" TargetMode="External"/><Relationship Id="rId5" Type="http://schemas.openxmlformats.org/officeDocument/2006/relationships/hyperlink" Target="http://ec.europa.eu/esf/main.jsp?catId=45&amp;langId=en" TargetMode="External"/><Relationship Id="rId10" Type="http://schemas.openxmlformats.org/officeDocument/2006/relationships/hyperlink" Target="http://ec.europa.eu/education/news/20130719-erasmus-plus-preparation_en.htm" TargetMode="External"/><Relationship Id="rId4" Type="http://schemas.openxmlformats.org/officeDocument/2006/relationships/hyperlink" Target="http://ec.europa.eu/regional_policy/what/future/index_en.cfm" TargetMode="External"/><Relationship Id="rId9" Type="http://schemas.openxmlformats.org/officeDocument/2006/relationships/hyperlink" Target="http://ec.europa.eu/cip/cosm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s3platform.jrc.ec.europa.eu/guides" TargetMode="External"/><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3" Type="http://schemas.openxmlformats.org/officeDocument/2006/relationships/hyperlink" Target="http://ec.europa.eu/research/horizon2020/index_en.cfm" TargetMode="External"/><Relationship Id="rId2" Type="http://schemas.openxmlformats.org/officeDocument/2006/relationships/hyperlink" Target="http://ec.europa.eu/research/participants/portal/desktop/en/opportunities/index.html" TargetMode="External"/><Relationship Id="rId1" Type="http://schemas.openxmlformats.org/officeDocument/2006/relationships/slideLayout" Target="../slideLayouts/slideLayout129.xml"/><Relationship Id="rId4" Type="http://schemas.openxmlformats.org/officeDocument/2006/relationships/hyperlink" Target="http://ec.europa.eu/regional_policy/what/future/index_en.cf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3.xml"/><Relationship Id="rId4" Type="http://schemas.openxmlformats.org/officeDocument/2006/relationships/image" Target="../media/image18.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2"/>
          <p:cNvSpPr>
            <a:spLocks noGrp="1" noChangeArrowheads="1"/>
          </p:cNvSpPr>
          <p:nvPr>
            <p:ph type="subTitle" idx="1"/>
          </p:nvPr>
        </p:nvSpPr>
        <p:spPr>
          <a:xfrm>
            <a:off x="611188" y="1556792"/>
            <a:ext cx="8532812" cy="1728787"/>
          </a:xfrm>
        </p:spPr>
        <p:txBody>
          <a:bodyPr/>
          <a:lstStyle/>
          <a:p>
            <a:pPr algn="r" eaLnBrk="1" hangingPunct="1">
              <a:defRPr/>
            </a:pPr>
            <a:r>
              <a:rPr lang="en-GB" sz="3200" dirty="0" smtClean="0">
                <a:solidFill>
                  <a:srgbClr val="FFFF00"/>
                </a:solidFill>
              </a:rPr>
              <a:t>Guidance on Synergies between European </a:t>
            </a:r>
            <a:r>
              <a:rPr lang="en-GB" sz="3200" dirty="0">
                <a:solidFill>
                  <a:srgbClr val="FFFF00"/>
                </a:solidFill>
              </a:rPr>
              <a:t>Structural and Investment </a:t>
            </a:r>
            <a:r>
              <a:rPr lang="en-GB" sz="3200" dirty="0" smtClean="0">
                <a:solidFill>
                  <a:srgbClr val="FFFF00"/>
                </a:solidFill>
              </a:rPr>
              <a:t>Funds, Horizon 2020 and other innovation-related EU Funds</a:t>
            </a:r>
          </a:p>
          <a:p>
            <a:pPr algn="r" eaLnBrk="1" hangingPunct="1">
              <a:defRPr/>
            </a:pPr>
            <a:endParaRPr lang="en-GB" sz="3200" dirty="0">
              <a:solidFill>
                <a:srgbClr val="FFFF00"/>
              </a:solidFill>
            </a:endParaRPr>
          </a:p>
          <a:p>
            <a:pPr algn="r" eaLnBrk="1" hangingPunct="1">
              <a:defRPr/>
            </a:pPr>
            <a:r>
              <a:rPr lang="en-GB" sz="2000" dirty="0" smtClean="0">
                <a:solidFill>
                  <a:srgbClr val="FFFF00"/>
                </a:solidFill>
              </a:rPr>
              <a:t>Dimitri Corpakis</a:t>
            </a:r>
          </a:p>
          <a:p>
            <a:pPr algn="r" eaLnBrk="1" hangingPunct="1">
              <a:defRPr/>
            </a:pPr>
            <a:r>
              <a:rPr lang="en-GB" sz="1600" dirty="0" smtClean="0">
                <a:solidFill>
                  <a:srgbClr val="FFFF00"/>
                </a:solidFill>
              </a:rPr>
              <a:t>Head of Unit RTD.B5</a:t>
            </a:r>
          </a:p>
          <a:p>
            <a:pPr algn="r" eaLnBrk="1" hangingPunct="1">
              <a:defRPr/>
            </a:pPr>
            <a:r>
              <a:rPr lang="en-GB" sz="1600" dirty="0" smtClean="0">
                <a:solidFill>
                  <a:srgbClr val="FFFF00"/>
                </a:solidFill>
              </a:rPr>
              <a:t>Spreading excellence and Widening participation</a:t>
            </a:r>
          </a:p>
          <a:p>
            <a:pPr algn="r" eaLnBrk="1" hangingPunct="1">
              <a:defRPr/>
            </a:pPr>
            <a:r>
              <a:rPr lang="en-GB" sz="1600" dirty="0" smtClean="0">
                <a:solidFill>
                  <a:srgbClr val="FFFF00"/>
                </a:solidFill>
                <a:hlinkClick r:id="rId3"/>
              </a:rPr>
              <a:t>dimitri.corpakis@ec.europa.eu</a:t>
            </a:r>
            <a:endParaRPr lang="en-GB" sz="1600" dirty="0" smtClean="0">
              <a:solidFill>
                <a:srgbClr val="FFFF00"/>
              </a:solidFill>
            </a:endParaRPr>
          </a:p>
          <a:p>
            <a:pPr algn="r" eaLnBrk="1" hangingPunct="1">
              <a:defRPr/>
            </a:pPr>
            <a:r>
              <a:rPr lang="en-GB" sz="1600" dirty="0" smtClean="0">
                <a:solidFill>
                  <a:srgbClr val="FFFF00"/>
                </a:solidFill>
              </a:rPr>
              <a:t>November 2014</a:t>
            </a:r>
          </a:p>
          <a:p>
            <a:pPr algn="r" eaLnBrk="1" hangingPunct="1">
              <a:defRPr/>
            </a:pPr>
            <a:endParaRPr lang="es-ES" sz="2800" dirty="0" smtClean="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noChangeArrowheads="1"/>
          </p:cNvSpPr>
          <p:nvPr>
            <p:ph type="title"/>
          </p:nvPr>
        </p:nvSpPr>
        <p:spPr bwMode="auto">
          <a:xfrm>
            <a:off x="683568" y="1988840"/>
            <a:ext cx="82296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marL="0" indent="0" eaLnBrk="1" hangingPunct="1">
              <a:spcBef>
                <a:spcPts val="1200"/>
              </a:spcBef>
            </a:pPr>
            <a:r>
              <a:rPr lang="en-GB" sz="3200" dirty="0" smtClean="0">
                <a:solidFill>
                  <a:srgbClr val="0F5494"/>
                </a:solidFill>
              </a:rPr>
              <a:t>Who are the actors of synergies?</a:t>
            </a:r>
            <a:br>
              <a:rPr lang="en-GB" sz="3200" dirty="0" smtClean="0">
                <a:solidFill>
                  <a:srgbClr val="0F5494"/>
                </a:solidFill>
              </a:rPr>
            </a:br>
            <a:r>
              <a:rPr lang="en-GB" sz="3200" dirty="0">
                <a:solidFill>
                  <a:srgbClr val="0F5494"/>
                </a:solidFill>
              </a:rPr>
              <a:t/>
            </a:r>
            <a:br>
              <a:rPr lang="en-GB" sz="3200" dirty="0">
                <a:solidFill>
                  <a:srgbClr val="0F5494"/>
                </a:solidFill>
              </a:rPr>
            </a:br>
            <a:r>
              <a:rPr lang="en-GB" sz="2000" b="0" dirty="0" smtClean="0">
                <a:solidFill>
                  <a:srgbClr val="0F5494"/>
                </a:solidFill>
              </a:rPr>
              <a:t/>
            </a:r>
            <a:br>
              <a:rPr lang="en-GB" sz="2000" b="0" dirty="0" smtClean="0">
                <a:solidFill>
                  <a:srgbClr val="0F5494"/>
                </a:solidFill>
              </a:rPr>
            </a:br>
            <a:r>
              <a:rPr lang="en-GB" sz="2000" b="0" dirty="0">
                <a:solidFill>
                  <a:srgbClr val="0F5494"/>
                </a:solidFill>
              </a:rPr>
              <a:t/>
            </a:r>
            <a:br>
              <a:rPr lang="en-GB" sz="2000" b="0" dirty="0">
                <a:solidFill>
                  <a:srgbClr val="0F5494"/>
                </a:solidFill>
              </a:rPr>
            </a:br>
            <a:r>
              <a:rPr lang="en-GB" sz="2000" b="0" dirty="0" smtClean="0">
                <a:solidFill>
                  <a:srgbClr val="0F5494"/>
                </a:solidFill>
              </a:rPr>
              <a:t/>
            </a:r>
            <a:br>
              <a:rPr lang="en-GB" sz="2000" b="0" dirty="0" smtClean="0">
                <a:solidFill>
                  <a:srgbClr val="0F5494"/>
                </a:solidFill>
              </a:rPr>
            </a:br>
            <a:r>
              <a:rPr lang="en-GB" sz="2000" b="0" dirty="0">
                <a:solidFill>
                  <a:srgbClr val="0F5494"/>
                </a:solidFill>
              </a:rPr>
              <a:t/>
            </a:r>
            <a:br>
              <a:rPr lang="en-GB" sz="2000" b="0" dirty="0">
                <a:solidFill>
                  <a:srgbClr val="0F5494"/>
                </a:solidFill>
              </a:rPr>
            </a:br>
            <a:r>
              <a:rPr lang="en-GB" sz="2000" b="0" dirty="0" smtClean="0">
                <a:solidFill>
                  <a:srgbClr val="0F5494"/>
                </a:solidFill>
              </a:rPr>
              <a:t/>
            </a:r>
            <a:br>
              <a:rPr lang="en-GB" sz="2000" b="0" dirty="0" smtClean="0">
                <a:solidFill>
                  <a:srgbClr val="0F5494"/>
                </a:solidFill>
              </a:rPr>
            </a:br>
            <a:r>
              <a:rPr lang="en-GB" sz="2000" b="0" dirty="0">
                <a:solidFill>
                  <a:srgbClr val="0F5494"/>
                </a:solidFill>
              </a:rPr>
              <a:t/>
            </a:r>
            <a:br>
              <a:rPr lang="en-GB" sz="2000" b="0" dirty="0">
                <a:solidFill>
                  <a:srgbClr val="0F5494"/>
                </a:solidFill>
              </a:rPr>
            </a:br>
            <a:r>
              <a:rPr lang="en-GB" sz="2000" b="0" dirty="0" smtClean="0">
                <a:solidFill>
                  <a:srgbClr val="0F5494"/>
                </a:solidFill>
              </a:rPr>
              <a:t/>
            </a:r>
            <a:br>
              <a:rPr lang="en-GB" sz="2000" b="0" dirty="0" smtClean="0">
                <a:solidFill>
                  <a:srgbClr val="0F5494"/>
                </a:solidFill>
              </a:rPr>
            </a:br>
            <a:r>
              <a:rPr lang="en-GB" sz="2000" b="0" dirty="0">
                <a:solidFill>
                  <a:srgbClr val="0F5494"/>
                </a:solidFill>
              </a:rPr>
              <a:t/>
            </a:r>
            <a:br>
              <a:rPr lang="en-GB" sz="2000" b="0" dirty="0">
                <a:solidFill>
                  <a:srgbClr val="0F5494"/>
                </a:solidFill>
              </a:rPr>
            </a:br>
            <a:endParaRPr lang="en-GB" sz="2000" b="0" dirty="0">
              <a:solidFill>
                <a:srgbClr val="0F5494"/>
              </a:solidFill>
            </a:endParaRPr>
          </a:p>
        </p:txBody>
      </p:sp>
      <p:sp>
        <p:nvSpPr>
          <p:cNvPr id="2" name="Content Placeholder 1"/>
          <p:cNvSpPr>
            <a:spLocks noGrp="1"/>
          </p:cNvSpPr>
          <p:nvPr>
            <p:ph idx="1"/>
          </p:nvPr>
        </p:nvSpPr>
        <p:spPr>
          <a:xfrm>
            <a:off x="539552" y="2708920"/>
            <a:ext cx="8229600" cy="3529013"/>
          </a:xfrm>
        </p:spPr>
        <p:txBody>
          <a:bodyPr/>
          <a:lstStyle/>
          <a:p>
            <a:pPr>
              <a:buClrTx/>
              <a:buFont typeface="Wingdings" panose="05000000000000000000" pitchFamily="2" charset="2"/>
              <a:buChar char="§"/>
            </a:pPr>
            <a:r>
              <a:rPr lang="en-GB" dirty="0" smtClean="0"/>
              <a:t>Key role for national and regional authorities as they plan future investments on research and innovation, including from the ESIF</a:t>
            </a:r>
          </a:p>
          <a:p>
            <a:pPr>
              <a:buClrTx/>
              <a:buFont typeface="Wingdings" panose="05000000000000000000" pitchFamily="2" charset="2"/>
              <a:buChar char="§"/>
            </a:pPr>
            <a:r>
              <a:rPr lang="en-GB" dirty="0" smtClean="0"/>
              <a:t>Research </a:t>
            </a:r>
            <a:r>
              <a:rPr lang="en-GB" dirty="0"/>
              <a:t>stakeholders (Public/ </a:t>
            </a:r>
            <a:r>
              <a:rPr lang="en-GB" dirty="0" smtClean="0"/>
              <a:t>private): they should be better informed about the said investment plans and operational measures</a:t>
            </a:r>
          </a:p>
          <a:p>
            <a:pPr>
              <a:buClrTx/>
              <a:buFont typeface="Wingdings" panose="05000000000000000000" pitchFamily="2" charset="2"/>
              <a:buChar char="§"/>
            </a:pPr>
            <a:r>
              <a:rPr lang="en-GB" dirty="0" smtClean="0"/>
              <a:t>NCPs</a:t>
            </a:r>
          </a:p>
          <a:p>
            <a:pPr>
              <a:buClrTx/>
              <a:buFont typeface="Wingdings" panose="05000000000000000000" pitchFamily="2" charset="2"/>
              <a:buChar char="§"/>
            </a:pPr>
            <a:r>
              <a:rPr lang="en-GB" dirty="0" smtClean="0"/>
              <a:t>Commission </a:t>
            </a:r>
            <a:r>
              <a:rPr lang="en-GB" dirty="0"/>
              <a:t>services</a:t>
            </a:r>
            <a:br>
              <a:rPr lang="en-GB" dirty="0"/>
            </a:br>
            <a:endParaRPr lang="en-GB" dirty="0"/>
          </a:p>
        </p:txBody>
      </p:sp>
      <p:sp>
        <p:nvSpPr>
          <p:cNvPr id="3" name="Slide Number Placeholder 2"/>
          <p:cNvSpPr>
            <a:spLocks noGrp="1"/>
          </p:cNvSpPr>
          <p:nvPr>
            <p:ph type="sldNum" sz="quarter" idx="12"/>
          </p:nvPr>
        </p:nvSpPr>
        <p:spPr/>
        <p:txBody>
          <a:bodyPr/>
          <a:lstStyle/>
          <a:p>
            <a:fld id="{AF94CBCA-C969-4A76-8114-B3EE5FCD24A6}" type="slidenum">
              <a:rPr lang="en-GB" smtClean="0">
                <a:solidFill>
                  <a:srgbClr val="000000"/>
                </a:solidFill>
              </a:rPr>
              <a:pPr/>
              <a:t>10</a:t>
            </a:fld>
            <a:endParaRPr lang="en-GB" dirty="0">
              <a:solidFill>
                <a:srgbClr val="000000"/>
              </a:solidFill>
            </a:endParaRPr>
          </a:p>
        </p:txBody>
      </p:sp>
    </p:spTree>
    <p:extLst>
      <p:ext uri="{BB962C8B-B14F-4D97-AF65-F5344CB8AC3E}">
        <p14:creationId xmlns:p14="http://schemas.microsoft.com/office/powerpoint/2010/main" val="79756992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179388" y="1341438"/>
            <a:ext cx="8229600" cy="936625"/>
          </a:xfrm>
        </p:spPr>
        <p:txBody>
          <a:bodyPr/>
          <a:lstStyle/>
          <a:p>
            <a:pPr indent="0" eaLnBrk="1" hangingPunct="1"/>
            <a:r>
              <a:rPr lang="en-US" altLang="en-US" smtClean="0"/>
              <a:t>How to create synergies? </a:t>
            </a:r>
          </a:p>
        </p:txBody>
      </p:sp>
      <p:sp>
        <p:nvSpPr>
          <p:cNvPr id="173059" name="Content Placeholder 2"/>
          <p:cNvSpPr>
            <a:spLocks noGrp="1"/>
          </p:cNvSpPr>
          <p:nvPr>
            <p:ph type="body" idx="4294967295"/>
          </p:nvPr>
        </p:nvSpPr>
        <p:spPr>
          <a:xfrm>
            <a:off x="468313" y="2492375"/>
            <a:ext cx="8229600" cy="3529013"/>
          </a:xfrm>
          <a:noFill/>
        </p:spPr>
        <p:txBody>
          <a:bodyPr/>
          <a:lstStyle/>
          <a:p>
            <a:pPr marL="457200" indent="-457200"/>
            <a:r>
              <a:rPr lang="en-GB" altLang="en-US" b="1" i="0" smtClean="0">
                <a:latin typeface="Calibri" panose="020F0502020204030204" pitchFamily="34" charset="0"/>
                <a:sym typeface="Wingdings" panose="05000000000000000000" pitchFamily="2" charset="2"/>
              </a:rPr>
              <a:t> </a:t>
            </a:r>
            <a:r>
              <a:rPr lang="en-GB" altLang="en-US" b="1" i="0" smtClean="0">
                <a:latin typeface="Calibri" panose="020F0502020204030204" pitchFamily="34" charset="0"/>
              </a:rPr>
              <a:t>Think strategic (not project-oriented)</a:t>
            </a:r>
          </a:p>
          <a:p>
            <a:pPr lvl="1"/>
            <a:endParaRPr lang="en-GB" altLang="en-US" b="0" i="1" smtClean="0">
              <a:latin typeface="Calibri" panose="020F0502020204030204" pitchFamily="34" charset="0"/>
            </a:endParaRPr>
          </a:p>
          <a:p>
            <a:pPr lvl="2">
              <a:buFont typeface="Wingdings" panose="05000000000000000000" pitchFamily="2" charset="2"/>
              <a:buChar char="à"/>
            </a:pPr>
            <a:r>
              <a:rPr lang="en-GB" altLang="en-US" sz="2400" b="1" smtClean="0">
                <a:latin typeface="Calibri" panose="020F0502020204030204" pitchFamily="34" charset="0"/>
              </a:rPr>
              <a:t>Act in collaboration (not isolation)</a:t>
            </a:r>
          </a:p>
          <a:p>
            <a:pPr lvl="3">
              <a:buFont typeface="Wingdings" panose="05000000000000000000" pitchFamily="2" charset="2"/>
              <a:buNone/>
            </a:pPr>
            <a:endParaRPr lang="en-GB" altLang="en-US" sz="2400" b="1" smtClean="0">
              <a:latin typeface="Calibri" panose="020F0502020204030204" pitchFamily="34" charset="0"/>
            </a:endParaRPr>
          </a:p>
          <a:p>
            <a:pPr lvl="3">
              <a:buFont typeface="Wingdings" panose="05000000000000000000" pitchFamily="2" charset="2"/>
              <a:buChar char="à"/>
            </a:pPr>
            <a:r>
              <a:rPr lang="en-GB" altLang="en-US" sz="2400" b="1" smtClean="0">
                <a:solidFill>
                  <a:srgbClr val="0F5494"/>
                </a:solidFill>
                <a:latin typeface="Calibri" panose="020F0502020204030204" pitchFamily="34" charset="0"/>
                <a:sym typeface="Wingdings" panose="05000000000000000000" pitchFamily="2" charset="2"/>
              </a:rPr>
              <a:t>Identify / generate opportunities (in all programmes)</a:t>
            </a:r>
          </a:p>
          <a:p>
            <a:pPr lvl="4">
              <a:buFont typeface="Wingdings" panose="05000000000000000000" pitchFamily="2" charset="2"/>
              <a:buChar char="à"/>
            </a:pPr>
            <a:endParaRPr lang="en-GB" altLang="en-US" sz="2400" b="1" smtClean="0">
              <a:solidFill>
                <a:srgbClr val="0F5494"/>
              </a:solidFill>
              <a:latin typeface="Calibri" panose="020F0502020204030204" pitchFamily="34" charset="0"/>
            </a:endParaRPr>
          </a:p>
          <a:p>
            <a:pPr lvl="4">
              <a:buFont typeface="Wingdings" panose="05000000000000000000" pitchFamily="2" charset="2"/>
              <a:buChar char="à"/>
            </a:pPr>
            <a:r>
              <a:rPr lang="en-GB" altLang="en-US" sz="2400" b="1" smtClean="0">
                <a:solidFill>
                  <a:srgbClr val="0F5494"/>
                </a:solidFill>
                <a:latin typeface="Calibri" panose="020F0502020204030204" pitchFamily="34" charset="0"/>
              </a:rPr>
              <a:t>Set up suitable implementation mechanisms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2411413" y="2492375"/>
            <a:ext cx="4464050" cy="3457575"/>
          </a:xfrm>
          <a:prstGeom prst="rect">
            <a:avLst/>
          </a:prstGeom>
          <a:solidFill>
            <a:srgbClr val="CCECFF"/>
          </a:solidFill>
          <a:ln w="9525">
            <a:solidFill>
              <a:srgbClr val="000000"/>
            </a:solidFill>
            <a:miter lim="800000"/>
            <a:headEnd/>
            <a:tailEnd/>
          </a:ln>
        </p:spPr>
        <p:txBody>
          <a:bodyPr lIns="180000" tIns="46800" rIns="36000" bIns="46800"/>
          <a:lstStyle/>
          <a:p>
            <a:pPr marL="3175" eaLnBrk="1" hangingPunct="1">
              <a:defRPr/>
            </a:pPr>
            <a:r>
              <a:rPr lang="en-GB" altLang="en-US" sz="1200" dirty="0">
                <a:solidFill>
                  <a:srgbClr val="000000"/>
                </a:solidFill>
                <a:latin typeface="Verdana"/>
                <a:cs typeface="Arial" charset="0"/>
              </a:rPr>
              <a:t>Annex 2 </a:t>
            </a:r>
          </a:p>
          <a:p>
            <a:pPr marL="3175" eaLnBrk="1" hangingPunct="1">
              <a:defRPr/>
            </a:pPr>
            <a:r>
              <a:rPr lang="en-GB" altLang="en-US" sz="1400" b="1" dirty="0">
                <a:solidFill>
                  <a:srgbClr val="000000"/>
                </a:solidFill>
                <a:cs typeface="Arial" charset="0"/>
              </a:rPr>
              <a:t>Scenarios &amp; hands-on advice </a:t>
            </a:r>
          </a:p>
          <a:p>
            <a:pPr marL="3175" eaLnBrk="1" hangingPunct="1">
              <a:defRPr/>
            </a:pPr>
            <a:r>
              <a:rPr lang="en-GB" altLang="en-US" sz="1400" b="1" dirty="0">
                <a:solidFill>
                  <a:srgbClr val="000000"/>
                </a:solidFill>
                <a:cs typeface="Arial" charset="0"/>
              </a:rPr>
              <a:t>for policy-designers &amp; implementers by project format  </a:t>
            </a:r>
            <a:r>
              <a:rPr lang="de-DE" altLang="en-US" sz="1100" dirty="0">
                <a:solidFill>
                  <a:srgbClr val="000000"/>
                </a:solidFill>
                <a:cs typeface="Arial" charset="0"/>
              </a:rPr>
              <a:t>(</a:t>
            </a:r>
            <a:r>
              <a:rPr lang="en-GB" altLang="en-US" sz="1100" dirty="0">
                <a:solidFill>
                  <a:srgbClr val="000000"/>
                </a:solidFill>
                <a:cs typeface="Arial" charset="0"/>
              </a:rPr>
              <a:t>also interesting for  beneficiaries)</a:t>
            </a:r>
          </a:p>
          <a:p>
            <a:pPr marL="3175" eaLnBrk="1" hangingPunct="1">
              <a:defRPr/>
            </a:pPr>
            <a:r>
              <a:rPr lang="en-GB" altLang="en-US" sz="1100" dirty="0">
                <a:solidFill>
                  <a:srgbClr val="000000"/>
                </a:solidFill>
                <a:cs typeface="Arial" charset="0"/>
              </a:rPr>
              <a:t>1. Horizon2020</a:t>
            </a:r>
          </a:p>
          <a:p>
            <a:pPr marL="174625" indent="-171450" eaLnBrk="1" hangingPunct="1">
              <a:buFontTx/>
              <a:buChar char="-"/>
              <a:defRPr/>
            </a:pPr>
            <a:r>
              <a:rPr lang="en-GB" altLang="en-US" sz="1100" dirty="0">
                <a:solidFill>
                  <a:srgbClr val="000000"/>
                </a:solidFill>
                <a:cs typeface="Arial" charset="0"/>
              </a:rPr>
              <a:t>Standard R&amp;I projects</a:t>
            </a:r>
          </a:p>
          <a:p>
            <a:pPr marL="174625" indent="-171450" eaLnBrk="1" hangingPunct="1">
              <a:buFontTx/>
              <a:buChar char="-"/>
              <a:defRPr/>
            </a:pPr>
            <a:r>
              <a:rPr lang="en-GB" altLang="en-US" sz="1100" dirty="0">
                <a:solidFill>
                  <a:srgbClr val="000000"/>
                </a:solidFill>
                <a:cs typeface="Arial" charset="0"/>
              </a:rPr>
              <a:t>ERA Chairs, Teaming &amp; Twinning</a:t>
            </a:r>
          </a:p>
          <a:p>
            <a:pPr marL="174625" indent="-171450" eaLnBrk="1" hangingPunct="1">
              <a:buFontTx/>
              <a:buChar char="-"/>
              <a:defRPr/>
            </a:pPr>
            <a:r>
              <a:rPr lang="en-GB" altLang="en-US" sz="1100" dirty="0">
                <a:solidFill>
                  <a:srgbClr val="000000"/>
                </a:solidFill>
                <a:cs typeface="Arial" charset="0"/>
              </a:rPr>
              <a:t>Marie </a:t>
            </a:r>
            <a:r>
              <a:rPr lang="en-GB" altLang="en-US" sz="1100" dirty="0" err="1">
                <a:solidFill>
                  <a:srgbClr val="000000"/>
                </a:solidFill>
                <a:cs typeface="Arial" charset="0"/>
              </a:rPr>
              <a:t>Skłodowska</a:t>
            </a:r>
            <a:r>
              <a:rPr lang="en-GB" altLang="en-US" sz="1100" dirty="0">
                <a:solidFill>
                  <a:srgbClr val="000000"/>
                </a:solidFill>
                <a:cs typeface="Arial" charset="0"/>
              </a:rPr>
              <a:t>-Curie researchers' mobility</a:t>
            </a:r>
          </a:p>
          <a:p>
            <a:pPr marL="174625" indent="-171450" eaLnBrk="1" hangingPunct="1">
              <a:buFontTx/>
              <a:buChar char="-"/>
              <a:defRPr/>
            </a:pPr>
            <a:r>
              <a:rPr lang="en-GB" altLang="en-US" sz="1100" dirty="0">
                <a:solidFill>
                  <a:srgbClr val="000000"/>
                </a:solidFill>
                <a:cs typeface="Arial" charset="0"/>
              </a:rPr>
              <a:t>ERA-NETs, Joint Programming Initiatives, Art. 185 initiatives and Art. 187 Joint Technology Initiatives</a:t>
            </a:r>
          </a:p>
          <a:p>
            <a:pPr marL="174625" indent="-171450" eaLnBrk="1" hangingPunct="1">
              <a:buFontTx/>
              <a:buChar char="-"/>
              <a:defRPr/>
            </a:pPr>
            <a:r>
              <a:rPr lang="en-GB" altLang="en-US" sz="1100" dirty="0">
                <a:solidFill>
                  <a:srgbClr val="000000"/>
                </a:solidFill>
                <a:cs typeface="Arial" charset="0"/>
              </a:rPr>
              <a:t>EIT / Knowledge and Innovation Communities </a:t>
            </a:r>
          </a:p>
          <a:p>
            <a:pPr marL="174625" indent="-171450" eaLnBrk="1" hangingPunct="1">
              <a:buFontTx/>
              <a:buChar char="-"/>
              <a:defRPr/>
            </a:pPr>
            <a:r>
              <a:rPr lang="en-GB" altLang="en-US" sz="1100" dirty="0">
                <a:solidFill>
                  <a:srgbClr val="000000"/>
                </a:solidFill>
                <a:cs typeface="Arial" charset="0"/>
              </a:rPr>
              <a:t>Research Infrastructures </a:t>
            </a:r>
          </a:p>
          <a:p>
            <a:pPr marL="174625" indent="-171450" eaLnBrk="1" hangingPunct="1">
              <a:buFontTx/>
              <a:buChar char="-"/>
              <a:defRPr/>
            </a:pPr>
            <a:r>
              <a:rPr lang="en-GB" altLang="en-US" sz="1100" dirty="0">
                <a:solidFill>
                  <a:srgbClr val="000000"/>
                </a:solidFill>
                <a:cs typeface="Arial" charset="0"/>
              </a:rPr>
              <a:t>Pre-Commercial Procurement and Public Procurement of Innovative Solutions </a:t>
            </a:r>
          </a:p>
          <a:p>
            <a:pPr marL="174625" indent="-171450" eaLnBrk="1" hangingPunct="1">
              <a:buFontTx/>
              <a:buChar char="-"/>
              <a:defRPr/>
            </a:pPr>
            <a:r>
              <a:rPr lang="en-GB" altLang="en-US" sz="1100" dirty="0">
                <a:solidFill>
                  <a:srgbClr val="000000"/>
                </a:solidFill>
                <a:cs typeface="Arial" charset="0"/>
              </a:rPr>
              <a:t>Innovation in SMEs </a:t>
            </a:r>
          </a:p>
          <a:p>
            <a:pPr marL="3175" eaLnBrk="1" hangingPunct="1">
              <a:defRPr/>
            </a:pPr>
            <a:r>
              <a:rPr lang="en-GB" altLang="en-US" sz="1100" dirty="0">
                <a:solidFill>
                  <a:srgbClr val="000000"/>
                </a:solidFill>
                <a:cs typeface="Arial" charset="0"/>
              </a:rPr>
              <a:t>2. COSME – Enterprise Europe Network</a:t>
            </a:r>
          </a:p>
          <a:p>
            <a:pPr marL="3175" eaLnBrk="1" hangingPunct="1">
              <a:defRPr/>
            </a:pPr>
            <a:r>
              <a:rPr lang="en-GB" altLang="en-US" sz="1100" dirty="0">
                <a:solidFill>
                  <a:srgbClr val="000000"/>
                </a:solidFill>
                <a:cs typeface="Arial" charset="0"/>
              </a:rPr>
              <a:t>3. ERASMUS+ - mobility, Knowledge &amp; skills alliances </a:t>
            </a:r>
          </a:p>
          <a:p>
            <a:pPr marL="3175" eaLnBrk="1" hangingPunct="1">
              <a:defRPr/>
            </a:pPr>
            <a:r>
              <a:rPr lang="en-GB" altLang="en-US" sz="1100" dirty="0">
                <a:solidFill>
                  <a:srgbClr val="000000"/>
                </a:solidFill>
                <a:cs typeface="Arial" charset="0"/>
              </a:rPr>
              <a:t>4. Creative Europe –</a:t>
            </a:r>
            <a:r>
              <a:rPr lang="en-GB" altLang="en-US" sz="1100">
                <a:solidFill>
                  <a:srgbClr val="000000"/>
                </a:solidFill>
                <a:cs typeface="Arial" charset="0"/>
              </a:rPr>
              <a:t>innovation in&amp; with Creative </a:t>
            </a:r>
            <a:r>
              <a:rPr lang="en-GB" altLang="en-US" sz="1100" dirty="0">
                <a:solidFill>
                  <a:srgbClr val="000000"/>
                </a:solidFill>
                <a:cs typeface="Arial" charset="0"/>
              </a:rPr>
              <a:t>Industries</a:t>
            </a:r>
          </a:p>
          <a:p>
            <a:pPr marL="3175" eaLnBrk="1" hangingPunct="1">
              <a:defRPr/>
            </a:pPr>
            <a:r>
              <a:rPr lang="en-GB" altLang="en-US" sz="1100" dirty="0">
                <a:solidFill>
                  <a:srgbClr val="000000"/>
                </a:solidFill>
                <a:cs typeface="Arial" charset="0"/>
              </a:rPr>
              <a:t>5. CEF - Digital Services Platforms – e-government </a:t>
            </a:r>
            <a:r>
              <a:rPr lang="en-GB" altLang="en-US" sz="1100" dirty="0" err="1">
                <a:solidFill>
                  <a:srgbClr val="000000"/>
                </a:solidFill>
                <a:cs typeface="Arial" charset="0"/>
              </a:rPr>
              <a:t>interop</a:t>
            </a:r>
            <a:r>
              <a:rPr lang="en-GB" altLang="en-US" sz="1100" dirty="0">
                <a:solidFill>
                  <a:srgbClr val="000000"/>
                </a:solidFill>
                <a:cs typeface="Arial" charset="0"/>
              </a:rPr>
              <a:t>.</a:t>
            </a:r>
          </a:p>
          <a:p>
            <a:pPr marL="3175" eaLnBrk="1" hangingPunct="1">
              <a:defRPr/>
            </a:pPr>
            <a:endParaRPr lang="de-DE" altLang="en-US" sz="1200" dirty="0">
              <a:solidFill>
                <a:srgbClr val="000000"/>
              </a:solidFill>
              <a:cs typeface="Arial" charset="0"/>
            </a:endParaRPr>
          </a:p>
          <a:p>
            <a:pPr marL="3175" eaLnBrk="1" hangingPunct="1">
              <a:defRPr/>
            </a:pPr>
            <a:endParaRPr lang="en-GB" altLang="en-US" sz="1200" dirty="0">
              <a:solidFill>
                <a:srgbClr val="000000"/>
              </a:solidFill>
              <a:cs typeface="Arial" charset="0"/>
            </a:endParaRPr>
          </a:p>
        </p:txBody>
      </p:sp>
      <p:sp>
        <p:nvSpPr>
          <p:cNvPr id="13" name="Rectangle 4"/>
          <p:cNvSpPr>
            <a:spLocks noChangeArrowheads="1"/>
          </p:cNvSpPr>
          <p:nvPr/>
        </p:nvSpPr>
        <p:spPr bwMode="auto">
          <a:xfrm>
            <a:off x="468313" y="2492375"/>
            <a:ext cx="1943100" cy="3457575"/>
          </a:xfrm>
          <a:prstGeom prst="rect">
            <a:avLst/>
          </a:prstGeom>
          <a:solidFill>
            <a:srgbClr val="99CCFF"/>
          </a:solidFill>
          <a:ln w="9525">
            <a:solidFill>
              <a:srgbClr val="000000"/>
            </a:solidFill>
            <a:miter lim="800000"/>
            <a:headEnd/>
            <a:tailEnd/>
          </a:ln>
          <a:extLst/>
        </p:spPr>
        <p:txBody>
          <a:bodyPr lIns="90000" tIns="46800" rIns="90000" bIns="46800" anchor="ctr"/>
          <a:lstStyle/>
          <a:p>
            <a:pPr marL="3175" eaLnBrk="1" hangingPunct="1">
              <a:defRPr/>
            </a:pPr>
            <a:r>
              <a:rPr lang="en-GB" sz="1200" dirty="0">
                <a:solidFill>
                  <a:srgbClr val="000000"/>
                </a:solidFill>
                <a:latin typeface="Verdana"/>
                <a:cs typeface="Arial" charset="0"/>
              </a:rPr>
              <a:t>Annex 1</a:t>
            </a:r>
          </a:p>
          <a:p>
            <a:pPr marL="3175" eaLnBrk="1" hangingPunct="1">
              <a:defRPr/>
            </a:pPr>
            <a:r>
              <a:rPr lang="en-GB" sz="1400" b="1" dirty="0">
                <a:solidFill>
                  <a:srgbClr val="000000"/>
                </a:solidFill>
                <a:latin typeface="Verdana"/>
                <a:cs typeface="Arial" charset="0"/>
              </a:rPr>
              <a:t>Explanations by programme </a:t>
            </a:r>
            <a:r>
              <a:rPr lang="en-GB" sz="1200" dirty="0">
                <a:solidFill>
                  <a:srgbClr val="000000"/>
                </a:solidFill>
                <a:latin typeface="Verdana"/>
                <a:cs typeface="Arial" charset="0"/>
              </a:rPr>
              <a:t>(differences, opportunities, management principles</a:t>
            </a:r>
            <a:r>
              <a:rPr lang="en-GB" sz="1400" dirty="0">
                <a:solidFill>
                  <a:srgbClr val="000000"/>
                </a:solidFill>
                <a:latin typeface="Verdana"/>
                <a:cs typeface="Arial" charset="0"/>
              </a:rPr>
              <a:t>)</a:t>
            </a:r>
          </a:p>
          <a:p>
            <a:pPr marL="288925" indent="-285750" eaLnBrk="1" hangingPunct="1">
              <a:buFont typeface="Arial" panose="020B0604020202020204" pitchFamily="34" charset="0"/>
              <a:buChar char="•"/>
              <a:defRPr/>
            </a:pPr>
            <a:r>
              <a:rPr lang="en-GB" sz="1200" b="1" dirty="0">
                <a:solidFill>
                  <a:srgbClr val="000000"/>
                </a:solidFill>
                <a:latin typeface="Verdana"/>
                <a:cs typeface="Arial" charset="0"/>
              </a:rPr>
              <a:t>ESIF &amp; Cohesion Policy</a:t>
            </a:r>
          </a:p>
          <a:p>
            <a:pPr marL="288925" indent="-285750" eaLnBrk="1" hangingPunct="1">
              <a:buFont typeface="Arial" panose="020B0604020202020204" pitchFamily="34" charset="0"/>
              <a:buChar char="•"/>
              <a:defRPr/>
            </a:pPr>
            <a:r>
              <a:rPr lang="en-GB" sz="1200" b="1" dirty="0">
                <a:solidFill>
                  <a:srgbClr val="000000"/>
                </a:solidFill>
                <a:latin typeface="Verdana"/>
                <a:cs typeface="Arial" charset="0"/>
              </a:rPr>
              <a:t>Horizon2020</a:t>
            </a:r>
          </a:p>
          <a:p>
            <a:pPr marL="288925" indent="-285750" eaLnBrk="1" hangingPunct="1">
              <a:buFont typeface="Arial" panose="020B0604020202020204" pitchFamily="34" charset="0"/>
              <a:buChar char="•"/>
              <a:defRPr/>
            </a:pPr>
            <a:r>
              <a:rPr lang="en-GB" sz="1200" b="1" dirty="0">
                <a:solidFill>
                  <a:srgbClr val="000000"/>
                </a:solidFill>
                <a:latin typeface="Verdana"/>
                <a:cs typeface="Arial" charset="0"/>
              </a:rPr>
              <a:t>COSME</a:t>
            </a:r>
          </a:p>
          <a:p>
            <a:pPr marL="288925" indent="-285750" eaLnBrk="1" hangingPunct="1">
              <a:buFont typeface="Arial" panose="020B0604020202020204" pitchFamily="34" charset="0"/>
              <a:buChar char="•"/>
              <a:defRPr/>
            </a:pPr>
            <a:r>
              <a:rPr lang="en-GB" sz="1200" b="1" dirty="0">
                <a:solidFill>
                  <a:srgbClr val="000000"/>
                </a:solidFill>
                <a:latin typeface="Verdana"/>
                <a:cs typeface="Arial" charset="0"/>
              </a:rPr>
              <a:t>Erasmus+</a:t>
            </a:r>
          </a:p>
          <a:p>
            <a:pPr marL="288925" indent="-285750" eaLnBrk="1" hangingPunct="1">
              <a:buFont typeface="Arial" panose="020B0604020202020204" pitchFamily="34" charset="0"/>
              <a:buChar char="•"/>
              <a:defRPr/>
            </a:pPr>
            <a:r>
              <a:rPr lang="en-GB" sz="1200" b="1" dirty="0">
                <a:solidFill>
                  <a:srgbClr val="000000"/>
                </a:solidFill>
                <a:latin typeface="Verdana"/>
                <a:cs typeface="Arial" charset="0"/>
              </a:rPr>
              <a:t>CEF digital services</a:t>
            </a:r>
          </a:p>
          <a:p>
            <a:pPr marL="288925" indent="-285750" eaLnBrk="1" hangingPunct="1">
              <a:buFont typeface="Arial" panose="020B0604020202020204" pitchFamily="34" charset="0"/>
              <a:buChar char="•"/>
              <a:defRPr/>
            </a:pPr>
            <a:r>
              <a:rPr lang="en-GB" sz="1200" b="1" dirty="0">
                <a:solidFill>
                  <a:srgbClr val="000000"/>
                </a:solidFill>
                <a:latin typeface="Verdana"/>
                <a:cs typeface="Arial" charset="0"/>
              </a:rPr>
              <a:t>Creative Europe</a:t>
            </a:r>
          </a:p>
          <a:p>
            <a:pPr marL="288925" indent="-285750" eaLnBrk="1" hangingPunct="1">
              <a:buFont typeface="Arial" panose="020B0604020202020204" pitchFamily="34" charset="0"/>
              <a:buChar char="•"/>
              <a:defRPr/>
            </a:pPr>
            <a:endParaRPr lang="en-GB" sz="1200" b="1" dirty="0">
              <a:solidFill>
                <a:srgbClr val="000000"/>
              </a:solidFill>
              <a:latin typeface="Verdana"/>
              <a:cs typeface="Arial" charset="0"/>
            </a:endParaRPr>
          </a:p>
          <a:p>
            <a:pPr marL="3175" eaLnBrk="1" hangingPunct="1">
              <a:defRPr/>
            </a:pPr>
            <a:endParaRPr lang="en-GB" sz="1200" b="1" dirty="0">
              <a:solidFill>
                <a:srgbClr val="000000"/>
              </a:solidFill>
              <a:latin typeface="Verdana"/>
              <a:cs typeface="Arial" charset="0"/>
            </a:endParaRPr>
          </a:p>
        </p:txBody>
      </p:sp>
      <p:sp>
        <p:nvSpPr>
          <p:cNvPr id="175108" name="Title 1"/>
          <p:cNvSpPr>
            <a:spLocks noGrp="1"/>
          </p:cNvSpPr>
          <p:nvPr>
            <p:ph type="title"/>
          </p:nvPr>
        </p:nvSpPr>
        <p:spPr>
          <a:xfrm>
            <a:off x="-211138" y="1052513"/>
            <a:ext cx="8229601" cy="433387"/>
          </a:xfrm>
        </p:spPr>
        <p:txBody>
          <a:bodyPr/>
          <a:lstStyle/>
          <a:p>
            <a:pPr indent="0"/>
            <a:r>
              <a:rPr lang="de-DE" altLang="en-US" sz="2400" smtClean="0"/>
              <a:t>Structure of guidance</a:t>
            </a:r>
            <a:endParaRPr lang="en-GB" altLang="en-US" sz="2400" smtClean="0"/>
          </a:p>
        </p:txBody>
      </p:sp>
      <p:sp>
        <p:nvSpPr>
          <p:cNvPr id="12" name="Rectangle 11"/>
          <p:cNvSpPr/>
          <p:nvPr/>
        </p:nvSpPr>
        <p:spPr>
          <a:xfrm>
            <a:off x="468313" y="1557338"/>
            <a:ext cx="6407150" cy="935037"/>
          </a:xfrm>
          <a:prstGeom prst="rect">
            <a:avLst/>
          </a:prstGeom>
          <a:solidFill>
            <a:srgbClr val="000099"/>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600" b="1" dirty="0">
                <a:solidFill>
                  <a:srgbClr val="FFFFFF"/>
                </a:solidFill>
              </a:rPr>
              <a:t>Basic Principles &amp; Concept of Synergies and </a:t>
            </a:r>
            <a:r>
              <a:rPr lang="en-GB" sz="1600" b="1" dirty="0" err="1">
                <a:solidFill>
                  <a:srgbClr val="FFFFFF"/>
                </a:solidFill>
              </a:rPr>
              <a:t>Cumulation</a:t>
            </a:r>
            <a:r>
              <a:rPr lang="en-GB" sz="1600" b="1" dirty="0">
                <a:solidFill>
                  <a:srgbClr val="FFFFFF"/>
                </a:solidFill>
              </a:rPr>
              <a:t>  </a:t>
            </a:r>
            <a:r>
              <a:rPr lang="en-GB" sz="1200" dirty="0">
                <a:solidFill>
                  <a:srgbClr val="FFFFFF"/>
                </a:solidFill>
              </a:rPr>
              <a:t>Recommendations for policy-makers and implementing bodies for strategy development, programme design and implementation mechanisms; Overview of Commission support (SWD(2014)205 final) </a:t>
            </a:r>
          </a:p>
        </p:txBody>
      </p:sp>
      <p:sp>
        <p:nvSpPr>
          <p:cNvPr id="15" name="Rectangle 14"/>
          <p:cNvSpPr/>
          <p:nvPr/>
        </p:nvSpPr>
        <p:spPr>
          <a:xfrm>
            <a:off x="468313" y="6083300"/>
            <a:ext cx="8482012" cy="503238"/>
          </a:xfrm>
          <a:prstGeom prst="rect">
            <a:avLst/>
          </a:prstGeom>
          <a:solidFill>
            <a:srgbClr val="FFFF00"/>
          </a:solid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solidFill>
                  <a:prstClr val="black"/>
                </a:solidFill>
              </a:rPr>
              <a:t>Guidance for end beneficiaries</a:t>
            </a:r>
          </a:p>
          <a:p>
            <a:pPr marL="0" lvl="1" algn="ctr" eaLnBrk="1" fontAlgn="auto" hangingPunct="1">
              <a:spcBef>
                <a:spcPts val="0"/>
              </a:spcBef>
              <a:spcAft>
                <a:spcPts val="0"/>
              </a:spcAft>
              <a:defRPr/>
            </a:pPr>
            <a:r>
              <a:rPr lang="en-GB" sz="1100" dirty="0">
                <a:solidFill>
                  <a:prstClr val="black"/>
                </a:solidFill>
              </a:rPr>
              <a:t>Pointing beneficiaries via a 6-step checklist to possible EU funding and support sources for R&amp;I. S</a:t>
            </a:r>
            <a:r>
              <a:rPr lang="en-GB" sz="1100" dirty="0">
                <a:solidFill>
                  <a:srgbClr val="000000"/>
                </a:solidFill>
              </a:rPr>
              <a:t>ee </a:t>
            </a:r>
            <a:r>
              <a:rPr lang="en-GB" sz="1100" dirty="0">
                <a:solidFill>
                  <a:srgbClr val="000000"/>
                </a:solidFill>
                <a:hlinkClick r:id="rId3"/>
              </a:rPr>
              <a:t>previous guide</a:t>
            </a:r>
            <a:endParaRPr lang="en-GB" sz="1200" b="1" dirty="0">
              <a:solidFill>
                <a:prstClr val="black"/>
              </a:solidFill>
            </a:endParaRPr>
          </a:p>
        </p:txBody>
      </p:sp>
      <p:sp>
        <p:nvSpPr>
          <p:cNvPr id="16" name="Rectangle 15"/>
          <p:cNvSpPr/>
          <p:nvPr/>
        </p:nvSpPr>
        <p:spPr>
          <a:xfrm>
            <a:off x="7089775" y="1773238"/>
            <a:ext cx="1857375" cy="2655887"/>
          </a:xfrm>
          <a:prstGeom prst="rect">
            <a:avLst/>
          </a:prstGeom>
          <a:solidFill>
            <a:srgbClr val="FFFF99"/>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b="1" dirty="0">
                <a:solidFill>
                  <a:prstClr val="black"/>
                </a:solidFill>
              </a:rPr>
              <a:t>Guidance on synergies among and with financial instruments:</a:t>
            </a:r>
          </a:p>
          <a:p>
            <a:pPr algn="ctr" eaLnBrk="1" fontAlgn="auto" hangingPunct="1">
              <a:spcBef>
                <a:spcPts val="0"/>
              </a:spcBef>
              <a:spcAft>
                <a:spcPts val="0"/>
              </a:spcAft>
              <a:defRPr/>
            </a:pPr>
            <a:r>
              <a:rPr lang="en-GB" sz="1200" dirty="0">
                <a:solidFill>
                  <a:prstClr val="black"/>
                </a:solidFill>
              </a:rPr>
              <a:t>short reference guide for Managing Authorities</a:t>
            </a:r>
            <a:r>
              <a:rPr lang="en-GB" sz="1050" dirty="0">
                <a:solidFill>
                  <a:prstClr val="black"/>
                </a:solidFill>
              </a:rPr>
              <a:t>. </a:t>
            </a:r>
          </a:p>
          <a:p>
            <a:pPr algn="ctr" eaLnBrk="1" fontAlgn="auto" hangingPunct="1">
              <a:spcBef>
                <a:spcPts val="0"/>
              </a:spcBef>
              <a:spcAft>
                <a:spcPts val="0"/>
              </a:spcAft>
              <a:defRPr/>
            </a:pPr>
            <a:r>
              <a:rPr lang="en-GB" sz="1100" dirty="0">
                <a:solidFill>
                  <a:prstClr val="black"/>
                </a:solidFill>
              </a:rPr>
              <a:t>See: </a:t>
            </a:r>
            <a:r>
              <a:rPr lang="en-GB" sz="1000" dirty="0">
                <a:solidFill>
                  <a:prstClr val="black"/>
                </a:solidFill>
                <a:hlinkClick r:id="rId4"/>
              </a:rPr>
              <a:t>http://ec.europa.eu/regional_policy/thefunds/fin_inst/index_en.cfm</a:t>
            </a:r>
            <a:r>
              <a:rPr lang="en-GB" sz="1000" dirty="0">
                <a:solidFill>
                  <a:prstClr val="black"/>
                </a:solidFill>
              </a:rPr>
              <a:t>  </a:t>
            </a:r>
            <a:endParaRPr lang="en-GB" sz="1100" dirty="0">
              <a:solidFill>
                <a:prstClr val="black"/>
              </a:solidFill>
            </a:endParaRPr>
          </a:p>
        </p:txBody>
      </p:sp>
      <p:sp>
        <p:nvSpPr>
          <p:cNvPr id="8" name="Rectangle 7"/>
          <p:cNvSpPr/>
          <p:nvPr/>
        </p:nvSpPr>
        <p:spPr>
          <a:xfrm>
            <a:off x="7089775" y="4581525"/>
            <a:ext cx="1857375" cy="1368425"/>
          </a:xfrm>
          <a:prstGeom prst="rect">
            <a:avLst/>
          </a:prstGeom>
          <a:solidFill>
            <a:srgbClr val="92D050"/>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b="1" dirty="0">
                <a:solidFill>
                  <a:prstClr val="black"/>
                </a:solidFill>
              </a:rPr>
              <a:t>Modernisation of EU State aid frameworks:</a:t>
            </a:r>
          </a:p>
          <a:p>
            <a:pPr algn="ctr" eaLnBrk="1" fontAlgn="auto" hangingPunct="1">
              <a:spcBef>
                <a:spcPts val="0"/>
              </a:spcBef>
              <a:spcAft>
                <a:spcPts val="0"/>
              </a:spcAft>
              <a:defRPr/>
            </a:pPr>
            <a:r>
              <a:rPr lang="en-GB" sz="1100" dirty="0">
                <a:solidFill>
                  <a:prstClr val="black"/>
                </a:solidFill>
              </a:rPr>
              <a:t>See: </a:t>
            </a:r>
            <a:r>
              <a:rPr lang="en-GB" sz="1000" dirty="0">
                <a:solidFill>
                  <a:prstClr val="black"/>
                </a:solidFill>
                <a:hlinkClick r:id="rId5"/>
              </a:rPr>
              <a:t>http://ec.europa.eu/competition/state_aid/modernisation/index_en.html</a:t>
            </a:r>
            <a:r>
              <a:rPr lang="en-GB" sz="1000" dirty="0">
                <a:solidFill>
                  <a:prstClr val="black"/>
                </a:solidFill>
              </a:rPr>
              <a:t> </a:t>
            </a:r>
          </a:p>
        </p:txBody>
      </p:sp>
      <p:pic>
        <p:nvPicPr>
          <p:cNvPr id="9" name="Picture 9"/>
          <p:cNvPicPr>
            <a:picLocks noChangeAspect="1" noChangeArrowheads="1"/>
          </p:cNvPicPr>
          <p:nvPr/>
        </p:nvPicPr>
        <p:blipFill>
          <a:blip r:embed="rId6"/>
          <a:srcRect/>
          <a:stretch>
            <a:fillRect/>
          </a:stretch>
        </p:blipFill>
        <p:spPr bwMode="auto">
          <a:xfrm rot="940344">
            <a:off x="5856288" y="120650"/>
            <a:ext cx="1122362" cy="1666875"/>
          </a:xfrm>
          <a:prstGeom prst="rect">
            <a:avLst/>
          </a:prstGeom>
          <a:noFill/>
          <a:ln w="9525">
            <a:solidFill>
              <a:schemeClr val="tx1"/>
            </a:solidFill>
            <a:miter lim="800000"/>
            <a:headEnd/>
            <a:tailEnd/>
          </a:ln>
          <a:effectLst>
            <a:outerShdw blurRad="127000" dist="127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5" grpId="0" animBg="1"/>
      <p:bldP spid="1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0" y="981075"/>
            <a:ext cx="9144000" cy="936625"/>
          </a:xfrm>
        </p:spPr>
        <p:txBody>
          <a:bodyPr/>
          <a:lstStyle/>
          <a:p>
            <a:pPr indent="0" eaLnBrk="1" hangingPunct="1">
              <a:defRPr/>
            </a:pPr>
            <a:r>
              <a:rPr lang="en-GB" altLang="en-US" sz="2200" dirty="0" smtClean="0">
                <a:solidFill>
                  <a:srgbClr val="00B050"/>
                </a:solidFill>
              </a:rPr>
              <a:t>Shared</a:t>
            </a:r>
            <a:r>
              <a:rPr lang="en-GB" altLang="en-US" sz="2200" dirty="0" smtClean="0"/>
              <a:t> vs. directly managed EU funding programmes</a:t>
            </a:r>
            <a:endParaRPr lang="de-DE" altLang="en-US" sz="2200" dirty="0" smtClean="0"/>
          </a:p>
        </p:txBody>
      </p:sp>
      <p:sp>
        <p:nvSpPr>
          <p:cNvPr id="3" name="Content Placeholder 2"/>
          <p:cNvSpPr>
            <a:spLocks noGrp="1"/>
          </p:cNvSpPr>
          <p:nvPr>
            <p:ph idx="1"/>
          </p:nvPr>
        </p:nvSpPr>
        <p:spPr>
          <a:xfrm>
            <a:off x="1268413" y="1990725"/>
            <a:ext cx="7848600" cy="4522788"/>
          </a:xfrm>
        </p:spPr>
        <p:txBody>
          <a:bodyPr/>
          <a:lstStyle/>
          <a:p>
            <a:pPr eaLnBrk="1" hangingPunct="1">
              <a:buClrTx/>
              <a:defRPr/>
            </a:pPr>
            <a:r>
              <a:rPr lang="de-DE" sz="1600" b="1" dirty="0">
                <a:solidFill>
                  <a:srgbClr val="00B050"/>
                </a:solidFill>
                <a:ea typeface="+mj-ea"/>
                <a:cs typeface="+mj-cs"/>
              </a:rPr>
              <a:t>All ESI Funds </a:t>
            </a:r>
            <a:r>
              <a:rPr lang="de-DE" sz="1600" dirty="0">
                <a:solidFill>
                  <a:srgbClr val="00B050"/>
                </a:solidFill>
                <a:ea typeface="+mj-ea"/>
                <a:cs typeface="+mj-cs"/>
              </a:rPr>
              <a:t>(ERDF, ESF, </a:t>
            </a:r>
            <a:r>
              <a:rPr lang="de-DE" sz="1600" dirty="0" err="1">
                <a:solidFill>
                  <a:srgbClr val="00B050"/>
                </a:solidFill>
                <a:ea typeface="+mj-ea"/>
                <a:cs typeface="+mj-cs"/>
              </a:rPr>
              <a:t>Cohesion</a:t>
            </a:r>
            <a:r>
              <a:rPr lang="de-DE" sz="1600" dirty="0">
                <a:solidFill>
                  <a:srgbClr val="00B050"/>
                </a:solidFill>
                <a:ea typeface="+mj-ea"/>
                <a:cs typeface="+mj-cs"/>
              </a:rPr>
              <a:t> Fund + ETC = </a:t>
            </a:r>
            <a:r>
              <a:rPr lang="en-GB" sz="1600" dirty="0">
                <a:solidFill>
                  <a:srgbClr val="00B050"/>
                </a:solidFill>
                <a:ea typeface="+mj-ea"/>
                <a:cs typeface="+mj-cs"/>
              </a:rPr>
              <a:t>€ </a:t>
            </a:r>
            <a:r>
              <a:rPr lang="de-DE" sz="1600" dirty="0">
                <a:solidFill>
                  <a:srgbClr val="00B050"/>
                </a:solidFill>
                <a:ea typeface="+mj-ea"/>
                <a:cs typeface="+mj-cs"/>
              </a:rPr>
              <a:t>325 </a:t>
            </a:r>
            <a:r>
              <a:rPr lang="de-DE" sz="1600" dirty="0" err="1">
                <a:solidFill>
                  <a:srgbClr val="00B050"/>
                </a:solidFill>
                <a:ea typeface="+mj-ea"/>
                <a:cs typeface="+mj-cs"/>
              </a:rPr>
              <a:t>billion</a:t>
            </a:r>
            <a:r>
              <a:rPr lang="de-DE" sz="1600" dirty="0">
                <a:solidFill>
                  <a:srgbClr val="00B050"/>
                </a:solidFill>
                <a:ea typeface="+mj-ea"/>
                <a:cs typeface="+mj-cs"/>
              </a:rPr>
              <a:t>, EAFRD = </a:t>
            </a:r>
            <a:r>
              <a:rPr lang="en-GB" sz="1600" dirty="0">
                <a:solidFill>
                  <a:srgbClr val="00B050"/>
                </a:solidFill>
                <a:ea typeface="+mj-ea"/>
                <a:cs typeface="+mj-cs"/>
              </a:rPr>
              <a:t>€85 billion</a:t>
            </a:r>
            <a:r>
              <a:rPr lang="de-DE" sz="1600" dirty="0">
                <a:solidFill>
                  <a:srgbClr val="00B050"/>
                </a:solidFill>
                <a:ea typeface="+mj-ea"/>
                <a:cs typeface="+mj-cs"/>
              </a:rPr>
              <a:t>, EMFF= </a:t>
            </a:r>
            <a:r>
              <a:rPr lang="en-GB" sz="1600" dirty="0">
                <a:solidFill>
                  <a:srgbClr val="00B050"/>
                </a:solidFill>
                <a:ea typeface="+mj-ea"/>
                <a:cs typeface="+mj-cs"/>
              </a:rPr>
              <a:t>€5.5 billion</a:t>
            </a:r>
            <a:r>
              <a:rPr lang="de-DE" sz="1600" dirty="0">
                <a:solidFill>
                  <a:srgbClr val="00B050"/>
                </a:solidFill>
                <a:ea typeface="+mj-ea"/>
                <a:cs typeface="+mj-cs"/>
              </a:rPr>
              <a:t>)</a:t>
            </a:r>
            <a:r>
              <a:rPr lang="de-DE" sz="2000" dirty="0">
                <a:solidFill>
                  <a:srgbClr val="00B050"/>
                </a:solidFill>
                <a:ea typeface="+mj-ea"/>
                <a:cs typeface="+mj-cs"/>
              </a:rPr>
              <a:t> </a:t>
            </a:r>
            <a:endParaRPr lang="en-GB" sz="2000" dirty="0">
              <a:solidFill>
                <a:srgbClr val="00B050"/>
              </a:solidFill>
              <a:ea typeface="+mj-ea"/>
              <a:cs typeface="+mj-cs"/>
            </a:endParaRPr>
          </a:p>
          <a:p>
            <a:pPr eaLnBrk="1" hangingPunct="1">
              <a:buClrTx/>
              <a:defRPr/>
            </a:pPr>
            <a:r>
              <a:rPr lang="en-GB" sz="1600" b="1" dirty="0" smtClean="0">
                <a:ea typeface="+mj-ea"/>
                <a:cs typeface="+mj-cs"/>
              </a:rPr>
              <a:t>Horizon 2020</a:t>
            </a:r>
            <a:r>
              <a:rPr lang="en-GB" sz="1600" dirty="0" smtClean="0">
                <a:solidFill>
                  <a:srgbClr val="000066"/>
                </a:solidFill>
              </a:rPr>
              <a:t> </a:t>
            </a:r>
            <a:r>
              <a:rPr lang="en-GB" sz="1600" dirty="0">
                <a:ea typeface="+mj-ea"/>
                <a:cs typeface="+mj-cs"/>
              </a:rPr>
              <a:t>for mostly transnational research and innovation projects, incl. </a:t>
            </a:r>
            <a:r>
              <a:rPr lang="en-GB" sz="1600" dirty="0" smtClean="0">
                <a:ea typeface="+mj-ea"/>
                <a:cs typeface="+mj-cs"/>
              </a:rPr>
              <a:t>non-EU, grants, financial instruments…: </a:t>
            </a:r>
            <a:r>
              <a:rPr lang="en-GB" sz="1600" dirty="0">
                <a:ea typeface="+mj-ea"/>
                <a:cs typeface="+mj-cs"/>
              </a:rPr>
              <a:t>€79.4 billion</a:t>
            </a:r>
          </a:p>
          <a:p>
            <a:pPr eaLnBrk="1" hangingPunct="1">
              <a:buClrTx/>
              <a:defRPr/>
            </a:pPr>
            <a:r>
              <a:rPr lang="en-GB" sz="1600" b="1" dirty="0">
                <a:ea typeface="+mj-ea"/>
                <a:cs typeface="+mj-cs"/>
              </a:rPr>
              <a:t>COSME</a:t>
            </a:r>
            <a:r>
              <a:rPr lang="en-GB" sz="1600" dirty="0" smtClean="0">
                <a:solidFill>
                  <a:srgbClr val="000066"/>
                </a:solidFill>
              </a:rPr>
              <a:t> </a:t>
            </a:r>
            <a:r>
              <a:rPr lang="en-GB" sz="1600" dirty="0">
                <a:ea typeface="+mj-ea"/>
                <a:cs typeface="+mj-cs"/>
              </a:rPr>
              <a:t>for SME competitiveness, financial instruments, business support services, etc.: € 2 </a:t>
            </a:r>
            <a:r>
              <a:rPr lang="en-GB" sz="1600" dirty="0" smtClean="0">
                <a:ea typeface="+mj-ea"/>
                <a:cs typeface="+mj-cs"/>
              </a:rPr>
              <a:t>billion</a:t>
            </a:r>
            <a:endParaRPr lang="en-GB" sz="1600" dirty="0">
              <a:ea typeface="+mj-ea"/>
              <a:cs typeface="+mj-cs"/>
            </a:endParaRPr>
          </a:p>
          <a:p>
            <a:pPr eaLnBrk="1" hangingPunct="1">
              <a:buClrTx/>
              <a:defRPr/>
            </a:pPr>
            <a:r>
              <a:rPr lang="en-GB" sz="1600" b="1" dirty="0">
                <a:ea typeface="+mj-ea"/>
                <a:cs typeface="+mj-cs"/>
              </a:rPr>
              <a:t>Erasmus+</a:t>
            </a:r>
            <a:r>
              <a:rPr lang="en-GB" sz="1600" dirty="0" smtClean="0">
                <a:solidFill>
                  <a:srgbClr val="000066"/>
                </a:solidFill>
              </a:rPr>
              <a:t> </a:t>
            </a:r>
            <a:r>
              <a:rPr lang="en-GB" sz="1600" dirty="0">
                <a:ea typeface="+mj-ea"/>
                <a:cs typeface="+mj-cs"/>
              </a:rPr>
              <a:t>for students, teachers, pupils mobility + training: €14.5 </a:t>
            </a:r>
            <a:r>
              <a:rPr lang="en-GB" sz="1600" dirty="0" err="1">
                <a:ea typeface="+mj-ea"/>
                <a:cs typeface="+mj-cs"/>
              </a:rPr>
              <a:t>bn</a:t>
            </a:r>
            <a:r>
              <a:rPr lang="en-GB" sz="1600" dirty="0">
                <a:ea typeface="+mj-ea"/>
                <a:cs typeface="+mj-cs"/>
              </a:rPr>
              <a:t> </a:t>
            </a:r>
          </a:p>
          <a:p>
            <a:pPr eaLnBrk="1" hangingPunct="1">
              <a:buClrTx/>
              <a:defRPr/>
            </a:pPr>
            <a:r>
              <a:rPr lang="en-GB" sz="1600" b="1" dirty="0">
                <a:ea typeface="+mj-ea"/>
                <a:cs typeface="+mj-cs"/>
              </a:rPr>
              <a:t>Creative Europe </a:t>
            </a:r>
            <a:r>
              <a:rPr lang="en-GB" sz="1600" dirty="0">
                <a:ea typeface="+mj-ea"/>
                <a:cs typeface="+mj-cs"/>
              </a:rPr>
              <a:t>for culture </a:t>
            </a:r>
            <a:r>
              <a:rPr lang="en-GB" sz="1600" dirty="0" smtClean="0">
                <a:ea typeface="+mj-ea"/>
                <a:cs typeface="+mj-cs"/>
              </a:rPr>
              <a:t>&amp; creative sector; grants, </a:t>
            </a:r>
            <a:r>
              <a:rPr lang="en-GB" sz="1600" dirty="0" err="1" smtClean="0">
                <a:ea typeface="+mj-ea"/>
                <a:cs typeface="+mj-cs"/>
              </a:rPr>
              <a:t>fin.instrument</a:t>
            </a:r>
            <a:r>
              <a:rPr lang="en-GB" sz="1600" dirty="0" smtClean="0">
                <a:ea typeface="+mj-ea"/>
                <a:cs typeface="+mj-cs"/>
              </a:rPr>
              <a:t>: </a:t>
            </a:r>
            <a:br>
              <a:rPr lang="en-GB" sz="1600" dirty="0" smtClean="0">
                <a:ea typeface="+mj-ea"/>
                <a:cs typeface="+mj-cs"/>
              </a:rPr>
            </a:br>
            <a:r>
              <a:rPr lang="en-GB" sz="1600" dirty="0" smtClean="0">
                <a:ea typeface="+mj-ea"/>
                <a:cs typeface="+mj-cs"/>
              </a:rPr>
              <a:t>€1.4 billion</a:t>
            </a:r>
            <a:endParaRPr lang="en-GB" sz="1600" dirty="0">
              <a:ea typeface="+mj-ea"/>
              <a:cs typeface="+mj-cs"/>
            </a:endParaRPr>
          </a:p>
          <a:p>
            <a:pPr eaLnBrk="1" hangingPunct="1">
              <a:buClrTx/>
              <a:defRPr/>
            </a:pPr>
            <a:r>
              <a:rPr lang="en-GB" sz="1600" b="1" dirty="0">
                <a:ea typeface="+mj-ea"/>
                <a:cs typeface="+mj-cs"/>
              </a:rPr>
              <a:t>Digital service part of CEF </a:t>
            </a:r>
            <a:r>
              <a:rPr lang="en-GB" sz="1600" dirty="0">
                <a:ea typeface="+mj-ea"/>
                <a:cs typeface="+mj-cs"/>
              </a:rPr>
              <a:t>for EU wide e-government platforms to roll-out e-ID, </a:t>
            </a:r>
            <a:r>
              <a:rPr lang="en-GB" sz="1600" dirty="0" smtClean="0">
                <a:ea typeface="+mj-ea"/>
                <a:cs typeface="+mj-cs"/>
              </a:rPr>
              <a:t>e-Procurement</a:t>
            </a:r>
            <a:r>
              <a:rPr lang="en-GB" sz="1600" dirty="0">
                <a:ea typeface="+mj-ea"/>
                <a:cs typeface="+mj-cs"/>
              </a:rPr>
              <a:t>, electronic health care records: €0.85 billion </a:t>
            </a:r>
            <a:r>
              <a:rPr lang="en-GB" sz="1600" dirty="0">
                <a:solidFill>
                  <a:srgbClr val="000066"/>
                </a:solidFill>
              </a:rPr>
              <a:t> </a:t>
            </a:r>
          </a:p>
          <a:p>
            <a:pPr marL="0" indent="0" eaLnBrk="1" hangingPunct="1">
              <a:buClrTx/>
              <a:buFontTx/>
              <a:buNone/>
              <a:defRPr/>
            </a:pPr>
            <a:endParaRPr lang="en-GB" sz="1400" dirty="0" smtClean="0">
              <a:solidFill>
                <a:schemeClr val="tx1"/>
              </a:solidFill>
              <a:ea typeface="+mj-ea"/>
              <a:cs typeface="+mj-cs"/>
            </a:endParaRPr>
          </a:p>
          <a:p>
            <a:pPr marL="0" indent="0" eaLnBrk="1" hangingPunct="1">
              <a:buClrTx/>
              <a:buFontTx/>
              <a:buNone/>
              <a:defRPr/>
            </a:pPr>
            <a:r>
              <a:rPr lang="en-GB" sz="1400" dirty="0" smtClean="0">
                <a:solidFill>
                  <a:schemeClr val="tx1"/>
                </a:solidFill>
                <a:ea typeface="+mj-ea"/>
                <a:cs typeface="+mj-cs"/>
              </a:rPr>
              <a:t>Also </a:t>
            </a:r>
            <a:r>
              <a:rPr lang="en-GB" sz="1400" dirty="0">
                <a:solidFill>
                  <a:schemeClr val="tx1"/>
                </a:solidFill>
                <a:ea typeface="+mj-ea"/>
                <a:cs typeface="+mj-cs"/>
              </a:rPr>
              <a:t>of interest with regard to take-up of eco-innovation, uptake of climate-related R&amp;I results, but not covered in guide:</a:t>
            </a:r>
          </a:p>
          <a:p>
            <a:pPr eaLnBrk="1" hangingPunct="1">
              <a:buClrTx/>
              <a:defRPr/>
            </a:pPr>
            <a:r>
              <a:rPr lang="en-GB" sz="1400" b="1" dirty="0">
                <a:solidFill>
                  <a:schemeClr val="tx1"/>
                </a:solidFill>
                <a:ea typeface="+mj-ea"/>
                <a:cs typeface="+mj-cs"/>
              </a:rPr>
              <a:t>LIFE</a:t>
            </a:r>
            <a:r>
              <a:rPr lang="en-GB" sz="1200" dirty="0" smtClean="0">
                <a:solidFill>
                  <a:schemeClr val="tx1"/>
                </a:solidFill>
              </a:rPr>
              <a:t> </a:t>
            </a:r>
            <a:r>
              <a:rPr lang="en-GB" sz="1200" dirty="0">
                <a:solidFill>
                  <a:schemeClr val="tx1"/>
                </a:solidFill>
                <a:ea typeface="+mj-ea"/>
                <a:cs typeface="+mj-cs"/>
              </a:rPr>
              <a:t>programme for environment and climate, incl. financial instruments: € 3,4 billion</a:t>
            </a:r>
          </a:p>
          <a:p>
            <a:pPr eaLnBrk="1" hangingPunct="1">
              <a:buClrTx/>
              <a:defRPr/>
            </a:pPr>
            <a:r>
              <a:rPr lang="en-GB" sz="1400" b="1" dirty="0">
                <a:solidFill>
                  <a:schemeClr val="tx1"/>
                </a:solidFill>
                <a:ea typeface="+mj-ea"/>
                <a:cs typeface="+mj-cs"/>
              </a:rPr>
              <a:t>Programme for Employment and Social Innovation </a:t>
            </a:r>
            <a:r>
              <a:rPr lang="en-GB" sz="1200" dirty="0">
                <a:solidFill>
                  <a:schemeClr val="tx1"/>
                </a:solidFill>
                <a:ea typeface="+mj-ea"/>
                <a:cs typeface="+mj-cs"/>
              </a:rPr>
              <a:t>("</a:t>
            </a:r>
            <a:r>
              <a:rPr lang="en-GB" sz="1200" dirty="0" err="1">
                <a:solidFill>
                  <a:schemeClr val="tx1"/>
                </a:solidFill>
                <a:ea typeface="+mj-ea"/>
                <a:cs typeface="+mj-cs"/>
              </a:rPr>
              <a:t>EaSI</a:t>
            </a:r>
            <a:r>
              <a:rPr lang="en-GB" sz="1200" dirty="0">
                <a:solidFill>
                  <a:schemeClr val="tx1"/>
                </a:solidFill>
                <a:ea typeface="+mj-ea"/>
                <a:cs typeface="+mj-cs"/>
              </a:rPr>
              <a:t>"): € 0.92 </a:t>
            </a:r>
            <a:r>
              <a:rPr lang="en-GB" sz="1200" dirty="0" smtClean="0">
                <a:solidFill>
                  <a:schemeClr val="tx1"/>
                </a:solidFill>
                <a:ea typeface="+mj-ea"/>
                <a:cs typeface="+mj-cs"/>
              </a:rPr>
              <a:t>billion</a:t>
            </a:r>
            <a:endParaRPr lang="en-GB" sz="1200" dirty="0">
              <a:solidFill>
                <a:schemeClr val="tx1"/>
              </a:solidFill>
              <a:ea typeface="+mj-ea"/>
              <a:cs typeface="+mj-cs"/>
            </a:endParaRPr>
          </a:p>
        </p:txBody>
      </p:sp>
      <p:pic>
        <p:nvPicPr>
          <p:cNvPr id="177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590800"/>
            <a:ext cx="1120775"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8" y="3136900"/>
            <a:ext cx="833437" cy="401638"/>
          </a:xfrm>
          <a:prstGeom prst="rect">
            <a:avLst/>
          </a:prstGeom>
          <a:noFill/>
          <a:ln w="1587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7715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0" y="3533775"/>
            <a:ext cx="1120775" cy="47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8" y="3983038"/>
            <a:ext cx="769937" cy="56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6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763" y="4581525"/>
            <a:ext cx="576262"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61" name="Picture 2" descr="LIFE, EU’s financial instrument supporting environmental and nature conservation projec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450" y="5475288"/>
            <a:ext cx="765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2" name="Right Arrow 3"/>
          <p:cNvSpPr>
            <a:spLocks noChangeArrowheads="1"/>
          </p:cNvSpPr>
          <p:nvPr/>
        </p:nvSpPr>
        <p:spPr bwMode="auto">
          <a:xfrm rot="407202">
            <a:off x="60325" y="1673225"/>
            <a:ext cx="1287463" cy="865188"/>
          </a:xfrm>
          <a:prstGeom prst="rightArrow">
            <a:avLst>
              <a:gd name="adj1" fmla="val 67231"/>
              <a:gd name="adj2" fmla="val 54397"/>
            </a:avLst>
          </a:prstGeom>
          <a:noFill/>
          <a:ln w="25400" algn="ctr">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400" b="1" i="0">
                <a:solidFill>
                  <a:srgbClr val="00B050"/>
                </a:solidFill>
              </a:rPr>
              <a:t>Shared </a:t>
            </a:r>
            <a:r>
              <a:rPr lang="en-GB" altLang="en-US" sz="1200" b="1" i="0">
                <a:solidFill>
                  <a:srgbClr val="00B050"/>
                </a:solidFill>
              </a:rPr>
              <a:t>manage-ment</a:t>
            </a:r>
            <a:endParaRPr lang="en-GB" altLang="en-US" sz="1400" b="1" i="0">
              <a:solidFill>
                <a:srgbClr val="00B05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07950" y="1412875"/>
            <a:ext cx="9036050" cy="468313"/>
          </a:xfrm>
        </p:spPr>
        <p:txBody>
          <a:bodyPr/>
          <a:lstStyle/>
          <a:p>
            <a:pPr marL="0" indent="0">
              <a:spcBef>
                <a:spcPts val="600"/>
              </a:spcBef>
              <a:defRPr/>
            </a:pPr>
            <a:r>
              <a:rPr lang="de-DE" altLang="en-US" sz="2800" dirty="0" smtClean="0"/>
              <a:t>How the Commission </a:t>
            </a:r>
            <a:r>
              <a:rPr lang="de-DE" altLang="en-US" sz="2400" dirty="0" smtClean="0"/>
              <a:t>works to enable synergies </a:t>
            </a:r>
            <a:endParaRPr lang="en-GB" altLang="en-US" sz="2800" dirty="0" smtClean="0"/>
          </a:p>
        </p:txBody>
      </p:sp>
      <p:sp>
        <p:nvSpPr>
          <p:cNvPr id="179203" name="Explosion 1 1"/>
          <p:cNvSpPr>
            <a:spLocks noChangeArrowheads="1"/>
          </p:cNvSpPr>
          <p:nvPr/>
        </p:nvSpPr>
        <p:spPr bwMode="auto">
          <a:xfrm>
            <a:off x="6084888" y="476250"/>
            <a:ext cx="2303462" cy="2016125"/>
          </a:xfrm>
          <a:prstGeom prst="irregularSeal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800" i="0">
              <a:solidFill>
                <a:schemeClr val="tx1"/>
              </a:solidFill>
            </a:endParaRPr>
          </a:p>
        </p:txBody>
      </p:sp>
      <p:sp>
        <p:nvSpPr>
          <p:cNvPr id="44034" name="Content Placeholder 2"/>
          <p:cNvSpPr>
            <a:spLocks noGrp="1"/>
          </p:cNvSpPr>
          <p:nvPr>
            <p:ph idx="1"/>
          </p:nvPr>
        </p:nvSpPr>
        <p:spPr>
          <a:xfrm>
            <a:off x="233363" y="2060575"/>
            <a:ext cx="8785225" cy="4248150"/>
          </a:xfrm>
        </p:spPr>
        <p:txBody>
          <a:bodyPr/>
          <a:lstStyle/>
          <a:p>
            <a:pPr marL="0" indent="0">
              <a:spcBef>
                <a:spcPts val="600"/>
              </a:spcBef>
              <a:buClrTx/>
              <a:buFontTx/>
              <a:buNone/>
              <a:defRPr/>
            </a:pPr>
            <a:r>
              <a:rPr lang="de-DE" altLang="en-US" sz="2000" b="1" i="0" dirty="0" smtClean="0">
                <a:solidFill>
                  <a:srgbClr val="C00000"/>
                </a:solidFill>
              </a:rPr>
              <a:t>Strategic level:</a:t>
            </a:r>
            <a:endParaRPr lang="en-GB" altLang="en-US" sz="2000" b="1" i="0" dirty="0" smtClean="0">
              <a:solidFill>
                <a:srgbClr val="C00000"/>
              </a:solidFill>
            </a:endParaRPr>
          </a:p>
          <a:p>
            <a:pPr>
              <a:spcBef>
                <a:spcPts val="600"/>
              </a:spcBef>
              <a:buClrTx/>
              <a:defRPr/>
            </a:pPr>
            <a:r>
              <a:rPr lang="en-GB" altLang="en-US" sz="2000" b="1" i="0" dirty="0" smtClean="0">
                <a:solidFill>
                  <a:schemeClr val="tx1"/>
                </a:solidFill>
              </a:rPr>
              <a:t>Support for smart specialisation strategy development </a:t>
            </a:r>
            <a:r>
              <a:rPr lang="en-GB" altLang="en-US" sz="2000" i="0" dirty="0" smtClean="0">
                <a:solidFill>
                  <a:schemeClr val="tx1"/>
                </a:solidFill>
              </a:rPr>
              <a:t>(over 100 expert contracts, S3Platform, e.g. Guide on RIS3 regarding entrepreneurial discovery process, etc.) including synergies issues</a:t>
            </a:r>
          </a:p>
          <a:p>
            <a:pPr>
              <a:spcBef>
                <a:spcPts val="600"/>
              </a:spcBef>
              <a:buClrTx/>
              <a:defRPr/>
            </a:pPr>
            <a:r>
              <a:rPr lang="en-GB" altLang="en-US" sz="2000" b="1" i="0" dirty="0" smtClean="0">
                <a:solidFill>
                  <a:schemeClr val="tx1"/>
                </a:solidFill>
              </a:rPr>
              <a:t>Strategic </a:t>
            </a:r>
            <a:r>
              <a:rPr lang="en-GB" altLang="en-US" sz="2000" b="1" i="0" dirty="0">
                <a:solidFill>
                  <a:schemeClr val="tx1"/>
                </a:solidFill>
              </a:rPr>
              <a:t>platforms and structured cooperation between R&amp;I programmes and actors </a:t>
            </a:r>
            <a:r>
              <a:rPr lang="en-GB" altLang="en-US" sz="2000" i="0" dirty="0">
                <a:solidFill>
                  <a:schemeClr val="tx1"/>
                </a:solidFill>
              </a:rPr>
              <a:t>(EIPs, EIT-KICs, ETPs, JPI, JTI</a:t>
            </a:r>
            <a:r>
              <a:rPr lang="en-GB" altLang="en-US" sz="2000" i="0" dirty="0" smtClean="0">
                <a:solidFill>
                  <a:schemeClr val="tx1"/>
                </a:solidFill>
              </a:rPr>
              <a:t>,…) open up for </a:t>
            </a:r>
            <a:r>
              <a:rPr lang="en-GB" altLang="en-US" sz="2000" i="0" dirty="0">
                <a:solidFill>
                  <a:schemeClr val="tx1"/>
                </a:solidFill>
              </a:rPr>
              <a:t>regional level policy actors</a:t>
            </a:r>
            <a:r>
              <a:rPr lang="en-GB" altLang="en-US" sz="2000" i="0" dirty="0" smtClean="0">
                <a:solidFill>
                  <a:schemeClr val="tx1"/>
                </a:solidFill>
              </a:rPr>
              <a:t>. </a:t>
            </a:r>
          </a:p>
          <a:p>
            <a:pPr>
              <a:spcBef>
                <a:spcPts val="600"/>
              </a:spcBef>
              <a:buClrTx/>
              <a:defRPr/>
            </a:pPr>
            <a:r>
              <a:rPr lang="en-GB" altLang="en-US" sz="2000" b="1" i="0" dirty="0">
                <a:solidFill>
                  <a:schemeClr val="tx1"/>
                </a:solidFill>
              </a:rPr>
              <a:t>Sections for synergies in templates </a:t>
            </a:r>
            <a:r>
              <a:rPr lang="en-GB" altLang="en-US" sz="2000" i="0" dirty="0">
                <a:solidFill>
                  <a:schemeClr val="tx1"/>
                </a:solidFill>
              </a:rPr>
              <a:t>for Partnership Agreements &amp; Operational </a:t>
            </a:r>
            <a:r>
              <a:rPr lang="en-GB" altLang="en-US" sz="2000" i="0" dirty="0" smtClean="0">
                <a:solidFill>
                  <a:schemeClr val="tx1"/>
                </a:solidFill>
              </a:rPr>
              <a:t>Programmes are checked &amp; proposals for improvements made</a:t>
            </a:r>
            <a:endParaRPr lang="en-GB" altLang="en-US" sz="2000" i="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
            </a:r>
            <a:br>
              <a:rPr lang="fr-BE" dirty="0" smtClean="0"/>
            </a:br>
            <a:r>
              <a:rPr lang="fr-BE" dirty="0"/>
              <a:t/>
            </a:r>
            <a:br>
              <a:rPr lang="fr-BE" dirty="0"/>
            </a:br>
            <a:r>
              <a:rPr lang="fr-BE" dirty="0" smtClean="0"/>
              <a:t/>
            </a:r>
            <a:br>
              <a:rPr lang="fr-BE" dirty="0" smtClean="0"/>
            </a:br>
            <a:r>
              <a:rPr lang="fr-BE" dirty="0"/>
              <a:t/>
            </a:r>
            <a:br>
              <a:rPr lang="fr-BE" dirty="0"/>
            </a:br>
            <a:r>
              <a:rPr lang="fr-BE" dirty="0" smtClean="0"/>
              <a:t/>
            </a:r>
            <a:br>
              <a:rPr lang="fr-BE" dirty="0" smtClean="0"/>
            </a:br>
            <a:r>
              <a:rPr lang="fr-BE" dirty="0"/>
              <a:t/>
            </a:r>
            <a:br>
              <a:rPr lang="fr-BE" dirty="0"/>
            </a:br>
            <a:r>
              <a:rPr lang="fr-BE" sz="3200" dirty="0" err="1" smtClean="0"/>
              <a:t>What</a:t>
            </a:r>
            <a:r>
              <a:rPr lang="fr-BE" sz="3200" dirty="0" smtClean="0"/>
              <a:t> </a:t>
            </a:r>
            <a:r>
              <a:rPr lang="fr-BE" sz="3200" dirty="0" err="1" smtClean="0"/>
              <a:t>could</a:t>
            </a:r>
            <a:r>
              <a:rPr lang="fr-BE" sz="3200" dirty="0" smtClean="0"/>
              <a:t> </a:t>
            </a:r>
            <a:r>
              <a:rPr lang="fr-BE" sz="3200" dirty="0" err="1" smtClean="0"/>
              <a:t>be</a:t>
            </a:r>
            <a:r>
              <a:rPr lang="fr-BE" sz="3200" dirty="0" smtClean="0"/>
              <a:t> the </a:t>
            </a:r>
            <a:r>
              <a:rPr lang="fr-BE" sz="3200" dirty="0" err="1" smtClean="0"/>
              <a:t>role</a:t>
            </a:r>
            <a:r>
              <a:rPr lang="fr-BE" sz="3200" dirty="0" smtClean="0"/>
              <a:t> of  </a:t>
            </a:r>
            <a:r>
              <a:rPr lang="fr-BE" sz="3200" dirty="0" err="1" smtClean="0"/>
              <a:t>NCPs</a:t>
            </a:r>
            <a:r>
              <a:rPr lang="fr-BE" sz="3200" dirty="0" smtClean="0"/>
              <a:t> ? </a:t>
            </a:r>
            <a:endParaRPr lang="en-GB" dirty="0"/>
          </a:p>
        </p:txBody>
      </p:sp>
      <p:sp>
        <p:nvSpPr>
          <p:cNvPr id="3" name="Slide Number Placeholder 2"/>
          <p:cNvSpPr>
            <a:spLocks noGrp="1"/>
          </p:cNvSpPr>
          <p:nvPr>
            <p:ph type="sldNum" sz="quarter" idx="12"/>
          </p:nvPr>
        </p:nvSpPr>
        <p:spPr/>
        <p:txBody>
          <a:bodyPr/>
          <a:lstStyle/>
          <a:p>
            <a:fld id="{AF94CBCA-C969-4A76-8114-B3EE5FCD24A6}" type="slidenum">
              <a:rPr lang="en-GB" smtClean="0">
                <a:solidFill>
                  <a:srgbClr val="000000"/>
                </a:solidFill>
              </a:rPr>
              <a:pPr/>
              <a:t>15</a:t>
            </a:fld>
            <a:endParaRPr lang="en-GB">
              <a:solidFill>
                <a:srgbClr val="000000"/>
              </a:solidFill>
            </a:endParaRPr>
          </a:p>
        </p:txBody>
      </p:sp>
    </p:spTree>
    <p:extLst>
      <p:ext uri="{BB962C8B-B14F-4D97-AF65-F5344CB8AC3E}">
        <p14:creationId xmlns:p14="http://schemas.microsoft.com/office/powerpoint/2010/main" val="261162840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323528" y="1196752"/>
            <a:ext cx="8640763" cy="4608934"/>
          </a:xfrm>
        </p:spPr>
        <p:txBody>
          <a:bodyPr/>
          <a:lstStyle/>
          <a:p>
            <a:pPr>
              <a:buClr>
                <a:srgbClr val="3166CF"/>
              </a:buClr>
              <a:buSzPct val="125000"/>
            </a:pPr>
            <a:r>
              <a:rPr lang="en-GB" sz="2000" b="1" i="0" dirty="0" smtClean="0">
                <a:effectLst>
                  <a:outerShdw blurRad="38100" dist="38100" dir="2700000" algn="tl">
                    <a:srgbClr val="000000">
                      <a:alpha val="43137"/>
                    </a:srgbClr>
                  </a:outerShdw>
                </a:effectLst>
              </a:rPr>
              <a:t>Respond to information demand </a:t>
            </a:r>
          </a:p>
          <a:p>
            <a:pPr>
              <a:buClr>
                <a:srgbClr val="3166CF"/>
              </a:buClr>
              <a:buSzPct val="125000"/>
            </a:pPr>
            <a:endParaRPr lang="en-GB" sz="2000" i="0" dirty="0" smtClean="0">
              <a:effectLst/>
            </a:endParaRPr>
          </a:p>
          <a:p>
            <a:pPr lvl="1">
              <a:buClr>
                <a:srgbClr val="3166CF"/>
              </a:buClr>
              <a:buSzPct val="125000"/>
              <a:buFont typeface="Wingdings" pitchFamily="2" charset="2"/>
              <a:buChar char="Ø"/>
            </a:pPr>
            <a:r>
              <a:rPr lang="en-GB" sz="1600" b="0" dirty="0" smtClean="0">
                <a:effectLst>
                  <a:outerShdw blurRad="38100" dist="38100" dir="2700000" algn="tl">
                    <a:srgbClr val="000000">
                      <a:alpha val="43137"/>
                    </a:srgbClr>
                  </a:outerShdw>
                </a:effectLst>
              </a:rPr>
              <a:t>Difference between ESIF and H2020 scope, complementarity, agenda, deadlines, actors involved</a:t>
            </a:r>
          </a:p>
          <a:p>
            <a:pPr lvl="1">
              <a:buClr>
                <a:srgbClr val="3166CF"/>
              </a:buClr>
              <a:buSzPct val="125000"/>
              <a:buFont typeface="Wingdings" pitchFamily="2" charset="2"/>
              <a:buChar char="Ø"/>
            </a:pPr>
            <a:r>
              <a:rPr lang="en-GB" sz="1600" b="0" dirty="0" smtClean="0">
                <a:effectLst>
                  <a:outerShdw blurRad="38100" dist="38100" dir="2700000" algn="tl">
                    <a:srgbClr val="000000">
                      <a:alpha val="43137"/>
                    </a:srgbClr>
                  </a:outerShdw>
                </a:effectLst>
              </a:rPr>
              <a:t>Inform about the Guidelines, basic principles</a:t>
            </a:r>
          </a:p>
          <a:p>
            <a:pPr lvl="1">
              <a:buClr>
                <a:srgbClr val="3166CF"/>
              </a:buClr>
              <a:buSzPct val="125000"/>
              <a:buFont typeface="Wingdings" pitchFamily="2" charset="2"/>
              <a:buChar char="Ø"/>
            </a:pPr>
            <a:r>
              <a:rPr lang="en-GB" sz="1600" b="0" dirty="0" smtClean="0">
                <a:effectLst>
                  <a:outerShdw blurRad="38100" dist="38100" dir="2700000" algn="tl">
                    <a:srgbClr val="000000">
                      <a:alpha val="43137"/>
                    </a:srgbClr>
                  </a:outerShdw>
                </a:effectLst>
              </a:rPr>
              <a:t>'Tailor- made' information based on local governance </a:t>
            </a:r>
          </a:p>
          <a:p>
            <a:pPr lvl="1">
              <a:buClr>
                <a:srgbClr val="3166CF"/>
              </a:buClr>
              <a:buSzPct val="125000"/>
              <a:buFont typeface="Wingdings" pitchFamily="2" charset="2"/>
              <a:buChar char="Ø"/>
            </a:pPr>
            <a:r>
              <a:rPr lang="en-GB" sz="1600" b="0" dirty="0" smtClean="0">
                <a:effectLst>
                  <a:outerShdw blurRad="38100" dist="38100" dir="2700000" algn="tl">
                    <a:srgbClr val="000000">
                      <a:alpha val="43137"/>
                    </a:srgbClr>
                  </a:outerShdw>
                </a:effectLst>
              </a:rPr>
              <a:t>Contact with thematic NCPs</a:t>
            </a:r>
          </a:p>
          <a:p>
            <a:pPr lvl="1">
              <a:buClr>
                <a:srgbClr val="3166CF"/>
              </a:buClr>
              <a:buSzPct val="125000"/>
              <a:buFont typeface="Wingdings" pitchFamily="2" charset="2"/>
              <a:buChar char="Ø"/>
            </a:pPr>
            <a:endParaRPr lang="en-GB" sz="1600" b="0" dirty="0" smtClean="0">
              <a:effectLst/>
            </a:endParaRPr>
          </a:p>
          <a:p>
            <a:pPr>
              <a:buClr>
                <a:srgbClr val="3166CF"/>
              </a:buClr>
              <a:buSzPct val="125000"/>
            </a:pPr>
            <a:r>
              <a:rPr lang="en-GB" sz="2000" b="1" i="0" dirty="0" smtClean="0">
                <a:effectLst>
                  <a:outerShdw blurRad="38100" dist="38100" dir="2700000" algn="tl">
                    <a:srgbClr val="000000">
                      <a:alpha val="43137"/>
                    </a:srgbClr>
                  </a:outerShdw>
                </a:effectLst>
              </a:rPr>
              <a:t>Be pro-active </a:t>
            </a:r>
          </a:p>
          <a:p>
            <a:pPr marL="0" indent="0">
              <a:buClr>
                <a:srgbClr val="3166CF"/>
              </a:buClr>
              <a:buSzPct val="125000"/>
              <a:buNone/>
            </a:pPr>
            <a:endParaRPr lang="en-GB" sz="2000" i="0" dirty="0" smtClean="0">
              <a:effectLst/>
            </a:endParaRPr>
          </a:p>
          <a:p>
            <a:pPr lvl="1">
              <a:buClr>
                <a:srgbClr val="3166CF"/>
              </a:buClr>
              <a:buSzPct val="125000"/>
              <a:buFont typeface="Wingdings" pitchFamily="2" charset="2"/>
              <a:buChar char="Ø"/>
            </a:pPr>
            <a:r>
              <a:rPr lang="en-GB" sz="1600" b="0" dirty="0" smtClean="0">
                <a:effectLst>
                  <a:outerShdw blurRad="38100" dist="38100" dir="2700000" algn="tl">
                    <a:srgbClr val="000000">
                      <a:alpha val="43137"/>
                    </a:srgbClr>
                  </a:outerShdw>
                </a:effectLst>
              </a:rPr>
              <a:t>Collaborate closely with national and regional planning authorities managing ESIF for research and innovation and identify cooperation and complementarity opportunities</a:t>
            </a:r>
          </a:p>
          <a:p>
            <a:pPr lvl="1">
              <a:buClr>
                <a:srgbClr val="3166CF"/>
              </a:buClr>
              <a:buSzPct val="125000"/>
              <a:buFont typeface="Wingdings" pitchFamily="2" charset="2"/>
              <a:buChar char="Ø"/>
            </a:pPr>
            <a:r>
              <a:rPr lang="en-GB" sz="1600" b="0" dirty="0" smtClean="0">
                <a:effectLst>
                  <a:outerShdw blurRad="38100" dist="38100" dir="2700000" algn="tl">
                    <a:srgbClr val="000000">
                      <a:alpha val="43137"/>
                    </a:srgbClr>
                  </a:outerShdw>
                </a:effectLst>
              </a:rPr>
              <a:t>Detect opportunities by sector ( H2020 participants, RIS3)</a:t>
            </a:r>
          </a:p>
          <a:p>
            <a:pPr lvl="1">
              <a:buClr>
                <a:srgbClr val="3166CF"/>
              </a:buClr>
              <a:buSzPct val="125000"/>
              <a:buFont typeface="Wingdings" pitchFamily="2" charset="2"/>
              <a:buChar char="Ø"/>
            </a:pPr>
            <a:r>
              <a:rPr lang="en-GB" sz="1600" b="0" dirty="0" smtClean="0">
                <a:effectLst>
                  <a:outerShdw blurRad="38100" dist="38100" dir="2700000" algn="tl">
                    <a:srgbClr val="000000">
                      <a:alpha val="43137"/>
                    </a:srgbClr>
                  </a:outerShdw>
                </a:effectLst>
              </a:rPr>
              <a:t>Inform, train local authorities agents </a:t>
            </a:r>
          </a:p>
          <a:p>
            <a:pPr lvl="1">
              <a:buClr>
                <a:srgbClr val="3166CF"/>
              </a:buClr>
              <a:buSzPct val="125000"/>
              <a:buFont typeface="Wingdings" pitchFamily="2" charset="2"/>
              <a:buChar char="Ø"/>
            </a:pPr>
            <a:r>
              <a:rPr lang="en-GB" sz="1600" b="0" dirty="0" smtClean="0">
                <a:effectLst>
                  <a:outerShdw blurRad="38100" dist="38100" dir="2700000" algn="tl">
                    <a:srgbClr val="000000">
                      <a:alpha val="43137"/>
                    </a:srgbClr>
                  </a:outerShdw>
                </a:effectLst>
              </a:rPr>
              <a:t>Inform, train  specific important geographic sectors ( link RIS3)</a:t>
            </a:r>
          </a:p>
          <a:p>
            <a:pPr lvl="1">
              <a:buClr>
                <a:srgbClr val="3166CF"/>
              </a:buClr>
              <a:buSzPct val="125000"/>
              <a:buFont typeface="Wingdings" pitchFamily="2" charset="2"/>
              <a:buChar char="Ø"/>
            </a:pPr>
            <a:r>
              <a:rPr lang="en-GB" sz="1600" b="0" dirty="0" smtClean="0">
                <a:effectLst>
                  <a:outerShdw blurRad="38100" dist="38100" dir="2700000" algn="tl">
                    <a:srgbClr val="000000">
                      <a:alpha val="43137"/>
                    </a:srgbClr>
                  </a:outerShdw>
                </a:effectLst>
              </a:rPr>
              <a:t>Share good examples of synergies</a:t>
            </a:r>
          </a:p>
        </p:txBody>
      </p:sp>
    </p:spTree>
    <p:extLst>
      <p:ext uri="{BB962C8B-B14F-4D97-AF65-F5344CB8AC3E}">
        <p14:creationId xmlns:p14="http://schemas.microsoft.com/office/powerpoint/2010/main" val="14943921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388"/>
            <a:ext cx="8229600" cy="936625"/>
          </a:xfrm>
        </p:spPr>
        <p:txBody>
          <a:bodyPr/>
          <a:lstStyle/>
          <a:p>
            <a:pPr>
              <a:defRPr/>
            </a:pPr>
            <a:r>
              <a:rPr lang="en-GB" dirty="0" smtClean="0"/>
              <a:t>   Main messages on Synergies for policy designers and implementing bodies</a:t>
            </a:r>
            <a:br>
              <a:rPr lang="en-GB" dirty="0" smtClean="0"/>
            </a:br>
            <a:endParaRPr lang="en-GB" dirty="0"/>
          </a:p>
        </p:txBody>
      </p:sp>
      <p:sp>
        <p:nvSpPr>
          <p:cNvPr id="185347" name="Content Placeholder 2"/>
          <p:cNvSpPr>
            <a:spLocks noGrp="1"/>
          </p:cNvSpPr>
          <p:nvPr>
            <p:ph idx="1"/>
          </p:nvPr>
        </p:nvSpPr>
        <p:spPr/>
        <p:txBody>
          <a:bodyPr/>
          <a:lstStyle/>
          <a:p>
            <a:pPr>
              <a:buClrTx/>
            </a:pPr>
            <a:r>
              <a:rPr lang="en-GB" altLang="en-US" smtClean="0"/>
              <a:t>Think strategic &amp; impact- oriented, not project-oriented </a:t>
            </a:r>
          </a:p>
          <a:p>
            <a:pPr>
              <a:buClrTx/>
            </a:pPr>
            <a:r>
              <a:rPr lang="en-GB" altLang="en-US" smtClean="0"/>
              <a:t>BOTH sides (ESIF and Horizon2020 etc.) have to listen, learn and talk to each other, and take steps towards each other </a:t>
            </a:r>
          </a:p>
          <a:p>
            <a:pPr>
              <a:buClrTx/>
            </a:pPr>
            <a:r>
              <a:rPr lang="en-GB" altLang="en-US" smtClean="0"/>
              <a:t>Synergies will only work if they are fostered along the entire programming cycle, starting from RIS3 development, to programme design and implementation</a:t>
            </a:r>
          </a:p>
        </p:txBody>
      </p:sp>
      <p:sp>
        <p:nvSpPr>
          <p:cNvPr id="185348" name="Slide Number Placeholder 3"/>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89A85CB1-8BF7-4C01-8DB1-2E7A6EDCDF2B}" type="slidenum">
              <a:rPr lang="en-GB" altLang="en-US" sz="1400" i="0" smtClean="0">
                <a:solidFill>
                  <a:srgbClr val="000000"/>
                </a:solidFill>
                <a:latin typeface="Arial" panose="020B0604020202020204" pitchFamily="34" charset="0"/>
              </a:rPr>
              <a:pPr>
                <a:spcBef>
                  <a:spcPct val="0"/>
                </a:spcBef>
                <a:buClrTx/>
                <a:buFontTx/>
                <a:buNone/>
              </a:pPr>
              <a:t>17</a:t>
            </a:fld>
            <a:endParaRPr lang="en-GB" altLang="en-US" sz="1400" i="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539552" y="3212976"/>
            <a:ext cx="8424862" cy="2808312"/>
          </a:xfrm>
        </p:spPr>
        <p:txBody>
          <a:bodyPr/>
          <a:lstStyle/>
          <a:p>
            <a:pPr>
              <a:spcAft>
                <a:spcPts val="1200"/>
              </a:spcAft>
              <a:buClr>
                <a:srgbClr val="3166CF"/>
              </a:buClr>
              <a:buSzPct val="100000"/>
              <a:buFont typeface="Wingdings" panose="05000000000000000000" pitchFamily="2" charset="2"/>
              <a:buChar char="Ø"/>
              <a:defRPr/>
            </a:pPr>
            <a:r>
              <a:rPr lang="en-GB" sz="2000" i="0" dirty="0" smtClean="0">
                <a:effectLst>
                  <a:outerShdw blurRad="38100" dist="38100" dir="2700000" algn="tl">
                    <a:srgbClr val="000000">
                      <a:alpha val="43137"/>
                    </a:srgbClr>
                  </a:outerShdw>
                </a:effectLst>
              </a:rPr>
              <a:t>Provide and analyse information relevant to specific calls with regard to potential synergies (see guidelines- current call)</a:t>
            </a:r>
          </a:p>
          <a:p>
            <a:pPr>
              <a:spcAft>
                <a:spcPts val="1200"/>
              </a:spcAft>
              <a:buClr>
                <a:srgbClr val="3166CF"/>
              </a:buClr>
              <a:buSzPct val="100000"/>
              <a:buFont typeface="Wingdings" panose="05000000000000000000" pitchFamily="2" charset="2"/>
              <a:buChar char="Ø"/>
              <a:defRPr/>
            </a:pPr>
            <a:r>
              <a:rPr lang="en-GB" sz="2000" i="0" dirty="0" smtClean="0">
                <a:effectLst>
                  <a:outerShdw blurRad="38100" dist="38100" dir="2700000" algn="tl">
                    <a:srgbClr val="000000">
                      <a:alpha val="43137"/>
                    </a:srgbClr>
                  </a:outerShdw>
                </a:effectLst>
              </a:rPr>
              <a:t>Train NCPs for specific considerations on local synergies based on the national / regional Smart Specialisation Strategies</a:t>
            </a:r>
          </a:p>
          <a:p>
            <a:pPr marL="0" indent="0">
              <a:spcAft>
                <a:spcPts val="1200"/>
              </a:spcAft>
              <a:buClr>
                <a:srgbClr val="3166CF"/>
              </a:buClr>
              <a:buSzPct val="100000"/>
              <a:buNone/>
              <a:defRPr/>
            </a:pPr>
            <a:endParaRPr lang="en-GB" sz="2000" b="1" i="0" dirty="0" smtClean="0">
              <a:effectLst>
                <a:outerShdw blurRad="38100" dist="38100" dir="2700000" algn="tl">
                  <a:srgbClr val="000000">
                    <a:alpha val="43137"/>
                  </a:srgbClr>
                </a:outerShdw>
              </a:effectLst>
            </a:endParaRPr>
          </a:p>
          <a:p>
            <a:pPr marL="0" indent="0">
              <a:buFontTx/>
              <a:buNone/>
              <a:defRPr/>
            </a:pPr>
            <a:endParaRPr lang="en-GB" sz="2000" b="1" i="0" dirty="0" smtClean="0">
              <a:effectLst>
                <a:outerShdw blurRad="38100" dist="38100" dir="2700000" algn="tl">
                  <a:srgbClr val="000000">
                    <a:alpha val="43137"/>
                  </a:srgbClr>
                </a:outerShdw>
              </a:effectLst>
            </a:endParaRPr>
          </a:p>
          <a:p>
            <a:pPr marL="0" indent="0">
              <a:buFontTx/>
              <a:buNone/>
              <a:defRPr/>
            </a:pPr>
            <a:endParaRPr lang="en-GB" sz="2000" dirty="0" smtClean="0">
              <a:effectLst>
                <a:outerShdw blurRad="38100" dist="38100" dir="2700000" algn="tl">
                  <a:srgbClr val="000000">
                    <a:alpha val="43137"/>
                  </a:srgbClr>
                </a:outerShdw>
              </a:effectLst>
            </a:endParaRPr>
          </a:p>
        </p:txBody>
      </p:sp>
      <p:sp>
        <p:nvSpPr>
          <p:cNvPr id="6147" name="Title 1"/>
          <p:cNvSpPr>
            <a:spLocks noGrp="1"/>
          </p:cNvSpPr>
          <p:nvPr>
            <p:ph type="title"/>
          </p:nvPr>
        </p:nvSpPr>
        <p:spPr>
          <a:xfrm>
            <a:off x="467544" y="1772816"/>
            <a:ext cx="8137525" cy="863600"/>
          </a:xfrm>
        </p:spPr>
        <p:txBody>
          <a:bodyPr/>
          <a:lstStyle/>
          <a:p>
            <a:pPr algn="ctr"/>
            <a:r>
              <a:rPr lang="en-GB" sz="2800" dirty="0" smtClean="0">
                <a:effectLst>
                  <a:outerShdw blurRad="38100" dist="38100" dir="2700000" algn="tl">
                    <a:srgbClr val="000000">
                      <a:alpha val="43137"/>
                    </a:srgbClr>
                  </a:outerShdw>
                </a:effectLst>
              </a:rPr>
              <a:t>What is the role of Commission services ? </a:t>
            </a:r>
          </a:p>
        </p:txBody>
      </p:sp>
    </p:spTree>
    <p:extLst>
      <p:ext uri="{BB962C8B-B14F-4D97-AF65-F5344CB8AC3E}">
        <p14:creationId xmlns:p14="http://schemas.microsoft.com/office/powerpoint/2010/main" val="416708419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323850" y="2135188"/>
            <a:ext cx="8496300" cy="4533900"/>
          </a:xfrm>
        </p:spPr>
        <p:txBody>
          <a:bodyPr/>
          <a:lstStyle/>
          <a:p>
            <a:pPr marL="0" indent="0">
              <a:buClrTx/>
              <a:buFontTx/>
              <a:buNone/>
              <a:defRPr/>
            </a:pPr>
            <a:r>
              <a:rPr lang="en-GB" sz="1800" b="1" i="0" dirty="0" smtClean="0">
                <a:solidFill>
                  <a:srgbClr val="C00000"/>
                </a:solidFill>
              </a:rPr>
              <a:t>Think strategic:</a:t>
            </a:r>
          </a:p>
          <a:p>
            <a:pPr>
              <a:buClrTx/>
              <a:buFont typeface="Wingdings" panose="05000000000000000000" pitchFamily="2" charset="2"/>
              <a:buChar char="Ø"/>
              <a:defRPr/>
            </a:pPr>
            <a:r>
              <a:rPr lang="en-GB" sz="1800" b="1" i="0" dirty="0" smtClean="0">
                <a:solidFill>
                  <a:schemeClr val="tx1"/>
                </a:solidFill>
              </a:rPr>
              <a:t>Provide the MA with an overview / mapping of where the participants / member organisations in FP7/ H 2020 projects / KICs, JTIs, EIPs etc</a:t>
            </a:r>
            <a:r>
              <a:rPr lang="en-GB" sz="1800" i="0" dirty="0" smtClean="0">
                <a:solidFill>
                  <a:schemeClr val="tx1"/>
                </a:solidFill>
              </a:rPr>
              <a:t>.  are located </a:t>
            </a:r>
            <a:r>
              <a:rPr lang="en-GB" sz="1800" b="1" i="0" dirty="0" smtClean="0">
                <a:solidFill>
                  <a:schemeClr val="tx1"/>
                </a:solidFill>
              </a:rPr>
              <a:t>to feed into the </a:t>
            </a:r>
            <a:r>
              <a:rPr lang="en-GB" sz="1800" b="1" i="0" dirty="0">
                <a:solidFill>
                  <a:schemeClr val="tx1"/>
                </a:solidFill>
              </a:rPr>
              <a:t>RIS</a:t>
            </a:r>
            <a:r>
              <a:rPr lang="en-GB" sz="1800" b="1" i="0" baseline="30000" dirty="0">
                <a:solidFill>
                  <a:schemeClr val="tx1"/>
                </a:solidFill>
              </a:rPr>
              <a:t>3</a:t>
            </a:r>
            <a:r>
              <a:rPr lang="en-GB" sz="1800" b="1" i="0" dirty="0">
                <a:solidFill>
                  <a:schemeClr val="tx1"/>
                </a:solidFill>
              </a:rPr>
              <a:t> </a:t>
            </a:r>
            <a:r>
              <a:rPr lang="en-GB" sz="1800" b="1" i="0" dirty="0" smtClean="0">
                <a:solidFill>
                  <a:schemeClr val="tx1"/>
                </a:solidFill>
              </a:rPr>
              <a:t>process </a:t>
            </a:r>
            <a:r>
              <a:rPr lang="en-GB" sz="1800" i="0" dirty="0" smtClean="0">
                <a:solidFill>
                  <a:schemeClr val="tx1"/>
                </a:solidFill>
              </a:rPr>
              <a:t>(or its future revisions) </a:t>
            </a:r>
          </a:p>
          <a:p>
            <a:pPr>
              <a:buClrTx/>
              <a:buFont typeface="Wingdings" panose="05000000000000000000" pitchFamily="2" charset="2"/>
              <a:buChar char="Ø"/>
              <a:defRPr/>
            </a:pPr>
            <a:r>
              <a:rPr lang="en-GB" sz="1800" b="1" i="0" dirty="0" smtClean="0">
                <a:solidFill>
                  <a:schemeClr val="tx1"/>
                </a:solidFill>
              </a:rPr>
              <a:t>Set up a dialogue with the regional innovation policy makers </a:t>
            </a:r>
            <a:r>
              <a:rPr lang="en-GB" sz="1800" i="0" dirty="0" smtClean="0">
                <a:solidFill>
                  <a:schemeClr val="tx1"/>
                </a:solidFill>
              </a:rPr>
              <a:t>to </a:t>
            </a:r>
            <a:r>
              <a:rPr lang="en-GB" sz="1800" b="1" i="0" dirty="0" smtClean="0">
                <a:solidFill>
                  <a:schemeClr val="tx1"/>
                </a:solidFill>
              </a:rPr>
              <a:t>be informed on their specialisation priorities </a:t>
            </a:r>
            <a:r>
              <a:rPr lang="en-GB" sz="1800" i="0" dirty="0" smtClean="0">
                <a:solidFill>
                  <a:schemeClr val="tx1"/>
                </a:solidFill>
              </a:rPr>
              <a:t>and able to draw on this knowledge when discussing the Horizon 2020 work programme (or PPP / JTI work plan) modifications </a:t>
            </a:r>
          </a:p>
          <a:p>
            <a:pPr>
              <a:buClrTx/>
              <a:buFont typeface="Wingdings" panose="05000000000000000000" pitchFamily="2" charset="2"/>
              <a:buChar char="Ø"/>
              <a:defRPr/>
            </a:pPr>
            <a:r>
              <a:rPr lang="en-GB" sz="1800" i="0" dirty="0" smtClean="0">
                <a:solidFill>
                  <a:schemeClr val="tx1"/>
                </a:solidFill>
              </a:rPr>
              <a:t>… and </a:t>
            </a:r>
            <a:r>
              <a:rPr lang="en-GB" sz="1800" b="1" i="0" dirty="0" smtClean="0">
                <a:solidFill>
                  <a:schemeClr val="tx1"/>
                </a:solidFill>
              </a:rPr>
              <a:t>learn &amp; communicate about the available R&amp;D&amp;I capacities </a:t>
            </a:r>
            <a:r>
              <a:rPr lang="en-GB" sz="1800" i="0" dirty="0" smtClean="0">
                <a:solidFill>
                  <a:schemeClr val="tx1"/>
                </a:solidFill>
              </a:rPr>
              <a:t>in the regions, including those in construction  </a:t>
            </a:r>
          </a:p>
          <a:p>
            <a:pPr>
              <a:buClrTx/>
              <a:buFont typeface="Wingdings" panose="05000000000000000000" pitchFamily="2" charset="2"/>
              <a:buChar char="Ø"/>
              <a:defRPr/>
            </a:pPr>
            <a:r>
              <a:rPr lang="en-GB" sz="1800" i="0" dirty="0" smtClean="0">
                <a:solidFill>
                  <a:schemeClr val="tx1"/>
                </a:solidFill>
              </a:rPr>
              <a:t>Install a </a:t>
            </a:r>
            <a:r>
              <a:rPr lang="en-GB" sz="1800" b="1" i="0" dirty="0" smtClean="0">
                <a:solidFill>
                  <a:schemeClr val="tx1"/>
                </a:solidFill>
              </a:rPr>
              <a:t>tracking system for synergies </a:t>
            </a:r>
            <a:r>
              <a:rPr lang="en-GB" sz="1800" i="0" dirty="0" smtClean="0">
                <a:solidFill>
                  <a:schemeClr val="tx1"/>
                </a:solidFill>
              </a:rPr>
              <a:t>with Horizon 2020 and other EU programmes + feed findings into RIS3 policy-mix and roadmap (revisions)</a:t>
            </a:r>
          </a:p>
          <a:p>
            <a:pPr>
              <a:buClrTx/>
              <a:buFont typeface="Wingdings" panose="05000000000000000000" pitchFamily="2" charset="2"/>
              <a:buChar char="Ø"/>
              <a:defRPr/>
            </a:pPr>
            <a:endParaRPr lang="en-GB" sz="1800" i="0" dirty="0" smtClean="0">
              <a:solidFill>
                <a:schemeClr val="tx1"/>
              </a:solidFill>
            </a:endParaRPr>
          </a:p>
        </p:txBody>
      </p:sp>
      <p:sp>
        <p:nvSpPr>
          <p:cNvPr id="181251" name="Slide Number Placeholder 3"/>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A20E26E6-DCBF-4433-AF7B-565966E960A5}" type="slidenum">
              <a:rPr lang="en-GB" altLang="en-US" sz="1400" i="0" smtClean="0">
                <a:solidFill>
                  <a:srgbClr val="000000"/>
                </a:solidFill>
                <a:latin typeface="Arial" panose="020B0604020202020204" pitchFamily="34" charset="0"/>
              </a:rPr>
              <a:pPr>
                <a:spcBef>
                  <a:spcPct val="0"/>
                </a:spcBef>
                <a:buClrTx/>
                <a:buFontTx/>
                <a:buNone/>
              </a:pPr>
              <a:t>19</a:t>
            </a:fld>
            <a:endParaRPr lang="en-GB" altLang="en-US" sz="1400" i="0" smtClean="0">
              <a:solidFill>
                <a:srgbClr val="000000"/>
              </a:solidFill>
              <a:latin typeface="Arial" panose="020B0604020202020204" pitchFamily="34" charset="0"/>
            </a:endParaRPr>
          </a:p>
        </p:txBody>
      </p:sp>
      <p:sp>
        <p:nvSpPr>
          <p:cNvPr id="5" name="Title 1"/>
          <p:cNvSpPr txBox="1">
            <a:spLocks/>
          </p:cNvSpPr>
          <p:nvPr/>
        </p:nvSpPr>
        <p:spPr bwMode="auto">
          <a:xfrm>
            <a:off x="107950" y="981075"/>
            <a:ext cx="9036050" cy="1152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spcBef>
                <a:spcPts val="600"/>
              </a:spcBef>
              <a:defRPr/>
            </a:pPr>
            <a:r>
              <a:rPr lang="en-GB" sz="2800" kern="0" dirty="0" smtClean="0">
                <a:solidFill>
                  <a:srgbClr val="C00000"/>
                </a:solidFill>
              </a:rPr>
              <a:t>Possible positive actions</a:t>
            </a:r>
            <a:endParaRPr lang="en-GB" altLang="en-US" sz="2800" kern="0" dirty="0" smtClean="0"/>
          </a:p>
          <a:p>
            <a:pPr marL="0" indent="0">
              <a:spcBef>
                <a:spcPts val="600"/>
              </a:spcBef>
              <a:defRPr/>
            </a:pPr>
            <a:r>
              <a:rPr lang="de-DE" altLang="en-US" sz="2400" kern="0" dirty="0" err="1"/>
              <a:t>b</a:t>
            </a:r>
            <a:r>
              <a:rPr lang="de-DE" altLang="en-US" sz="2400" kern="0" dirty="0" err="1" smtClean="0"/>
              <a:t>y</a:t>
            </a:r>
            <a:r>
              <a:rPr lang="de-DE" altLang="en-US" sz="2400" kern="0" dirty="0" smtClean="0"/>
              <a:t> national </a:t>
            </a:r>
            <a:r>
              <a:rPr lang="de-DE" altLang="en-US" sz="2400" kern="0" dirty="0" err="1" smtClean="0"/>
              <a:t>research</a:t>
            </a:r>
            <a:r>
              <a:rPr lang="de-DE" altLang="en-US" sz="2400" kern="0" dirty="0" smtClean="0"/>
              <a:t> / </a:t>
            </a:r>
            <a:r>
              <a:rPr lang="de-DE" altLang="en-US" sz="2400" kern="0" dirty="0" err="1" smtClean="0"/>
              <a:t>science</a:t>
            </a:r>
            <a:r>
              <a:rPr lang="de-DE" altLang="en-US" sz="2400" kern="0" dirty="0" smtClean="0"/>
              <a:t> </a:t>
            </a:r>
            <a:r>
              <a:rPr lang="de-DE" altLang="en-US" sz="2400" kern="0" dirty="0" err="1" smtClean="0"/>
              <a:t>ministries</a:t>
            </a:r>
            <a:r>
              <a:rPr lang="de-DE" altLang="en-US" sz="2400" kern="0" dirty="0" smtClean="0"/>
              <a:t> (1):</a:t>
            </a:r>
            <a:endParaRPr lang="en-GB" altLang="en-US" sz="2400" kern="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Europe’s innovation divide undermines competitiveness</a:t>
            </a:r>
            <a:endParaRPr lang="en-GB" dirty="0"/>
          </a:p>
        </p:txBody>
      </p:sp>
      <p:sp>
        <p:nvSpPr>
          <p:cNvPr id="3" name="Content Placeholder 2"/>
          <p:cNvSpPr>
            <a:spLocks noGrp="1"/>
          </p:cNvSpPr>
          <p:nvPr>
            <p:ph idx="1"/>
          </p:nvPr>
        </p:nvSpPr>
        <p:spPr/>
        <p:txBody>
          <a:bodyPr/>
          <a:lstStyle/>
          <a:p>
            <a:pPr>
              <a:buFont typeface="Wingdings" pitchFamily="2" charset="2"/>
              <a:buChar char="q"/>
              <a:defRPr/>
            </a:pPr>
            <a:r>
              <a:rPr lang="en-GB" dirty="0">
                <a:solidFill>
                  <a:schemeClr val="tx1"/>
                </a:solidFill>
              </a:rPr>
              <a:t>Large parts of the EU out of ‘sync’</a:t>
            </a:r>
          </a:p>
          <a:p>
            <a:pPr>
              <a:buFont typeface="Wingdings" pitchFamily="2" charset="2"/>
              <a:buChar char="q"/>
              <a:defRPr/>
            </a:pPr>
            <a:r>
              <a:rPr lang="en-GB" dirty="0">
                <a:solidFill>
                  <a:schemeClr val="tx1"/>
                </a:solidFill>
              </a:rPr>
              <a:t>Modest and Moderate Innovators holding back the EU as a whole</a:t>
            </a:r>
          </a:p>
          <a:p>
            <a:pPr>
              <a:buFont typeface="Wingdings" pitchFamily="2" charset="2"/>
              <a:buChar char="q"/>
              <a:defRPr/>
            </a:pPr>
            <a:r>
              <a:rPr lang="en-GB" dirty="0">
                <a:solidFill>
                  <a:schemeClr val="tx1"/>
                </a:solidFill>
              </a:rPr>
              <a:t>Grand policy designs at risk without a sound and functioning base</a:t>
            </a:r>
          </a:p>
          <a:p>
            <a:pPr>
              <a:buFont typeface="Wingdings" pitchFamily="2" charset="2"/>
              <a:buChar char="q"/>
              <a:defRPr/>
            </a:pPr>
            <a:r>
              <a:rPr lang="en-GB" dirty="0">
                <a:solidFill>
                  <a:schemeClr val="tx1"/>
                </a:solidFill>
              </a:rPr>
              <a:t>Identification of priorities and strategies of crucial importance – yet still, among the major bottlenecks</a:t>
            </a:r>
          </a:p>
          <a:p>
            <a:pPr>
              <a:buFont typeface="Wingdings" pitchFamily="2" charset="2"/>
              <a:buChar char="q"/>
              <a:defRPr/>
            </a:pPr>
            <a:endParaRPr lang="en-GB" dirty="0">
              <a:solidFill>
                <a:schemeClr val="tx1"/>
              </a:solidFill>
            </a:endParaRPr>
          </a:p>
        </p:txBody>
      </p:sp>
      <p:sp>
        <p:nvSpPr>
          <p:cNvPr id="153604" name="Footer Placeholder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GB" altLang="en-US">
                <a:solidFill>
                  <a:srgbClr val="000000"/>
                </a:solidFill>
                <a:latin typeface="Arial" panose="020B0604020202020204" pitchFamily="34" charset="0"/>
              </a:rPr>
              <a:t>EC DG RTD.B.5 DC</a:t>
            </a:r>
          </a:p>
        </p:txBody>
      </p:sp>
      <p:sp>
        <p:nvSpPr>
          <p:cNvPr id="15360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C460E9E-2135-4513-9216-4D5EE0E76DBD}" type="slidenum">
              <a:rPr lang="en-GB" altLang="en-US" smtClean="0">
                <a:solidFill>
                  <a:srgbClr val="000000"/>
                </a:solidFill>
                <a:latin typeface="Arial" panose="020B0604020202020204" pitchFamily="34" charset="0"/>
              </a:rPr>
              <a:pPr/>
              <a:t>2</a:t>
            </a:fld>
            <a:endParaRPr lang="en-GB" altLang="en-US" smtClean="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323850" y="2135188"/>
            <a:ext cx="8496300" cy="4533900"/>
          </a:xfrm>
        </p:spPr>
        <p:txBody>
          <a:bodyPr/>
          <a:lstStyle/>
          <a:p>
            <a:pPr marL="0" indent="0">
              <a:buClrTx/>
              <a:buFontTx/>
              <a:buNone/>
              <a:defRPr/>
            </a:pPr>
            <a:r>
              <a:rPr lang="en-GB" sz="1800" b="1" i="0" dirty="0" smtClean="0">
                <a:solidFill>
                  <a:srgbClr val="C00000"/>
                </a:solidFill>
              </a:rPr>
              <a:t>Identify / generate opportunities:</a:t>
            </a:r>
          </a:p>
          <a:p>
            <a:pPr>
              <a:buClrTx/>
              <a:buFont typeface="Wingdings" panose="05000000000000000000" pitchFamily="2" charset="2"/>
              <a:buChar char="Ø"/>
              <a:defRPr/>
            </a:pPr>
            <a:r>
              <a:rPr lang="en-GB" sz="1800" i="0" dirty="0" smtClean="0">
                <a:solidFill>
                  <a:schemeClr val="tx1"/>
                </a:solidFill>
              </a:rPr>
              <a:t>Facilitate transfer of technology, dissemination and take-up of research results from Horizon 2020 / FPs, including via:</a:t>
            </a:r>
          </a:p>
          <a:p>
            <a:pPr>
              <a:buClrTx/>
              <a:buFont typeface="Wingdings" panose="05000000000000000000" pitchFamily="2" charset="2"/>
              <a:buChar char="Ø"/>
              <a:defRPr/>
            </a:pPr>
            <a:r>
              <a:rPr lang="en-GB" sz="1800" i="0" dirty="0" smtClean="0">
                <a:solidFill>
                  <a:schemeClr val="tx1"/>
                </a:solidFill>
              </a:rPr>
              <a:t>Providing information on </a:t>
            </a:r>
            <a:r>
              <a:rPr lang="en-GB" sz="1800" b="1" i="0" dirty="0" smtClean="0">
                <a:solidFill>
                  <a:schemeClr val="tx1"/>
                </a:solidFill>
              </a:rPr>
              <a:t>where are the FP7 / Horizon2020 project participants located</a:t>
            </a:r>
            <a:r>
              <a:rPr lang="en-GB" sz="1800" i="0" dirty="0" smtClean="0">
                <a:solidFill>
                  <a:schemeClr val="tx1"/>
                </a:solidFill>
              </a:rPr>
              <a:t> asap after the grant contracts are signed (MA / regions won't search </a:t>
            </a:r>
            <a:r>
              <a:rPr lang="en-GB" sz="1800" i="0" dirty="0" err="1" smtClean="0">
                <a:solidFill>
                  <a:schemeClr val="tx1"/>
                </a:solidFill>
              </a:rPr>
              <a:t>Cordis</a:t>
            </a:r>
            <a:r>
              <a:rPr lang="en-GB" sz="1800" i="0" dirty="0" smtClean="0">
                <a:solidFill>
                  <a:schemeClr val="tx1"/>
                </a:solidFill>
              </a:rPr>
              <a:t> themselves …) </a:t>
            </a:r>
          </a:p>
          <a:p>
            <a:pPr>
              <a:buClrTx/>
              <a:buFont typeface="Wingdings" panose="05000000000000000000" pitchFamily="2" charset="2"/>
              <a:buChar char="Ø"/>
              <a:defRPr/>
            </a:pPr>
            <a:r>
              <a:rPr lang="en-GB" sz="1800" b="1" i="0" dirty="0" smtClean="0">
                <a:solidFill>
                  <a:schemeClr val="tx1"/>
                </a:solidFill>
              </a:rPr>
              <a:t>Invite Horizon2020 project participants </a:t>
            </a:r>
            <a:r>
              <a:rPr lang="en-GB" sz="1800" i="0" dirty="0" smtClean="0">
                <a:solidFill>
                  <a:schemeClr val="tx1"/>
                </a:solidFill>
              </a:rPr>
              <a:t>to cooperate with the EENs asap and to find out about the relevant MAs and their ESIF OP.</a:t>
            </a:r>
          </a:p>
          <a:p>
            <a:pPr>
              <a:buClrTx/>
              <a:buFont typeface="Wingdings" panose="05000000000000000000" pitchFamily="2" charset="2"/>
              <a:buChar char="Ø"/>
              <a:defRPr/>
            </a:pPr>
            <a:r>
              <a:rPr lang="en-GB" sz="1800" i="0" dirty="0" smtClean="0">
                <a:solidFill>
                  <a:schemeClr val="tx1"/>
                </a:solidFill>
              </a:rPr>
              <a:t>Install a system to </a:t>
            </a:r>
            <a:r>
              <a:rPr lang="en-GB" sz="1800" b="1" i="0" dirty="0" smtClean="0">
                <a:solidFill>
                  <a:schemeClr val="tx1"/>
                </a:solidFill>
              </a:rPr>
              <a:t>inform regional MA about calls for Horizon2020, </a:t>
            </a:r>
            <a:r>
              <a:rPr lang="en-GB" sz="1800" b="1" i="0" dirty="0" err="1" smtClean="0">
                <a:solidFill>
                  <a:schemeClr val="tx1"/>
                </a:solidFill>
              </a:rPr>
              <a:t>CreativeEurope</a:t>
            </a:r>
            <a:r>
              <a:rPr lang="en-GB" sz="1800" b="1" i="0" dirty="0" smtClean="0">
                <a:solidFill>
                  <a:schemeClr val="tx1"/>
                </a:solidFill>
              </a:rPr>
              <a:t>, COSME, digital CEF, Erasmus+ etc.</a:t>
            </a:r>
            <a:r>
              <a:rPr lang="en-GB" sz="1800" i="0" dirty="0" smtClean="0">
                <a:solidFill>
                  <a:schemeClr val="tx1"/>
                </a:solidFill>
              </a:rPr>
              <a:t> </a:t>
            </a:r>
            <a:r>
              <a:rPr lang="en-GB" sz="1800" b="1" i="0" dirty="0" smtClean="0">
                <a:solidFill>
                  <a:schemeClr val="tx1"/>
                </a:solidFill>
              </a:rPr>
              <a:t>proposals</a:t>
            </a:r>
            <a:r>
              <a:rPr lang="en-GB" sz="1800" i="0" dirty="0" smtClean="0">
                <a:solidFill>
                  <a:schemeClr val="tx1"/>
                </a:solidFill>
              </a:rPr>
              <a:t> that match their RIS3 specialisation fields</a:t>
            </a:r>
          </a:p>
          <a:p>
            <a:pPr>
              <a:buClrTx/>
              <a:buFont typeface="Wingdings" panose="05000000000000000000" pitchFamily="2" charset="2"/>
              <a:buChar char="Ø"/>
              <a:defRPr/>
            </a:pPr>
            <a:r>
              <a:rPr lang="en-GB" sz="1800" b="1" i="0" dirty="0" smtClean="0">
                <a:solidFill>
                  <a:schemeClr val="tx1"/>
                </a:solidFill>
              </a:rPr>
              <a:t>Invite universities to scrutinise their level of connection to the regional economy</a:t>
            </a:r>
            <a:r>
              <a:rPr lang="en-GB" sz="1800" i="0" dirty="0" smtClean="0">
                <a:solidFill>
                  <a:schemeClr val="tx1"/>
                </a:solidFill>
              </a:rPr>
              <a:t>, communicate the R&amp;D services they can offer and involve regional enterprises in curriculum development, selection of PhD themes, etc. (see thematic guide)</a:t>
            </a:r>
          </a:p>
          <a:p>
            <a:pPr marL="0" indent="0">
              <a:buClrTx/>
              <a:buFontTx/>
              <a:buNone/>
              <a:defRPr/>
            </a:pPr>
            <a:endParaRPr lang="de-DE" sz="1600" i="0" dirty="0">
              <a:solidFill>
                <a:schemeClr val="tx1"/>
              </a:solidFill>
            </a:endParaRPr>
          </a:p>
          <a:p>
            <a:pPr>
              <a:buClrTx/>
              <a:buFont typeface="Wingdings" panose="05000000000000000000" pitchFamily="2" charset="2"/>
              <a:buChar char="Ø"/>
              <a:defRPr/>
            </a:pPr>
            <a:endParaRPr lang="en-GB" sz="1800" i="0" dirty="0" smtClean="0">
              <a:solidFill>
                <a:schemeClr val="tx1"/>
              </a:solidFill>
            </a:endParaRPr>
          </a:p>
          <a:p>
            <a:pPr>
              <a:buClrTx/>
              <a:buFont typeface="Wingdings" panose="05000000000000000000" pitchFamily="2" charset="2"/>
              <a:buChar char="Ø"/>
              <a:defRPr/>
            </a:pPr>
            <a:endParaRPr lang="en-GB" sz="1800" i="0" dirty="0" smtClean="0">
              <a:solidFill>
                <a:schemeClr val="tx1"/>
              </a:solidFill>
            </a:endParaRPr>
          </a:p>
        </p:txBody>
      </p:sp>
      <p:sp>
        <p:nvSpPr>
          <p:cNvPr id="183299" name="Slide Number Placeholder 3"/>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AA12657A-6696-446B-871C-C500EB88B4B7}" type="slidenum">
              <a:rPr lang="en-GB" altLang="en-US" sz="1400" i="0" smtClean="0">
                <a:solidFill>
                  <a:srgbClr val="000000"/>
                </a:solidFill>
                <a:latin typeface="Arial" panose="020B0604020202020204" pitchFamily="34" charset="0"/>
              </a:rPr>
              <a:pPr>
                <a:spcBef>
                  <a:spcPct val="0"/>
                </a:spcBef>
                <a:buClrTx/>
                <a:buFontTx/>
                <a:buNone/>
              </a:pPr>
              <a:t>20</a:t>
            </a:fld>
            <a:endParaRPr lang="en-GB" altLang="en-US" sz="1400" i="0" smtClean="0">
              <a:solidFill>
                <a:srgbClr val="000000"/>
              </a:solidFill>
              <a:latin typeface="Arial" panose="020B0604020202020204" pitchFamily="34" charset="0"/>
            </a:endParaRPr>
          </a:p>
        </p:txBody>
      </p:sp>
      <p:sp>
        <p:nvSpPr>
          <p:cNvPr id="5" name="Title 1"/>
          <p:cNvSpPr txBox="1">
            <a:spLocks/>
          </p:cNvSpPr>
          <p:nvPr/>
        </p:nvSpPr>
        <p:spPr bwMode="auto">
          <a:xfrm>
            <a:off x="107950" y="981075"/>
            <a:ext cx="9036050" cy="1152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spcBef>
                <a:spcPts val="600"/>
              </a:spcBef>
              <a:defRPr/>
            </a:pPr>
            <a:r>
              <a:rPr lang="en-GB" sz="2800" kern="0" dirty="0">
                <a:solidFill>
                  <a:srgbClr val="C00000"/>
                </a:solidFill>
              </a:rPr>
              <a:t>Possible positive actions</a:t>
            </a:r>
            <a:endParaRPr lang="en-GB" altLang="en-US" sz="2800" kern="0" dirty="0"/>
          </a:p>
          <a:p>
            <a:pPr marL="0" indent="0">
              <a:spcBef>
                <a:spcPts val="600"/>
              </a:spcBef>
              <a:defRPr/>
            </a:pPr>
            <a:r>
              <a:rPr lang="de-DE" altLang="en-US" sz="2400" kern="0" dirty="0" smtClean="0"/>
              <a:t>by national research / science ministries (2):</a:t>
            </a:r>
            <a:endParaRPr lang="en-GB" altLang="en-US" sz="2400" kern="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323850" y="2135188"/>
            <a:ext cx="8496300" cy="4533900"/>
          </a:xfrm>
        </p:spPr>
        <p:txBody>
          <a:bodyPr/>
          <a:lstStyle/>
          <a:p>
            <a:pPr marL="0" indent="0">
              <a:buClrTx/>
              <a:buFontTx/>
              <a:buNone/>
              <a:defRPr/>
            </a:pPr>
            <a:r>
              <a:rPr lang="en-GB" sz="2000" b="1" i="0" dirty="0" smtClean="0">
                <a:solidFill>
                  <a:srgbClr val="C00000"/>
                </a:solidFill>
                <a:latin typeface="Calibri" panose="020F0502020204030204" pitchFamily="34" charset="0"/>
              </a:rPr>
              <a:t>Set</a:t>
            </a:r>
          </a:p>
          <a:p>
            <a:pPr>
              <a:buClrTx/>
              <a:buFont typeface="Wingdings" panose="05000000000000000000" pitchFamily="2" charset="2"/>
              <a:buChar char="q"/>
              <a:defRPr/>
            </a:pPr>
            <a:r>
              <a:rPr lang="en-GB" sz="2000" b="1" i="0" dirty="0" smtClean="0">
                <a:solidFill>
                  <a:schemeClr val="tx1"/>
                </a:solidFill>
                <a:latin typeface="Calibri" panose="020F0502020204030204" pitchFamily="34" charset="0"/>
              </a:rPr>
              <a:t>Get in touch and discuss synergies with the ESIF Managing Authorities in your country; integrate relevant policy measures in your Operational Programmes, based on local/ national RIS3 (Smart Specialisation Strategies)</a:t>
            </a:r>
          </a:p>
          <a:p>
            <a:pPr>
              <a:buClrTx/>
              <a:buFont typeface="Wingdings" panose="05000000000000000000" pitchFamily="2" charset="2"/>
              <a:buChar char="q"/>
              <a:defRPr/>
            </a:pPr>
            <a:r>
              <a:rPr lang="en-GB" sz="2000" b="1" i="0" dirty="0" smtClean="0">
                <a:solidFill>
                  <a:schemeClr val="tx1"/>
                </a:solidFill>
                <a:latin typeface="Calibri" panose="020F0502020204030204" pitchFamily="34" charset="0"/>
              </a:rPr>
              <a:t>Discuss a system to channel well evaluated but not-funded Horizon 2020 project proposals </a:t>
            </a:r>
            <a:r>
              <a:rPr lang="en-GB" sz="2000" i="0" dirty="0" smtClean="0">
                <a:solidFill>
                  <a:schemeClr val="tx1"/>
                </a:solidFill>
                <a:latin typeface="Calibri" panose="020F0502020204030204" pitchFamily="34" charset="0"/>
              </a:rPr>
              <a:t>that are largely located in an OP territory to the relevant MAs and can benefit from ERDF / ESF / EAFRD / EMFF funding </a:t>
            </a:r>
          </a:p>
          <a:p>
            <a:pPr>
              <a:buClrTx/>
              <a:buFont typeface="Wingdings" panose="05000000000000000000" pitchFamily="2" charset="2"/>
              <a:buChar char="q"/>
              <a:defRPr/>
            </a:pPr>
            <a:r>
              <a:rPr lang="en-GB" sz="2000" b="1" i="0" dirty="0" smtClean="0">
                <a:solidFill>
                  <a:schemeClr val="tx1"/>
                </a:solidFill>
                <a:latin typeface="Calibri" panose="020F0502020204030204" pitchFamily="34" charset="0"/>
              </a:rPr>
              <a:t>Explain the cost models, types of eligible costs, calculation methods and project formats of Horizon2020 </a:t>
            </a:r>
            <a:r>
              <a:rPr lang="en-GB" sz="2000" i="0" dirty="0" smtClean="0">
                <a:solidFill>
                  <a:schemeClr val="tx1"/>
                </a:solidFill>
                <a:latin typeface="Calibri" panose="020F0502020204030204" pitchFamily="34" charset="0"/>
              </a:rPr>
              <a:t>to the MA and Ministries in charge of SME support, regional development, innovation in fisheries and agriculture, etc. </a:t>
            </a:r>
          </a:p>
          <a:p>
            <a:pPr>
              <a:buClrTx/>
              <a:buFont typeface="Wingdings" panose="05000000000000000000" pitchFamily="2" charset="2"/>
              <a:buChar char="q"/>
              <a:defRPr/>
            </a:pPr>
            <a:r>
              <a:rPr lang="en-GB" sz="2000" i="0" dirty="0" smtClean="0">
                <a:solidFill>
                  <a:schemeClr val="tx1"/>
                </a:solidFill>
                <a:latin typeface="Calibri" panose="020F0502020204030204" pitchFamily="34" charset="0"/>
              </a:rPr>
              <a:t>Favour </a:t>
            </a:r>
            <a:r>
              <a:rPr lang="en-GB" sz="2000" b="1" i="0" dirty="0" smtClean="0">
                <a:solidFill>
                  <a:schemeClr val="tx1"/>
                </a:solidFill>
                <a:latin typeface="Calibri" panose="020F0502020204030204" pitchFamily="34" charset="0"/>
              </a:rPr>
              <a:t>international independent evaluation of proposals and peer review</a:t>
            </a:r>
            <a:endParaRPr lang="en-GB" sz="2000" i="0" dirty="0" smtClean="0">
              <a:solidFill>
                <a:schemeClr val="tx1"/>
              </a:solidFill>
              <a:latin typeface="Calibri" panose="020F0502020204030204" pitchFamily="34" charset="0"/>
            </a:endParaRPr>
          </a:p>
          <a:p>
            <a:pPr marL="0" indent="0">
              <a:buClrTx/>
              <a:buFontTx/>
              <a:buNone/>
              <a:defRPr/>
            </a:pPr>
            <a:endParaRPr lang="en-GB" sz="2000" i="0" dirty="0" smtClean="0">
              <a:solidFill>
                <a:schemeClr val="tx1"/>
              </a:solidFill>
              <a:latin typeface="Calibri" panose="020F0502020204030204" pitchFamily="34" charset="0"/>
            </a:endParaRPr>
          </a:p>
          <a:p>
            <a:pPr>
              <a:buClrTx/>
              <a:buFont typeface="Wingdings" panose="05000000000000000000" pitchFamily="2" charset="2"/>
              <a:buChar char="Ø"/>
              <a:defRPr/>
            </a:pPr>
            <a:endParaRPr lang="en-GB" sz="2000" i="0" dirty="0" smtClean="0">
              <a:solidFill>
                <a:schemeClr val="tx1"/>
              </a:solidFill>
              <a:latin typeface="Calibri" panose="020F0502020204030204" pitchFamily="34" charset="0"/>
            </a:endParaRPr>
          </a:p>
          <a:p>
            <a:pPr marL="0" indent="0">
              <a:buClrTx/>
              <a:buFontTx/>
              <a:buNone/>
              <a:defRPr/>
            </a:pPr>
            <a:endParaRPr lang="en-GB" sz="2000" b="1" i="0" dirty="0" smtClean="0">
              <a:solidFill>
                <a:srgbClr val="C00000"/>
              </a:solidFill>
              <a:latin typeface="Calibri" panose="020F0502020204030204" pitchFamily="34" charset="0"/>
            </a:endParaRPr>
          </a:p>
          <a:p>
            <a:pPr>
              <a:buClrTx/>
              <a:buFont typeface="Wingdings" panose="05000000000000000000" pitchFamily="2" charset="2"/>
              <a:buChar char="Ø"/>
              <a:defRPr/>
            </a:pPr>
            <a:endParaRPr lang="en-GB" sz="2000" i="0" dirty="0" smtClean="0">
              <a:solidFill>
                <a:schemeClr val="tx1"/>
              </a:solidFill>
              <a:latin typeface="Calibri" panose="020F0502020204030204" pitchFamily="34" charset="0"/>
            </a:endParaRPr>
          </a:p>
        </p:txBody>
      </p:sp>
      <p:sp>
        <p:nvSpPr>
          <p:cNvPr id="184323" name="Slide Number Placeholder 3"/>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60A6B759-948F-47C7-AFBE-4FA4887B84D6}" type="slidenum">
              <a:rPr lang="en-GB" altLang="en-US" sz="1400" i="0" smtClean="0">
                <a:solidFill>
                  <a:srgbClr val="000000"/>
                </a:solidFill>
                <a:latin typeface="Arial" panose="020B0604020202020204" pitchFamily="34" charset="0"/>
              </a:rPr>
              <a:pPr>
                <a:spcBef>
                  <a:spcPct val="0"/>
                </a:spcBef>
                <a:buClrTx/>
                <a:buFontTx/>
                <a:buNone/>
              </a:pPr>
              <a:t>21</a:t>
            </a:fld>
            <a:endParaRPr lang="en-GB" altLang="en-US" sz="1400" i="0" smtClean="0">
              <a:solidFill>
                <a:srgbClr val="000000"/>
              </a:solidFill>
              <a:latin typeface="Arial" panose="020B0604020202020204" pitchFamily="34" charset="0"/>
            </a:endParaRPr>
          </a:p>
        </p:txBody>
      </p:sp>
      <p:sp>
        <p:nvSpPr>
          <p:cNvPr id="5" name="Title 1"/>
          <p:cNvSpPr txBox="1">
            <a:spLocks/>
          </p:cNvSpPr>
          <p:nvPr/>
        </p:nvSpPr>
        <p:spPr bwMode="auto">
          <a:xfrm>
            <a:off x="250825" y="1268413"/>
            <a:ext cx="9036050" cy="1152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spcBef>
                <a:spcPts val="600"/>
              </a:spcBef>
              <a:defRPr/>
            </a:pPr>
            <a:r>
              <a:rPr lang="en-GB" sz="2800" kern="0" dirty="0">
                <a:solidFill>
                  <a:srgbClr val="C00000"/>
                </a:solidFill>
              </a:rPr>
              <a:t>Possible positive actions</a:t>
            </a:r>
            <a:endParaRPr lang="en-GB" altLang="en-US" sz="2800" kern="0" dirty="0"/>
          </a:p>
          <a:p>
            <a:pPr marL="0" indent="0">
              <a:spcBef>
                <a:spcPts val="600"/>
              </a:spcBef>
              <a:defRPr/>
            </a:pPr>
            <a:r>
              <a:rPr lang="de-DE" altLang="en-US" sz="2400" kern="0" dirty="0" smtClean="0">
                <a:latin typeface="Calibri" panose="020F0502020204030204" pitchFamily="34" charset="0"/>
              </a:rPr>
              <a:t>by national research / science ministries (3):</a:t>
            </a:r>
            <a:endParaRPr lang="en-GB" altLang="en-US" sz="2400" kern="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you asked (1):</a:t>
            </a:r>
            <a:endParaRPr lang="en-GB" dirty="0"/>
          </a:p>
        </p:txBody>
      </p:sp>
      <p:sp>
        <p:nvSpPr>
          <p:cNvPr id="3" name="Content Placeholder 2"/>
          <p:cNvSpPr>
            <a:spLocks noGrp="1"/>
          </p:cNvSpPr>
          <p:nvPr>
            <p:ph idx="1"/>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GB" dirty="0" smtClean="0"/>
              <a:t>Could the Commission please explain/define what the term “cost item” exactly means in the different instruments and initiatives covered by the guide (e.g. Eurostars also), as “cost item” in the context of an ERA NET </a:t>
            </a:r>
            <a:r>
              <a:rPr lang="en-GB" dirty="0" err="1" smtClean="0"/>
              <a:t>Cofund</a:t>
            </a:r>
            <a:r>
              <a:rPr lang="en-GB" dirty="0" smtClean="0"/>
              <a:t> instrument (covering different costs) is/means something different from “cost item” in a H2020 research</a:t>
            </a:r>
          </a:p>
          <a:p>
            <a:r>
              <a:rPr lang="en-GB" dirty="0" smtClean="0"/>
              <a:t>and innovation action ?</a:t>
            </a:r>
            <a:endParaRPr lang="en-GB" dirty="0"/>
          </a:p>
        </p:txBody>
      </p:sp>
      <p:sp>
        <p:nvSpPr>
          <p:cNvPr id="4" name="Slide Number Placeholder 3"/>
          <p:cNvSpPr>
            <a:spLocks noGrp="1"/>
          </p:cNvSpPr>
          <p:nvPr>
            <p:ph type="sldNum" sz="quarter" idx="12"/>
          </p:nvPr>
        </p:nvSpPr>
        <p:spPr/>
        <p:txBody>
          <a:bodyPr/>
          <a:lstStyle/>
          <a:p>
            <a:pPr>
              <a:defRPr/>
            </a:pPr>
            <a:fld id="{B9CFD7D9-5596-45EF-B2D8-CA7D2FE7DF2C}" type="slidenum">
              <a:rPr lang="en-GB" altLang="en-US" smtClean="0"/>
              <a:pPr>
                <a:defRPr/>
              </a:pPr>
              <a:t>22</a:t>
            </a:fld>
            <a:endParaRPr lang="en-GB" altLang="en-US"/>
          </a:p>
        </p:txBody>
      </p:sp>
    </p:spTree>
    <p:extLst>
      <p:ext uri="{BB962C8B-B14F-4D97-AF65-F5344CB8AC3E}">
        <p14:creationId xmlns:p14="http://schemas.microsoft.com/office/powerpoint/2010/main" val="1833939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71" y="1052736"/>
            <a:ext cx="8229600" cy="936625"/>
          </a:xfrm>
        </p:spPr>
        <p:txBody>
          <a:bodyPr/>
          <a:lstStyle/>
          <a:p>
            <a:r>
              <a:rPr lang="en-GB" dirty="0" smtClean="0"/>
              <a:t>Answer:</a:t>
            </a:r>
            <a:endParaRPr lang="en-GB" dirty="0"/>
          </a:p>
        </p:txBody>
      </p:sp>
      <p:sp>
        <p:nvSpPr>
          <p:cNvPr id="3" name="Content Placeholder 2"/>
          <p:cNvSpPr>
            <a:spLocks noGrp="1"/>
          </p:cNvSpPr>
          <p:nvPr>
            <p:ph idx="1"/>
          </p:nvPr>
        </p:nvSpPr>
        <p:spPr>
          <a:xfrm>
            <a:off x="426571" y="1772816"/>
            <a:ext cx="8229600" cy="3529013"/>
          </a:xfrm>
        </p:spPr>
        <p:txBody>
          <a:bodyPr/>
          <a:lstStyle/>
          <a:p>
            <a:pPr>
              <a:buClrTx/>
              <a:buFont typeface="Wingdings" panose="05000000000000000000" pitchFamily="2" charset="2"/>
              <a:buChar char="q"/>
            </a:pPr>
            <a:r>
              <a:rPr lang="en-GB" sz="1600" b="1" dirty="0" smtClean="0"/>
              <a:t>A cost item </a:t>
            </a:r>
            <a:r>
              <a:rPr lang="en-GB" sz="1600" dirty="0" smtClean="0"/>
              <a:t>is defined in the guide as "</a:t>
            </a:r>
            <a:r>
              <a:rPr lang="en-GB" sz="1600" b="1" dirty="0" smtClean="0"/>
              <a:t>A cost / expenditure item is the amount declared as eligible for Union funding under a budget category</a:t>
            </a:r>
            <a:r>
              <a:rPr lang="en-GB" sz="1600" dirty="0" smtClean="0"/>
              <a:t>". This definition is valid for all types of actions under H2020 (</a:t>
            </a:r>
            <a:r>
              <a:rPr lang="en-GB" sz="1600" dirty="0" smtClean="0">
                <a:solidFill>
                  <a:srgbClr val="C00000"/>
                </a:solidFill>
              </a:rPr>
              <a:t>including those supported by a grant awarded by a funding body).</a:t>
            </a:r>
          </a:p>
          <a:p>
            <a:pPr>
              <a:buClrTx/>
              <a:buFont typeface="Wingdings" panose="05000000000000000000" pitchFamily="2" charset="2"/>
              <a:buChar char="q"/>
            </a:pPr>
            <a:r>
              <a:rPr lang="en-GB" sz="1600" dirty="0" smtClean="0"/>
              <a:t>However, it is correct to state that the </a:t>
            </a:r>
            <a:r>
              <a:rPr lang="en-GB" sz="1600" b="1" dirty="0" smtClean="0"/>
              <a:t>budget categories may depend on the type of action. </a:t>
            </a:r>
            <a:r>
              <a:rPr lang="en-GB" sz="1600" dirty="0" smtClean="0"/>
              <a:t>For H2020, they are clearly defined in the corresponding </a:t>
            </a:r>
            <a:r>
              <a:rPr lang="en-GB" sz="1600" b="1" dirty="0" smtClean="0"/>
              <a:t>model grant agreement (Article 6.2 and Annexes 2 and 4). </a:t>
            </a:r>
          </a:p>
          <a:p>
            <a:pPr>
              <a:buClrTx/>
              <a:buFont typeface="Wingdings" panose="05000000000000000000" pitchFamily="2" charset="2"/>
              <a:buChar char="q"/>
            </a:pPr>
            <a:r>
              <a:rPr lang="en-GB" sz="1600" dirty="0" smtClean="0"/>
              <a:t>As examples, for the ERA NET </a:t>
            </a:r>
            <a:r>
              <a:rPr lang="en-GB" sz="1600" dirty="0" err="1" smtClean="0"/>
              <a:t>Cofund</a:t>
            </a:r>
            <a:r>
              <a:rPr lang="en-GB" sz="1600" dirty="0" smtClean="0"/>
              <a:t> instrument, </a:t>
            </a:r>
            <a:r>
              <a:rPr lang="en-GB" sz="1600" dirty="0" smtClean="0">
                <a:solidFill>
                  <a:srgbClr val="C00000"/>
                </a:solidFill>
              </a:rPr>
              <a:t>a cost item may be the envelope of the call for proposals declared as eligible under Budget Category A.1 "Direct costs of providing financial support to third parties". </a:t>
            </a:r>
            <a:r>
              <a:rPr lang="en-GB" sz="1600" b="1" dirty="0" smtClean="0"/>
              <a:t>For an R&amp;I action </a:t>
            </a:r>
            <a:r>
              <a:rPr lang="en-GB" sz="1600" dirty="0" smtClean="0"/>
              <a:t>it may be the costs of a </a:t>
            </a:r>
            <a:r>
              <a:rPr lang="en-GB" sz="1600" b="1" dirty="0" smtClean="0"/>
              <a:t>large research infrastructure </a:t>
            </a:r>
            <a:r>
              <a:rPr lang="en-GB" sz="1600" dirty="0" smtClean="0"/>
              <a:t>declared as eligible under Budget Category D.4 "Costs of large research infrastructure". </a:t>
            </a:r>
          </a:p>
          <a:p>
            <a:pPr>
              <a:buClrTx/>
              <a:buFont typeface="Wingdings" panose="05000000000000000000" pitchFamily="2" charset="2"/>
              <a:buChar char="q"/>
            </a:pPr>
            <a:r>
              <a:rPr lang="en-GB" sz="1600" dirty="0" smtClean="0"/>
              <a:t>You may define the budget category at a more detailed level if need be </a:t>
            </a:r>
            <a:r>
              <a:rPr lang="en-GB" sz="1600" b="1" dirty="0" smtClean="0"/>
              <a:t>(e.g. costs of certain categories of personnel assigned to the action).</a:t>
            </a:r>
            <a:endParaRPr lang="en-GB" sz="1600" b="1" dirty="0"/>
          </a:p>
        </p:txBody>
      </p:sp>
      <p:sp>
        <p:nvSpPr>
          <p:cNvPr id="4" name="Slide Number Placeholder 3"/>
          <p:cNvSpPr>
            <a:spLocks noGrp="1"/>
          </p:cNvSpPr>
          <p:nvPr>
            <p:ph type="sldNum" sz="quarter" idx="12"/>
          </p:nvPr>
        </p:nvSpPr>
        <p:spPr/>
        <p:txBody>
          <a:bodyPr/>
          <a:lstStyle/>
          <a:p>
            <a:pPr>
              <a:defRPr/>
            </a:pPr>
            <a:fld id="{B9CFD7D9-5596-45EF-B2D8-CA7D2FE7DF2C}" type="slidenum">
              <a:rPr lang="en-GB" altLang="en-US" smtClean="0"/>
              <a:pPr>
                <a:defRPr/>
              </a:pPr>
              <a:t>23</a:t>
            </a:fld>
            <a:endParaRPr lang="en-GB" altLang="en-US"/>
          </a:p>
        </p:txBody>
      </p:sp>
    </p:spTree>
    <p:extLst>
      <p:ext uri="{BB962C8B-B14F-4D97-AF65-F5344CB8AC3E}">
        <p14:creationId xmlns:p14="http://schemas.microsoft.com/office/powerpoint/2010/main" val="2721456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you asked (2):</a:t>
            </a:r>
            <a:endParaRPr lang="en-GB" dirty="0"/>
          </a:p>
        </p:txBody>
      </p:sp>
      <p:sp>
        <p:nvSpPr>
          <p:cNvPr id="3" name="Content Placeholder 2"/>
          <p:cNvSpPr>
            <a:spLocks noGrp="1"/>
          </p:cNvSpPr>
          <p:nvPr>
            <p:ph idx="1"/>
          </p:nvPr>
        </p:nvSpPr>
        <p:spPr/>
        <p:txBody>
          <a:bodyPr/>
          <a:lstStyle/>
          <a:p>
            <a:pPr>
              <a:buClrTx/>
              <a:buFont typeface="Wingdings" panose="05000000000000000000" pitchFamily="2" charset="2"/>
              <a:buChar char="q"/>
            </a:pPr>
            <a:r>
              <a:rPr lang="en-GB" sz="2800" dirty="0" smtClean="0"/>
              <a:t>What does this mean with regard to the </a:t>
            </a:r>
            <a:r>
              <a:rPr lang="en-GB" sz="2800" b="1" dirty="0" smtClean="0"/>
              <a:t>combined funding of such costs</a:t>
            </a:r>
            <a:r>
              <a:rPr lang="en-GB" sz="2800" dirty="0" smtClean="0"/>
              <a:t>? </a:t>
            </a:r>
            <a:r>
              <a:rPr lang="en-GB" sz="2800" dirty="0" smtClean="0">
                <a:solidFill>
                  <a:srgbClr val="C00000"/>
                </a:solidFill>
              </a:rPr>
              <a:t>Is it for example possible to cover personnel costs with H2020 funding and to cover the remaining non-funded part of the costs with ESIF funding?</a:t>
            </a:r>
            <a:endParaRPr lang="en-GB" sz="2800" dirty="0">
              <a:solidFill>
                <a:srgbClr val="C00000"/>
              </a:solidFill>
            </a:endParaRPr>
          </a:p>
        </p:txBody>
      </p:sp>
      <p:sp>
        <p:nvSpPr>
          <p:cNvPr id="4" name="Slide Number Placeholder 3"/>
          <p:cNvSpPr>
            <a:spLocks noGrp="1"/>
          </p:cNvSpPr>
          <p:nvPr>
            <p:ph type="sldNum" sz="quarter" idx="12"/>
          </p:nvPr>
        </p:nvSpPr>
        <p:spPr/>
        <p:txBody>
          <a:bodyPr/>
          <a:lstStyle/>
          <a:p>
            <a:pPr>
              <a:defRPr/>
            </a:pPr>
            <a:fld id="{B9CFD7D9-5596-45EF-B2D8-CA7D2FE7DF2C}" type="slidenum">
              <a:rPr lang="en-GB" altLang="en-US" smtClean="0"/>
              <a:pPr>
                <a:defRPr/>
              </a:pPr>
              <a:t>24</a:t>
            </a:fld>
            <a:endParaRPr lang="en-GB" altLang="en-US"/>
          </a:p>
        </p:txBody>
      </p:sp>
    </p:spTree>
    <p:extLst>
      <p:ext uri="{BB962C8B-B14F-4D97-AF65-F5344CB8AC3E}">
        <p14:creationId xmlns:p14="http://schemas.microsoft.com/office/powerpoint/2010/main" val="3512995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936625"/>
          </a:xfrm>
        </p:spPr>
        <p:txBody>
          <a:bodyPr/>
          <a:lstStyle/>
          <a:p>
            <a:r>
              <a:rPr lang="en-GB" dirty="0" smtClean="0"/>
              <a:t>Answer:</a:t>
            </a:r>
            <a:endParaRPr lang="en-GB" dirty="0"/>
          </a:p>
        </p:txBody>
      </p:sp>
      <p:sp>
        <p:nvSpPr>
          <p:cNvPr id="3" name="Content Placeholder 2"/>
          <p:cNvSpPr>
            <a:spLocks noGrp="1"/>
          </p:cNvSpPr>
          <p:nvPr>
            <p:ph idx="1"/>
          </p:nvPr>
        </p:nvSpPr>
        <p:spPr>
          <a:xfrm>
            <a:off x="179512" y="1556793"/>
            <a:ext cx="8712968" cy="3745038"/>
          </a:xfrm>
        </p:spPr>
        <p:txBody>
          <a:bodyPr/>
          <a:lstStyle/>
          <a:p>
            <a:pPr>
              <a:buClrTx/>
              <a:buFont typeface="Wingdings" panose="05000000000000000000" pitchFamily="2" charset="2"/>
              <a:buChar char="q"/>
            </a:pPr>
            <a:r>
              <a:rPr lang="en-GB" sz="1600" dirty="0" smtClean="0"/>
              <a:t>The issue of ensuring that ESIF and H2020 funds cover different "cost items" becomes relevant in the specific case </a:t>
            </a:r>
            <a:r>
              <a:rPr lang="en-GB" sz="1600" b="1" dirty="0" smtClean="0"/>
              <a:t>where a Member State </a:t>
            </a:r>
            <a:r>
              <a:rPr lang="en-GB" sz="1600" dirty="0" smtClean="0"/>
              <a:t>(acting as a </a:t>
            </a:r>
            <a:r>
              <a:rPr lang="en-GB" sz="1600" b="1" dirty="0" smtClean="0"/>
              <a:t>managing authority </a:t>
            </a:r>
            <a:r>
              <a:rPr lang="en-GB" sz="1600" dirty="0" smtClean="0"/>
              <a:t>for the implementation of </a:t>
            </a:r>
            <a:r>
              <a:rPr lang="en-GB" sz="1600" b="1" dirty="0" smtClean="0"/>
              <a:t>ESIF funds</a:t>
            </a:r>
            <a:r>
              <a:rPr lang="en-GB" sz="1600" dirty="0" smtClean="0"/>
              <a:t>) and the </a:t>
            </a:r>
            <a:r>
              <a:rPr lang="en-GB" sz="1600" b="1" dirty="0" smtClean="0"/>
              <a:t>Commission</a:t>
            </a:r>
            <a:r>
              <a:rPr lang="en-GB" sz="1600" dirty="0" smtClean="0"/>
              <a:t> or a </a:t>
            </a:r>
            <a:r>
              <a:rPr lang="en-GB" sz="1600" u="sng" dirty="0" smtClean="0"/>
              <a:t>funding body (implementing H2020 funds</a:t>
            </a:r>
            <a:r>
              <a:rPr lang="en-GB" sz="1600" dirty="0" smtClean="0"/>
              <a:t>) </a:t>
            </a:r>
            <a:r>
              <a:rPr lang="en-GB" sz="1600" b="1" dirty="0" smtClean="0"/>
              <a:t>award two grants for the same activities implemented by a specific beneficiary.</a:t>
            </a:r>
          </a:p>
          <a:p>
            <a:pPr>
              <a:buClrTx/>
              <a:buFont typeface="Wingdings" panose="05000000000000000000" pitchFamily="2" charset="2"/>
              <a:buChar char="q"/>
            </a:pPr>
            <a:r>
              <a:rPr lang="en-GB" sz="1600" dirty="0" smtClean="0"/>
              <a:t>In other terms, it becomes relevant where there is a need to derogate from the </a:t>
            </a:r>
            <a:r>
              <a:rPr lang="en-GB" sz="1600" u="sng" dirty="0" smtClean="0"/>
              <a:t>non-cumulative principle </a:t>
            </a:r>
            <a:r>
              <a:rPr lang="en-GB" sz="1600" dirty="0" smtClean="0"/>
              <a:t>as defined by the Financial Regulation, which states that: </a:t>
            </a:r>
            <a:r>
              <a:rPr lang="en-GB" sz="1600" dirty="0" smtClean="0">
                <a:solidFill>
                  <a:srgbClr val="C00000"/>
                </a:solidFill>
              </a:rPr>
              <a:t>one action of a beneficiary </a:t>
            </a:r>
            <a:r>
              <a:rPr lang="en-GB" sz="1600" dirty="0" smtClean="0"/>
              <a:t>(i.e. one set of activities implemented by a beneficiary over a specific period) </a:t>
            </a:r>
            <a:r>
              <a:rPr lang="en-GB" sz="1600" dirty="0" smtClean="0">
                <a:solidFill>
                  <a:srgbClr val="C00000"/>
                </a:solidFill>
              </a:rPr>
              <a:t>=&gt; one grant </a:t>
            </a:r>
            <a:r>
              <a:rPr lang="en-GB" sz="1600" dirty="0" smtClean="0"/>
              <a:t>(and no more than one) from the EU budget.</a:t>
            </a:r>
          </a:p>
          <a:p>
            <a:pPr>
              <a:buClrTx/>
              <a:buFont typeface="Wingdings" panose="05000000000000000000" pitchFamily="2" charset="2"/>
              <a:buChar char="q"/>
            </a:pPr>
            <a:r>
              <a:rPr lang="en-GB" sz="1600" dirty="0" smtClean="0"/>
              <a:t>This is this situation which is probably referred to in the question as </a:t>
            </a:r>
            <a:r>
              <a:rPr lang="en-GB" sz="1600" dirty="0" smtClean="0">
                <a:solidFill>
                  <a:srgbClr val="C00000"/>
                </a:solidFill>
              </a:rPr>
              <a:t>"combined funding". </a:t>
            </a:r>
            <a:r>
              <a:rPr lang="en-GB" sz="1600" dirty="0"/>
              <a:t>I</a:t>
            </a:r>
            <a:r>
              <a:rPr lang="en-GB" sz="1600" dirty="0" smtClean="0"/>
              <a:t>n such a case, it is correct to state that in the specific case of two grants awarded under H2020 and ESIF for the same activities, the beneficiary will be entitled to receive H2020 funding for the reimbursement of personnel costs (if they fulfil the cost eligibility conditions under H2020 rules) </a:t>
            </a:r>
            <a:r>
              <a:rPr lang="en-GB" sz="1600" dirty="0" smtClean="0">
                <a:solidFill>
                  <a:srgbClr val="C00000"/>
                </a:solidFill>
              </a:rPr>
              <a:t>and to receive at the same time ESIF funding for the other costs (if they fulfil the cost eligibility conditions under ESIF rules), provided that personnel costs are not declared as eligible under the ESIF grant and that the other costs are not declared as eligible under the H2020 grant.</a:t>
            </a:r>
            <a:endParaRPr lang="en-GB" sz="1600" dirty="0">
              <a:solidFill>
                <a:srgbClr val="C00000"/>
              </a:solidFill>
            </a:endParaRPr>
          </a:p>
        </p:txBody>
      </p:sp>
      <p:sp>
        <p:nvSpPr>
          <p:cNvPr id="4" name="Slide Number Placeholder 3"/>
          <p:cNvSpPr>
            <a:spLocks noGrp="1"/>
          </p:cNvSpPr>
          <p:nvPr>
            <p:ph type="sldNum" sz="quarter" idx="12"/>
          </p:nvPr>
        </p:nvSpPr>
        <p:spPr/>
        <p:txBody>
          <a:bodyPr/>
          <a:lstStyle/>
          <a:p>
            <a:pPr>
              <a:defRPr/>
            </a:pPr>
            <a:fld id="{B9CFD7D9-5596-45EF-B2D8-CA7D2FE7DF2C}" type="slidenum">
              <a:rPr lang="en-GB" altLang="en-US" smtClean="0"/>
              <a:pPr>
                <a:defRPr/>
              </a:pPr>
              <a:t>25</a:t>
            </a:fld>
            <a:endParaRPr lang="en-GB" altLang="en-US"/>
          </a:p>
        </p:txBody>
      </p:sp>
    </p:spTree>
    <p:extLst>
      <p:ext uri="{BB962C8B-B14F-4D97-AF65-F5344CB8AC3E}">
        <p14:creationId xmlns:p14="http://schemas.microsoft.com/office/powerpoint/2010/main" val="570357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b="1" dirty="0" smtClean="0"/>
              <a:t>Bottom line:</a:t>
            </a:r>
            <a:endParaRPr lang="en-GB" sz="4800" b="1" dirty="0"/>
          </a:p>
        </p:txBody>
      </p:sp>
      <p:sp>
        <p:nvSpPr>
          <p:cNvPr id="3" name="Content Placeholder 2"/>
          <p:cNvSpPr>
            <a:spLocks noGrp="1"/>
          </p:cNvSpPr>
          <p:nvPr>
            <p:ph idx="1"/>
          </p:nvPr>
        </p:nvSpPr>
        <p:spPr/>
        <p:txBody>
          <a:bodyPr/>
          <a:lstStyle/>
          <a:p>
            <a:pPr>
              <a:buClrTx/>
              <a:buFont typeface="Wingdings" panose="05000000000000000000" pitchFamily="2" charset="2"/>
              <a:buChar char="q"/>
            </a:pPr>
            <a:r>
              <a:rPr lang="en-GB" sz="2000" dirty="0" smtClean="0">
                <a:effectLst>
                  <a:outerShdw blurRad="38100" dist="38100" dir="2700000" algn="tl">
                    <a:srgbClr val="000000">
                      <a:alpha val="43137"/>
                    </a:srgbClr>
                  </a:outerShdw>
                </a:effectLst>
              </a:rPr>
              <a:t>Please </a:t>
            </a:r>
            <a:r>
              <a:rPr lang="en-GB" sz="2000" b="1" u="sng" dirty="0" smtClean="0">
                <a:effectLst>
                  <a:outerShdw blurRad="38100" dist="38100" dir="2700000" algn="tl">
                    <a:srgbClr val="000000">
                      <a:alpha val="43137"/>
                    </a:srgbClr>
                  </a:outerShdw>
                </a:effectLst>
              </a:rPr>
              <a:t>do not mix </a:t>
            </a:r>
            <a:r>
              <a:rPr lang="en-GB" sz="2000" dirty="0" smtClean="0">
                <a:effectLst>
                  <a:outerShdw blurRad="38100" dist="38100" dir="2700000" algn="tl">
                    <a:srgbClr val="000000">
                      <a:alpha val="43137"/>
                    </a:srgbClr>
                  </a:outerShdw>
                </a:effectLst>
              </a:rPr>
              <a:t>funding from </a:t>
            </a:r>
            <a:r>
              <a:rPr lang="en-GB" sz="2000" dirty="0" err="1" smtClean="0">
                <a:effectLst>
                  <a:outerShdw blurRad="38100" dist="38100" dir="2700000" algn="tl">
                    <a:srgbClr val="000000">
                      <a:alpha val="43137"/>
                    </a:srgbClr>
                  </a:outerShdw>
                </a:effectLst>
              </a:rPr>
              <a:t>ESIF+Governments</a:t>
            </a:r>
            <a:r>
              <a:rPr lang="en-GB" sz="2000" dirty="0" smtClean="0">
                <a:effectLst>
                  <a:outerShdw blurRad="38100" dist="38100" dir="2700000" algn="tl">
                    <a:srgbClr val="000000">
                      <a:alpha val="43137"/>
                    </a:srgbClr>
                  </a:outerShdw>
                </a:effectLst>
              </a:rPr>
              <a:t> (national / regional) and H2020 </a:t>
            </a:r>
            <a:r>
              <a:rPr lang="en-GB" sz="2000" dirty="0" smtClean="0">
                <a:solidFill>
                  <a:srgbClr val="C00000"/>
                </a:solidFill>
                <a:effectLst>
                  <a:outerShdw blurRad="38100" dist="38100" dir="2700000" algn="tl">
                    <a:srgbClr val="000000">
                      <a:alpha val="43137"/>
                    </a:srgbClr>
                  </a:outerShdw>
                </a:effectLst>
              </a:rPr>
              <a:t>for the same cost item !</a:t>
            </a:r>
          </a:p>
          <a:p>
            <a:pPr>
              <a:buClrTx/>
              <a:buFont typeface="Wingdings" panose="05000000000000000000" pitchFamily="2" charset="2"/>
              <a:buChar char="q"/>
            </a:pPr>
            <a:r>
              <a:rPr lang="en-GB" sz="2000" dirty="0" smtClean="0">
                <a:solidFill>
                  <a:srgbClr val="C00000"/>
                </a:solidFill>
                <a:effectLst>
                  <a:outerShdw blurRad="38100" dist="38100" dir="2700000" algn="tl">
                    <a:srgbClr val="000000">
                      <a:alpha val="43137"/>
                    </a:srgbClr>
                  </a:outerShdw>
                </a:effectLst>
              </a:rPr>
              <a:t>ESIF funds may never replace matching contributions </a:t>
            </a:r>
            <a:r>
              <a:rPr lang="en-GB" sz="2000" dirty="0" smtClean="0">
                <a:effectLst>
                  <a:outerShdw blurRad="38100" dist="38100" dir="2700000" algn="tl">
                    <a:srgbClr val="000000">
                      <a:alpha val="43137"/>
                    </a:srgbClr>
                  </a:outerShdw>
                </a:effectLst>
              </a:rPr>
              <a:t>(public or private or a combination of the two!) agreed in an H2020 Grant Agreement with the Commission !</a:t>
            </a:r>
          </a:p>
          <a:p>
            <a:pPr>
              <a:buClrTx/>
              <a:buFont typeface="Wingdings" panose="05000000000000000000" pitchFamily="2" charset="2"/>
              <a:buChar char="q"/>
            </a:pPr>
            <a:r>
              <a:rPr lang="en-GB" sz="2000" b="1" u="sng" dirty="0" smtClean="0">
                <a:effectLst>
                  <a:outerShdw blurRad="38100" dist="38100" dir="2700000" algn="tl">
                    <a:srgbClr val="000000">
                      <a:alpha val="43137"/>
                    </a:srgbClr>
                  </a:outerShdw>
                </a:effectLst>
              </a:rPr>
              <a:t>Golden rule</a:t>
            </a:r>
            <a:r>
              <a:rPr lang="en-GB" sz="2000" dirty="0" smtClean="0">
                <a:effectLst>
                  <a:outerShdw blurRad="38100" dist="38100" dir="2700000" algn="tl">
                    <a:srgbClr val="000000">
                      <a:alpha val="43137"/>
                    </a:srgbClr>
                  </a:outerShdw>
                </a:effectLst>
              </a:rPr>
              <a:t>: go always for additional work-packages / additional cost items in a given project (auditors have to be able to distinguish clearly what was funded under ESIF and what was funded under H2020 !) </a:t>
            </a:r>
            <a:endParaRPr lang="en-GB" sz="20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B9CFD7D9-5596-45EF-B2D8-CA7D2FE7DF2C}" type="slidenum">
              <a:rPr lang="en-GB" altLang="en-US" smtClean="0"/>
              <a:pPr>
                <a:defRPr/>
              </a:pPr>
              <a:t>26</a:t>
            </a:fld>
            <a:endParaRPr lang="en-GB" altLang="en-US"/>
          </a:p>
        </p:txBody>
      </p:sp>
    </p:spTree>
    <p:extLst>
      <p:ext uri="{BB962C8B-B14F-4D97-AF65-F5344CB8AC3E}">
        <p14:creationId xmlns:p14="http://schemas.microsoft.com/office/powerpoint/2010/main" val="2219854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2312" y="1052736"/>
            <a:ext cx="8229600" cy="936625"/>
          </a:xfrm>
        </p:spPr>
        <p:txBody>
          <a:bodyPr/>
          <a:lstStyle/>
          <a:p>
            <a:r>
              <a:rPr lang="en-GB" dirty="0" smtClean="0"/>
              <a:t>Additional question : ERA Chairs</a:t>
            </a:r>
            <a:endParaRPr lang="en-GB" dirty="0"/>
          </a:p>
        </p:txBody>
      </p:sp>
      <p:sp>
        <p:nvSpPr>
          <p:cNvPr id="3" name="Content Placeholder 2"/>
          <p:cNvSpPr>
            <a:spLocks noGrp="1"/>
          </p:cNvSpPr>
          <p:nvPr>
            <p:ph sz="half" idx="1"/>
          </p:nvPr>
        </p:nvSpPr>
        <p:spPr>
          <a:xfrm>
            <a:off x="422312" y="1989361"/>
            <a:ext cx="4038600" cy="3529013"/>
          </a:xfrm>
        </p:spPr>
        <p:txBody>
          <a:bodyPr/>
          <a:lstStyle/>
          <a:p>
            <a:pPr>
              <a:buClrTx/>
              <a:buFont typeface="Wingdings" panose="05000000000000000000" pitchFamily="2" charset="2"/>
              <a:buChar char="q"/>
            </a:pPr>
            <a:r>
              <a:rPr lang="en-GB" sz="1800" b="0" i="0" u="none" strike="noStrike" baseline="0" dirty="0" smtClean="0">
                <a:solidFill>
                  <a:srgbClr val="000000"/>
                </a:solidFill>
                <a:effectLst>
                  <a:outerShdw blurRad="38100" dist="38100" dir="2700000" algn="tl">
                    <a:srgbClr val="000000">
                      <a:alpha val="43137"/>
                    </a:srgbClr>
                  </a:outerShdw>
                </a:effectLst>
                <a:latin typeface="+mj-lt"/>
              </a:rPr>
              <a:t>The ERA Chairs Call is considered as a CSA Action in the Call text in the relevant WP. Although, it is clarified in the specific conditions for this Call that ‘EU Contribution shall not exceed a maximum of EUR 2.5 M for a period of up to 60 months and 90% of the total estimated budget for each proposal meaning that 90% instead of 100% will be reimbursed. Please clarify.</a:t>
            </a:r>
          </a:p>
        </p:txBody>
      </p:sp>
      <p:sp>
        <p:nvSpPr>
          <p:cNvPr id="5" name="Content Placeholder 4"/>
          <p:cNvSpPr>
            <a:spLocks noGrp="1"/>
          </p:cNvSpPr>
          <p:nvPr>
            <p:ph sz="half" idx="2"/>
          </p:nvPr>
        </p:nvSpPr>
        <p:spPr>
          <a:xfrm>
            <a:off x="4629539" y="1989361"/>
            <a:ext cx="4038600" cy="3968750"/>
          </a:xfrm>
        </p:spPr>
        <p:txBody>
          <a:bodyPr/>
          <a:lstStyle/>
          <a:p>
            <a:pPr>
              <a:buClrTx/>
              <a:buFont typeface="Wingdings" panose="05000000000000000000" pitchFamily="2" charset="2"/>
              <a:buChar char="q"/>
            </a:pPr>
            <a:r>
              <a:rPr lang="en-GB" sz="1400" i="0" dirty="0">
                <a:solidFill>
                  <a:srgbClr val="C00000"/>
                </a:solidFill>
                <a:effectLst>
                  <a:outerShdw blurRad="38100" dist="38100" dir="2700000" algn="tl">
                    <a:srgbClr val="000000">
                      <a:alpha val="43137"/>
                    </a:srgbClr>
                  </a:outerShdw>
                </a:effectLst>
                <a:latin typeface="+mj-lt"/>
              </a:rPr>
              <a:t>The Work Programme </a:t>
            </a:r>
            <a:r>
              <a:rPr lang="en-GB" sz="1400" i="0" dirty="0" smtClean="0">
                <a:solidFill>
                  <a:srgbClr val="C00000"/>
                </a:solidFill>
                <a:effectLst>
                  <a:outerShdw blurRad="38100" dist="38100" dir="2700000" algn="tl">
                    <a:srgbClr val="000000">
                      <a:alpha val="43137"/>
                    </a:srgbClr>
                  </a:outerShdw>
                </a:effectLst>
                <a:latin typeface="+mj-lt"/>
              </a:rPr>
              <a:t>provides details on the </a:t>
            </a:r>
            <a:r>
              <a:rPr lang="en-GB" sz="1400" i="0" dirty="0">
                <a:solidFill>
                  <a:srgbClr val="C00000"/>
                </a:solidFill>
                <a:effectLst>
                  <a:outerShdw blurRad="38100" dist="38100" dir="2700000" algn="tl">
                    <a:srgbClr val="000000">
                      <a:alpha val="43137"/>
                    </a:srgbClr>
                  </a:outerShdw>
                </a:effectLst>
                <a:latin typeface="+mj-lt"/>
              </a:rPr>
              <a:t>eligibility conditions specific for </a:t>
            </a:r>
            <a:r>
              <a:rPr lang="en-GB" sz="1400" i="0" dirty="0" smtClean="0">
                <a:solidFill>
                  <a:srgbClr val="C00000"/>
                </a:solidFill>
                <a:effectLst>
                  <a:outerShdw blurRad="38100" dist="38100" dir="2700000" algn="tl">
                    <a:srgbClr val="000000">
                      <a:alpha val="43137"/>
                    </a:srgbClr>
                  </a:outerShdw>
                </a:effectLst>
                <a:latin typeface="+mj-lt"/>
              </a:rPr>
              <a:t>the call</a:t>
            </a:r>
            <a:r>
              <a:rPr lang="en-GB" sz="1400" i="0" dirty="0">
                <a:solidFill>
                  <a:srgbClr val="C00000"/>
                </a:solidFill>
                <a:effectLst>
                  <a:outerShdw blurRad="38100" dist="38100" dir="2700000" algn="tl">
                    <a:srgbClr val="000000">
                      <a:alpha val="43137"/>
                    </a:srgbClr>
                  </a:outerShdw>
                </a:effectLst>
                <a:latin typeface="+mj-lt"/>
              </a:rPr>
              <a:t>. The text is legally binding and states that "the EU </a:t>
            </a:r>
            <a:r>
              <a:rPr lang="en-GB" sz="1400" i="0" dirty="0" smtClean="0">
                <a:solidFill>
                  <a:srgbClr val="C00000"/>
                </a:solidFill>
                <a:effectLst>
                  <a:outerShdw blurRad="38100" dist="38100" dir="2700000" algn="tl">
                    <a:srgbClr val="000000">
                      <a:alpha val="43137"/>
                    </a:srgbClr>
                  </a:outerShdw>
                </a:effectLst>
                <a:latin typeface="+mj-lt"/>
              </a:rPr>
              <a:t>Contribution shall </a:t>
            </a:r>
            <a:r>
              <a:rPr lang="en-GB" sz="1400" i="0" dirty="0">
                <a:solidFill>
                  <a:srgbClr val="C00000"/>
                </a:solidFill>
                <a:effectLst>
                  <a:outerShdw blurRad="38100" dist="38100" dir="2700000" algn="tl">
                    <a:srgbClr val="000000">
                      <a:alpha val="43137"/>
                    </a:srgbClr>
                  </a:outerShdw>
                </a:effectLst>
                <a:latin typeface="+mj-lt"/>
              </a:rPr>
              <a:t>not exceed a maximum of EUR 2.5 M for a period of up to </a:t>
            </a:r>
            <a:r>
              <a:rPr lang="en-GB" sz="1400" i="0" dirty="0" smtClean="0">
                <a:solidFill>
                  <a:srgbClr val="C00000"/>
                </a:solidFill>
                <a:effectLst>
                  <a:outerShdw blurRad="38100" dist="38100" dir="2700000" algn="tl">
                    <a:srgbClr val="000000">
                      <a:alpha val="43137"/>
                    </a:srgbClr>
                  </a:outerShdw>
                </a:effectLst>
                <a:latin typeface="+mj-lt"/>
              </a:rPr>
              <a:t>60 months </a:t>
            </a:r>
            <a:r>
              <a:rPr lang="en-GB" sz="1400" i="0" dirty="0">
                <a:solidFill>
                  <a:srgbClr val="C00000"/>
                </a:solidFill>
                <a:effectLst>
                  <a:outerShdw blurRad="38100" dist="38100" dir="2700000" algn="tl">
                    <a:srgbClr val="000000">
                      <a:alpha val="43137"/>
                    </a:srgbClr>
                  </a:outerShdw>
                </a:effectLst>
                <a:latin typeface="+mj-lt"/>
              </a:rPr>
              <a:t>and 90% of the total estimated budget". This means </a:t>
            </a:r>
            <a:r>
              <a:rPr lang="en-GB" sz="1400" i="0" dirty="0" smtClean="0">
                <a:solidFill>
                  <a:srgbClr val="C00000"/>
                </a:solidFill>
                <a:effectLst>
                  <a:outerShdw blurRad="38100" dist="38100" dir="2700000" algn="tl">
                    <a:srgbClr val="000000">
                      <a:alpha val="43137"/>
                    </a:srgbClr>
                  </a:outerShdw>
                </a:effectLst>
                <a:latin typeface="+mj-lt"/>
              </a:rPr>
              <a:t>that institutions </a:t>
            </a:r>
            <a:r>
              <a:rPr lang="en-GB" sz="1400" i="0" dirty="0">
                <a:solidFill>
                  <a:srgbClr val="C00000"/>
                </a:solidFill>
                <a:effectLst>
                  <a:outerShdw blurRad="38100" dist="38100" dir="2700000" algn="tl">
                    <a:srgbClr val="000000">
                      <a:alpha val="43137"/>
                    </a:srgbClr>
                  </a:outerShdw>
                </a:effectLst>
                <a:latin typeface="+mj-lt"/>
              </a:rPr>
              <a:t>need to indicate in proposals adequate resources </a:t>
            </a:r>
            <a:r>
              <a:rPr lang="en-GB" sz="1400" i="0" dirty="0" smtClean="0">
                <a:solidFill>
                  <a:srgbClr val="C00000"/>
                </a:solidFill>
                <a:effectLst>
                  <a:outerShdw blurRad="38100" dist="38100" dir="2700000" algn="tl">
                    <a:srgbClr val="000000">
                      <a:alpha val="43137"/>
                    </a:srgbClr>
                  </a:outerShdw>
                </a:effectLst>
                <a:latin typeface="+mj-lt"/>
              </a:rPr>
              <a:t>to complement </a:t>
            </a:r>
            <a:r>
              <a:rPr lang="en-GB" sz="1400" i="0" dirty="0">
                <a:solidFill>
                  <a:srgbClr val="C00000"/>
                </a:solidFill>
                <a:effectLst>
                  <a:outerShdw blurRad="38100" dist="38100" dir="2700000" algn="tl">
                    <a:srgbClr val="000000">
                      <a:alpha val="43137"/>
                    </a:srgbClr>
                  </a:outerShdw>
                </a:effectLst>
                <a:latin typeface="+mj-lt"/>
              </a:rPr>
              <a:t>the </a:t>
            </a:r>
            <a:r>
              <a:rPr lang="en-GB" sz="1400" i="0" dirty="0" smtClean="0">
                <a:solidFill>
                  <a:srgbClr val="C00000"/>
                </a:solidFill>
                <a:effectLst>
                  <a:outerShdw blurRad="38100" dist="38100" dir="2700000" algn="tl">
                    <a:srgbClr val="000000">
                      <a:alpha val="43137"/>
                    </a:srgbClr>
                  </a:outerShdw>
                </a:effectLst>
                <a:latin typeface="+mj-lt"/>
              </a:rPr>
              <a:t>EC contribution</a:t>
            </a:r>
            <a:r>
              <a:rPr lang="en-GB" sz="1400" i="0" dirty="0">
                <a:solidFill>
                  <a:srgbClr val="C00000"/>
                </a:solidFill>
                <a:effectLst>
                  <a:outerShdw blurRad="38100" dist="38100" dir="2700000" algn="tl">
                    <a:srgbClr val="000000">
                      <a:alpha val="43137"/>
                    </a:srgbClr>
                  </a:outerShdw>
                </a:effectLst>
                <a:latin typeface="+mj-lt"/>
              </a:rPr>
              <a:t>.</a:t>
            </a:r>
          </a:p>
          <a:p>
            <a:pPr>
              <a:buClrTx/>
              <a:buFont typeface="Wingdings" panose="05000000000000000000" pitchFamily="2" charset="2"/>
              <a:buChar char="q"/>
            </a:pPr>
            <a:r>
              <a:rPr lang="en-GB" sz="1400" i="0" dirty="0">
                <a:solidFill>
                  <a:srgbClr val="C00000"/>
                </a:solidFill>
                <a:effectLst>
                  <a:outerShdw blurRad="38100" dist="38100" dir="2700000" algn="tl">
                    <a:srgbClr val="000000">
                      <a:alpha val="43137"/>
                    </a:srgbClr>
                  </a:outerShdw>
                </a:effectLst>
                <a:latin typeface="+mj-lt"/>
              </a:rPr>
              <a:t>In practise, only 90% of total costs of the project will be </a:t>
            </a:r>
            <a:r>
              <a:rPr lang="en-GB" sz="1400" i="0" dirty="0" smtClean="0">
                <a:solidFill>
                  <a:srgbClr val="C00000"/>
                </a:solidFill>
                <a:effectLst>
                  <a:outerShdw blurRad="38100" dist="38100" dir="2700000" algn="tl">
                    <a:srgbClr val="000000">
                      <a:alpha val="43137"/>
                    </a:srgbClr>
                  </a:outerShdw>
                </a:effectLst>
                <a:latin typeface="+mj-lt"/>
              </a:rPr>
              <a:t>reimbursed. However</a:t>
            </a:r>
            <a:r>
              <a:rPr lang="en-GB" sz="1400" i="0" dirty="0">
                <a:solidFill>
                  <a:srgbClr val="C00000"/>
                </a:solidFill>
                <a:effectLst>
                  <a:outerShdw blurRad="38100" dist="38100" dir="2700000" algn="tl">
                    <a:srgbClr val="000000">
                      <a:alpha val="43137"/>
                    </a:srgbClr>
                  </a:outerShdw>
                </a:effectLst>
                <a:latin typeface="+mj-lt"/>
              </a:rPr>
              <a:t>, institutions can still claim the maximum </a:t>
            </a:r>
            <a:r>
              <a:rPr lang="en-GB" sz="1400" i="0" dirty="0" smtClean="0">
                <a:solidFill>
                  <a:srgbClr val="C00000"/>
                </a:solidFill>
                <a:effectLst>
                  <a:outerShdw blurRad="38100" dist="38100" dir="2700000" algn="tl">
                    <a:srgbClr val="000000">
                      <a:alpha val="43137"/>
                    </a:srgbClr>
                  </a:outerShdw>
                </a:effectLst>
                <a:latin typeface="+mj-lt"/>
              </a:rPr>
              <a:t>reimbursement rates </a:t>
            </a:r>
            <a:r>
              <a:rPr lang="en-GB" sz="1400" i="0" dirty="0">
                <a:solidFill>
                  <a:srgbClr val="C00000"/>
                </a:solidFill>
                <a:effectLst>
                  <a:outerShdw blurRad="38100" dist="38100" dir="2700000" algn="tl">
                    <a:srgbClr val="000000">
                      <a:alpha val="43137"/>
                    </a:srgbClr>
                  </a:outerShdw>
                </a:effectLst>
                <a:latin typeface="+mj-lt"/>
              </a:rPr>
              <a:t>of 100% for specific costs and/or categories. Those rates </a:t>
            </a:r>
            <a:r>
              <a:rPr lang="en-GB" sz="1400" i="0" dirty="0" smtClean="0">
                <a:solidFill>
                  <a:srgbClr val="C00000"/>
                </a:solidFill>
                <a:effectLst>
                  <a:outerShdw blurRad="38100" dist="38100" dir="2700000" algn="tl">
                    <a:srgbClr val="000000">
                      <a:alpha val="43137"/>
                    </a:srgbClr>
                  </a:outerShdw>
                </a:effectLst>
                <a:latin typeface="+mj-lt"/>
              </a:rPr>
              <a:t>are applicable </a:t>
            </a:r>
            <a:r>
              <a:rPr lang="en-GB" sz="1400" i="0" dirty="0">
                <a:solidFill>
                  <a:srgbClr val="C00000"/>
                </a:solidFill>
                <a:effectLst>
                  <a:outerShdw blurRad="38100" dist="38100" dir="2700000" algn="tl">
                    <a:srgbClr val="000000">
                      <a:alpha val="43137"/>
                    </a:srgbClr>
                  </a:outerShdw>
                </a:effectLst>
                <a:latin typeface="+mj-lt"/>
              </a:rPr>
              <a:t>for items and categories but not for the </a:t>
            </a:r>
            <a:r>
              <a:rPr lang="en-GB" sz="1400" i="0" dirty="0" smtClean="0">
                <a:solidFill>
                  <a:srgbClr val="C00000"/>
                </a:solidFill>
                <a:effectLst>
                  <a:outerShdw blurRad="38100" dist="38100" dir="2700000" algn="tl">
                    <a:srgbClr val="000000">
                      <a:alpha val="43137"/>
                    </a:srgbClr>
                  </a:outerShdw>
                </a:effectLst>
                <a:latin typeface="+mj-lt"/>
              </a:rPr>
              <a:t>full project budget. For this</a:t>
            </a:r>
            <a:r>
              <a:rPr lang="en-GB" sz="1400" i="0" dirty="0">
                <a:solidFill>
                  <a:srgbClr val="C00000"/>
                </a:solidFill>
                <a:effectLst>
                  <a:outerShdw blurRad="38100" dist="38100" dir="2700000" algn="tl">
                    <a:srgbClr val="000000">
                      <a:alpha val="43137"/>
                    </a:srgbClr>
                  </a:outerShdw>
                </a:effectLst>
                <a:latin typeface="+mj-lt"/>
              </a:rPr>
              <a:t>, the maximum EC contribution is limited to 90% of </a:t>
            </a:r>
            <a:r>
              <a:rPr lang="en-GB" sz="1400" i="0" dirty="0" smtClean="0">
                <a:solidFill>
                  <a:srgbClr val="C00000"/>
                </a:solidFill>
                <a:effectLst>
                  <a:outerShdw blurRad="38100" dist="38100" dir="2700000" algn="tl">
                    <a:srgbClr val="000000">
                      <a:alpha val="43137"/>
                    </a:srgbClr>
                  </a:outerShdw>
                </a:effectLst>
                <a:latin typeface="+mj-lt"/>
              </a:rPr>
              <a:t>the real </a:t>
            </a:r>
            <a:r>
              <a:rPr lang="en-GB" sz="1400" i="0" dirty="0">
                <a:solidFill>
                  <a:srgbClr val="C00000"/>
                </a:solidFill>
                <a:effectLst>
                  <a:outerShdw blurRad="38100" dist="38100" dir="2700000" algn="tl">
                    <a:srgbClr val="000000">
                      <a:alpha val="43137"/>
                    </a:srgbClr>
                  </a:outerShdw>
                </a:effectLst>
                <a:latin typeface="+mj-lt"/>
              </a:rPr>
              <a:t>costs.</a:t>
            </a:r>
          </a:p>
          <a:p>
            <a:pPr>
              <a:buClrTx/>
              <a:buFont typeface="Wingdings" panose="05000000000000000000" pitchFamily="2" charset="2"/>
              <a:buChar char="q"/>
            </a:pPr>
            <a:endParaRPr lang="en-GB" sz="2000" dirty="0">
              <a:solidFill>
                <a:srgbClr val="C00000"/>
              </a:solidFill>
            </a:endParaRPr>
          </a:p>
        </p:txBody>
      </p:sp>
      <p:sp>
        <p:nvSpPr>
          <p:cNvPr id="4" name="Slide Number Placeholder 3"/>
          <p:cNvSpPr>
            <a:spLocks noGrp="1"/>
          </p:cNvSpPr>
          <p:nvPr>
            <p:ph type="sldNum" sz="quarter" idx="12"/>
          </p:nvPr>
        </p:nvSpPr>
        <p:spPr/>
        <p:txBody>
          <a:bodyPr/>
          <a:lstStyle/>
          <a:p>
            <a:pPr>
              <a:defRPr/>
            </a:pPr>
            <a:fld id="{B9CFD7D9-5596-45EF-B2D8-CA7D2FE7DF2C}" type="slidenum">
              <a:rPr lang="en-GB" altLang="en-US" smtClean="0"/>
              <a:pPr>
                <a:defRPr/>
              </a:pPr>
              <a:t>27</a:t>
            </a:fld>
            <a:endParaRPr lang="en-GB" altLang="en-US"/>
          </a:p>
        </p:txBody>
      </p:sp>
    </p:spTree>
    <p:extLst>
      <p:ext uri="{BB962C8B-B14F-4D97-AF65-F5344CB8AC3E}">
        <p14:creationId xmlns:p14="http://schemas.microsoft.com/office/powerpoint/2010/main" val="999563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916113"/>
            <a:ext cx="4859337" cy="377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7395" name="Title 1"/>
          <p:cNvSpPr>
            <a:spLocks noGrp="1"/>
          </p:cNvSpPr>
          <p:nvPr>
            <p:ph type="title"/>
          </p:nvPr>
        </p:nvSpPr>
        <p:spPr>
          <a:xfrm>
            <a:off x="468313" y="1339850"/>
            <a:ext cx="8675687" cy="433388"/>
          </a:xfrm>
        </p:spPr>
        <p:txBody>
          <a:bodyPr/>
          <a:lstStyle/>
          <a:p>
            <a:r>
              <a:rPr lang="de-DE" altLang="en-US" sz="2000" smtClean="0"/>
              <a:t>How to identify the relevant ESIF Managing Authorities?</a:t>
            </a:r>
            <a:endParaRPr lang="en-GB" altLang="en-US" sz="2000" smtClean="0"/>
          </a:p>
        </p:txBody>
      </p:sp>
      <p:sp>
        <p:nvSpPr>
          <p:cNvPr id="3" name="Content Placeholder 2"/>
          <p:cNvSpPr>
            <a:spLocks noGrp="1"/>
          </p:cNvSpPr>
          <p:nvPr>
            <p:ph idx="1"/>
          </p:nvPr>
        </p:nvSpPr>
        <p:spPr>
          <a:xfrm>
            <a:off x="323850" y="2036763"/>
            <a:ext cx="4103688" cy="4271962"/>
          </a:xfrm>
        </p:spPr>
        <p:txBody>
          <a:bodyPr/>
          <a:lstStyle/>
          <a:p>
            <a:pPr>
              <a:buClrTx/>
              <a:buFont typeface="Wingdings" pitchFamily="2" charset="2"/>
              <a:buChar char="Ø"/>
              <a:defRPr/>
            </a:pPr>
            <a:r>
              <a:rPr lang="en-GB" altLang="en-US" sz="1600" b="1" dirty="0" smtClean="0"/>
              <a:t>ERDF, ETC &amp; Cohesion Fund </a:t>
            </a:r>
            <a:r>
              <a:rPr lang="en-GB" altLang="en-US" sz="1000" i="0" dirty="0" smtClean="0">
                <a:hlinkClick r:id="rId4"/>
              </a:rPr>
              <a:t>http://ec.europa.eu/regional_policy/manage/authority/authority_en.cfm</a:t>
            </a:r>
            <a:r>
              <a:rPr lang="en-GB" altLang="en-US" sz="1000" i="0" dirty="0" smtClean="0"/>
              <a:t> </a:t>
            </a:r>
          </a:p>
          <a:p>
            <a:pPr>
              <a:buClrTx/>
              <a:buFont typeface="Wingdings" pitchFamily="2" charset="2"/>
              <a:buChar char="Ø"/>
              <a:defRPr/>
            </a:pPr>
            <a:r>
              <a:rPr lang="en-GB" altLang="en-US" sz="1600" b="1" dirty="0" smtClean="0"/>
              <a:t>ESF, Youth initiative &amp; </a:t>
            </a:r>
            <a:r>
              <a:rPr lang="en-GB" altLang="en-US" sz="1600" b="1" dirty="0" err="1" smtClean="0"/>
              <a:t>EaSI</a:t>
            </a:r>
            <a:r>
              <a:rPr lang="en-GB" altLang="en-US" sz="1600" b="1" dirty="0" smtClean="0"/>
              <a:t>: </a:t>
            </a:r>
            <a:r>
              <a:rPr lang="en-GB" altLang="en-US" sz="1000" i="0" dirty="0" smtClean="0">
                <a:hlinkClick r:id="rId5"/>
              </a:rPr>
              <a:t>http://ec.europa.eu/esf/main.jsp?catId=45&amp;langId=en</a:t>
            </a:r>
            <a:r>
              <a:rPr lang="en-GB" altLang="en-US" sz="1000" i="0" dirty="0" smtClean="0"/>
              <a:t>  </a:t>
            </a:r>
          </a:p>
          <a:p>
            <a:pPr>
              <a:buClrTx/>
              <a:buFont typeface="Wingdings" pitchFamily="2" charset="2"/>
              <a:buChar char="Ø"/>
              <a:defRPr/>
            </a:pPr>
            <a:r>
              <a:rPr lang="en-GB" altLang="en-US" sz="1600" b="1" dirty="0" smtClean="0"/>
              <a:t>EAFRD</a:t>
            </a:r>
            <a:r>
              <a:rPr lang="en-GB" altLang="en-US" sz="1600" dirty="0" smtClean="0"/>
              <a:t>: </a:t>
            </a:r>
            <a:r>
              <a:rPr lang="en-GB" altLang="en-US" sz="1000" i="0" dirty="0" smtClean="0">
                <a:hlinkClick r:id="rId6"/>
              </a:rPr>
              <a:t>http://enrd.ec.europa.eu/general-info/whos-who/implementing-authorities/managing-authorities/en/managing-authorities_en.cfm</a:t>
            </a:r>
            <a:r>
              <a:rPr lang="en-GB" altLang="en-US" sz="1000" i="0" dirty="0" smtClean="0"/>
              <a:t> </a:t>
            </a:r>
          </a:p>
          <a:p>
            <a:pPr>
              <a:buClrTx/>
              <a:buFont typeface="Wingdings" pitchFamily="2" charset="2"/>
              <a:buChar char="Ø"/>
              <a:defRPr/>
            </a:pPr>
            <a:r>
              <a:rPr lang="en-GB" altLang="en-US" sz="1600" b="1" dirty="0" smtClean="0"/>
              <a:t>EMFF</a:t>
            </a:r>
            <a:r>
              <a:rPr lang="en-GB" altLang="en-US" sz="1600" dirty="0" smtClean="0"/>
              <a:t>: </a:t>
            </a:r>
            <a:r>
              <a:rPr lang="en-GB" altLang="en-US" sz="1000" i="0" dirty="0" smtClean="0">
                <a:hlinkClick r:id="rId7"/>
              </a:rPr>
              <a:t>http://ec.europa.eu/fisheries/cfp/eff/apply_for_funding/index_en.htm</a:t>
            </a:r>
            <a:r>
              <a:rPr lang="en-GB" altLang="en-US" sz="1000" i="0" dirty="0" smtClean="0"/>
              <a:t> </a:t>
            </a:r>
          </a:p>
          <a:p>
            <a:pPr marL="0" indent="0">
              <a:buClrTx/>
              <a:buFontTx/>
              <a:buNone/>
              <a:defRPr/>
            </a:pPr>
            <a:endParaRPr lang="en-GB" sz="1000" i="0" dirty="0" smtClean="0"/>
          </a:p>
          <a:p>
            <a:pPr marL="0" indent="0">
              <a:buClrTx/>
              <a:buFontTx/>
              <a:buNone/>
              <a:defRPr/>
            </a:pPr>
            <a:r>
              <a:rPr lang="en-GB" sz="1400" b="1" i="0" dirty="0" smtClean="0"/>
              <a:t>Nota </a:t>
            </a:r>
            <a:r>
              <a:rPr lang="en-GB" sz="1400" b="1" i="0" dirty="0" err="1" smtClean="0"/>
              <a:t>Bene</a:t>
            </a:r>
            <a:r>
              <a:rPr lang="en-GB" sz="1400" i="0" dirty="0" smtClean="0"/>
              <a:t>: for the new generation of ESIF programmes in some cases there will be different MAs in charge. The ones in the  referenced web-sites will be able to direct you to them</a:t>
            </a:r>
            <a:r>
              <a:rPr lang="en-GB" sz="1000" i="0" dirty="0" smtClean="0"/>
              <a:t>.</a:t>
            </a:r>
          </a:p>
        </p:txBody>
      </p:sp>
      <p:sp>
        <p:nvSpPr>
          <p:cNvPr id="187397" name="Slide Number Placeholder 3"/>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5C105CAB-C9CA-4A3E-9152-3262392D921F}" type="slidenum">
              <a:rPr lang="en-GB" altLang="en-US" sz="1400" i="0" smtClean="0">
                <a:solidFill>
                  <a:srgbClr val="000000"/>
                </a:solidFill>
                <a:latin typeface="Arial" panose="020B0604020202020204" pitchFamily="34" charset="0"/>
              </a:rPr>
              <a:pPr>
                <a:spcBef>
                  <a:spcPct val="0"/>
                </a:spcBef>
                <a:buClrTx/>
                <a:buFontTx/>
                <a:buNone/>
              </a:pPr>
              <a:t>28</a:t>
            </a:fld>
            <a:endParaRPr lang="en-GB" altLang="en-US" sz="1400" i="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a:xfrm>
            <a:off x="107950" y="1196975"/>
            <a:ext cx="8158163" cy="433388"/>
          </a:xfrm>
        </p:spPr>
        <p:txBody>
          <a:bodyPr/>
          <a:lstStyle/>
          <a:p>
            <a:r>
              <a:rPr lang="de-DE" altLang="en-US" smtClean="0"/>
              <a:t>Links and documents</a:t>
            </a:r>
            <a:endParaRPr lang="en-GB" altLang="en-US" smtClean="0"/>
          </a:p>
        </p:txBody>
      </p:sp>
      <p:sp>
        <p:nvSpPr>
          <p:cNvPr id="65539" name="Content Placeholder 2"/>
          <p:cNvSpPr>
            <a:spLocks noGrp="1"/>
          </p:cNvSpPr>
          <p:nvPr>
            <p:ph idx="1"/>
          </p:nvPr>
        </p:nvSpPr>
        <p:spPr>
          <a:xfrm>
            <a:off x="179388" y="1700213"/>
            <a:ext cx="8856662" cy="4391025"/>
          </a:xfrm>
        </p:spPr>
        <p:txBody>
          <a:bodyPr/>
          <a:lstStyle/>
          <a:p>
            <a:pPr>
              <a:buClrTx/>
              <a:buFont typeface="Wingdings" pitchFamily="2" charset="2"/>
              <a:buChar char="Ø"/>
              <a:defRPr/>
            </a:pPr>
            <a:r>
              <a:rPr lang="en-GB" altLang="en-US" sz="1400" b="1" i="0" dirty="0" smtClean="0"/>
              <a:t>Guide for authorities on synergies between ESIF and Horizon2020 and other EU programmes</a:t>
            </a:r>
            <a:r>
              <a:rPr lang="en-GB" altLang="en-US" sz="1400" i="0" dirty="0" smtClean="0"/>
              <a:t>: </a:t>
            </a:r>
            <a:r>
              <a:rPr lang="en-GB" altLang="en-US" sz="1400" i="0" dirty="0" smtClean="0">
                <a:hlinkClick r:id="rId3"/>
              </a:rPr>
              <a:t>http://ec.europa.eu/regional_policy/activity/research/index_en.cfm</a:t>
            </a:r>
            <a:r>
              <a:rPr lang="en-GB" altLang="en-US" sz="1400" i="0" dirty="0" smtClean="0"/>
              <a:t>   </a:t>
            </a:r>
          </a:p>
          <a:p>
            <a:pPr>
              <a:buClrTx/>
              <a:buFont typeface="Wingdings" pitchFamily="2" charset="2"/>
              <a:buChar char="Ø"/>
              <a:defRPr/>
            </a:pPr>
            <a:r>
              <a:rPr lang="en-GB" altLang="en-US" sz="1400" b="1" i="0" dirty="0" smtClean="0"/>
              <a:t>Common Provisions Regulation </a:t>
            </a:r>
            <a:r>
              <a:rPr lang="en-GB" altLang="en-US" sz="1400" i="0" dirty="0" smtClean="0"/>
              <a:t>for the European Structural and Investment Funds: </a:t>
            </a:r>
            <a:r>
              <a:rPr lang="en-GB" altLang="en-US" sz="1400" i="0" dirty="0">
                <a:hlinkClick r:id="rId4"/>
              </a:rPr>
              <a:t>http://</a:t>
            </a:r>
            <a:r>
              <a:rPr lang="en-GB" altLang="en-US" sz="1400" i="0" dirty="0" smtClean="0">
                <a:hlinkClick r:id="rId4"/>
              </a:rPr>
              <a:t>ec.europa.eu/regional_policy/what/future/index_en.cfm</a:t>
            </a:r>
            <a:r>
              <a:rPr lang="en-GB" altLang="en-US" sz="1400" i="0" dirty="0" smtClean="0"/>
              <a:t> </a:t>
            </a:r>
          </a:p>
          <a:p>
            <a:pPr lvl="1">
              <a:buClrTx/>
              <a:buFont typeface="Wingdings" pitchFamily="2" charset="2"/>
              <a:buChar char="Ø"/>
              <a:defRPr/>
            </a:pPr>
            <a:r>
              <a:rPr lang="en-GB" altLang="en-US" sz="1200" dirty="0" smtClean="0"/>
              <a:t>Research and innovation support under ESIF </a:t>
            </a:r>
            <a:r>
              <a:rPr lang="en-GB" altLang="en-US" sz="1200" b="0" dirty="0" smtClean="0"/>
              <a:t>(</a:t>
            </a:r>
            <a:r>
              <a:rPr lang="en-GB" altLang="en-US" sz="1200" b="0" dirty="0" smtClean="0">
                <a:hlinkClick r:id="rId3"/>
              </a:rPr>
              <a:t>http://ec.europa.eu/regional_policy/activity/research/index_en.cfm</a:t>
            </a:r>
            <a:r>
              <a:rPr lang="en-GB" altLang="en-US" sz="1200" b="0" dirty="0" smtClean="0"/>
              <a:t> )</a:t>
            </a:r>
          </a:p>
          <a:p>
            <a:pPr lvl="1">
              <a:buClrTx/>
              <a:buFont typeface="Wingdings" pitchFamily="2" charset="2"/>
              <a:buChar char="Ø"/>
              <a:defRPr/>
            </a:pPr>
            <a:r>
              <a:rPr lang="de-DE" altLang="en-US" sz="1200" dirty="0" smtClean="0"/>
              <a:t>ESF, Youth initiative &amp; </a:t>
            </a:r>
            <a:r>
              <a:rPr lang="de-DE" altLang="en-US" sz="1200" dirty="0" err="1" smtClean="0"/>
              <a:t>EaSI</a:t>
            </a:r>
            <a:r>
              <a:rPr lang="de-DE" altLang="en-US" sz="1200" b="0" dirty="0" smtClean="0"/>
              <a:t>: </a:t>
            </a:r>
            <a:r>
              <a:rPr lang="de-DE" altLang="en-US" sz="1200" b="0" dirty="0" smtClean="0">
                <a:hlinkClick r:id="rId5"/>
              </a:rPr>
              <a:t>http://ec.europa.eu/esf/main.jsp?catId=45&amp;langId=en</a:t>
            </a:r>
            <a:r>
              <a:rPr lang="de-DE" altLang="en-US" sz="1200" b="0" dirty="0" smtClean="0"/>
              <a:t>  </a:t>
            </a:r>
          </a:p>
          <a:p>
            <a:pPr lvl="1">
              <a:buClrTx/>
              <a:buFont typeface="Wingdings" pitchFamily="2" charset="2"/>
              <a:buChar char="Ø"/>
              <a:defRPr/>
            </a:pPr>
            <a:r>
              <a:rPr lang="de-DE" altLang="en-US" sz="1200" dirty="0" smtClean="0"/>
              <a:t>EAFRD</a:t>
            </a:r>
            <a:r>
              <a:rPr lang="de-DE" altLang="en-US" sz="1200" b="0" dirty="0" smtClean="0"/>
              <a:t>: </a:t>
            </a:r>
            <a:r>
              <a:rPr lang="de-DE" altLang="en-US" sz="1200" b="0" dirty="0" smtClean="0">
                <a:hlinkClick r:id="rId6"/>
              </a:rPr>
              <a:t>http://enrd.ec.europa.eu/general-info/whos-who/implementing-authorities/managing-authorities/en/managing-authorities_en.cfm</a:t>
            </a:r>
            <a:r>
              <a:rPr lang="de-DE" altLang="en-US" sz="1200" b="0" dirty="0" smtClean="0"/>
              <a:t> </a:t>
            </a:r>
          </a:p>
          <a:p>
            <a:pPr lvl="1">
              <a:buClrTx/>
              <a:buFont typeface="Wingdings" pitchFamily="2" charset="2"/>
              <a:buChar char="Ø"/>
              <a:defRPr/>
            </a:pPr>
            <a:r>
              <a:rPr lang="de-DE" altLang="en-US" sz="1200" dirty="0" smtClean="0"/>
              <a:t>EMFF</a:t>
            </a:r>
            <a:r>
              <a:rPr lang="de-DE" altLang="en-US" sz="1200" b="0" dirty="0" smtClean="0"/>
              <a:t>: </a:t>
            </a:r>
            <a:r>
              <a:rPr lang="de-DE" altLang="en-US" sz="1200" b="0" dirty="0" smtClean="0">
                <a:hlinkClick r:id="rId7"/>
              </a:rPr>
              <a:t>http://ec.europa.eu/fisheries/reform/emff/index_en.htm</a:t>
            </a:r>
            <a:r>
              <a:rPr lang="de-DE" altLang="en-US" sz="1200" b="0" dirty="0" smtClean="0"/>
              <a:t> </a:t>
            </a:r>
            <a:endParaRPr lang="en-GB" altLang="en-US" sz="1200" b="0" dirty="0" smtClean="0"/>
          </a:p>
          <a:p>
            <a:pPr>
              <a:buClrTx/>
              <a:buFont typeface="Wingdings" pitchFamily="2" charset="2"/>
              <a:buChar char="Ø"/>
              <a:defRPr/>
            </a:pPr>
            <a:r>
              <a:rPr lang="en-GB" altLang="en-US" sz="1400" b="1" i="0" dirty="0" smtClean="0"/>
              <a:t>Horizon 2020 </a:t>
            </a:r>
            <a:r>
              <a:rPr lang="en-GB" altLang="en-US" sz="1400" i="0" dirty="0" smtClean="0"/>
              <a:t>regulations &amp; rules for participation, PPP &amp; P2Ps: </a:t>
            </a:r>
            <a:r>
              <a:rPr lang="en-GB" altLang="en-US" sz="1400" i="0" dirty="0" smtClean="0">
                <a:hlinkClick r:id="rId8"/>
              </a:rPr>
              <a:t>http://ec.europa.eu/research/participants/portal/desktop/en/funding/reference_docs.html</a:t>
            </a:r>
            <a:endParaRPr lang="en-GB" altLang="en-US" sz="1400" i="0" dirty="0" smtClean="0"/>
          </a:p>
          <a:p>
            <a:pPr>
              <a:buClrTx/>
              <a:buFont typeface="Wingdings" pitchFamily="2" charset="2"/>
              <a:buChar char="Ø"/>
              <a:defRPr/>
            </a:pPr>
            <a:r>
              <a:rPr lang="en-GB" altLang="en-US" sz="1400" b="1" i="0" dirty="0" smtClean="0"/>
              <a:t>COSME</a:t>
            </a:r>
            <a:r>
              <a:rPr lang="en-GB" altLang="en-US" sz="1400" i="0" dirty="0" smtClean="0"/>
              <a:t> regulation: </a:t>
            </a:r>
            <a:r>
              <a:rPr lang="en-GB" altLang="en-US" sz="1400" i="0" dirty="0" smtClean="0">
                <a:hlinkClick r:id="rId9"/>
              </a:rPr>
              <a:t>http://ec.europa.eu/cip/cosme/</a:t>
            </a:r>
            <a:r>
              <a:rPr lang="en-GB" altLang="en-US" sz="1400" i="0" dirty="0" smtClean="0"/>
              <a:t> </a:t>
            </a:r>
          </a:p>
          <a:p>
            <a:pPr>
              <a:buClrTx/>
              <a:buFont typeface="Wingdings" pitchFamily="2" charset="2"/>
              <a:buChar char="Ø"/>
              <a:defRPr/>
            </a:pPr>
            <a:r>
              <a:rPr lang="en-GB" altLang="en-US" sz="1400" b="1" i="0" dirty="0" smtClean="0"/>
              <a:t>Erasmus+</a:t>
            </a:r>
            <a:r>
              <a:rPr lang="en-GB" altLang="en-US" sz="1400" i="0" dirty="0" smtClean="0"/>
              <a:t>: </a:t>
            </a:r>
            <a:r>
              <a:rPr lang="en-GB" altLang="en-US" sz="1400" i="0" dirty="0" smtClean="0">
                <a:hlinkClick r:id="rId10"/>
              </a:rPr>
              <a:t>http://ec.europa.eu/education/news/20130719-erasmus-plus-preparation_en.htm</a:t>
            </a:r>
            <a:r>
              <a:rPr lang="en-GB" altLang="en-US" sz="1400" i="0" dirty="0" smtClean="0"/>
              <a:t> </a:t>
            </a:r>
          </a:p>
          <a:p>
            <a:pPr>
              <a:buClrTx/>
              <a:buFont typeface="Wingdings" pitchFamily="2" charset="2"/>
              <a:buChar char="Ø"/>
              <a:defRPr/>
            </a:pPr>
            <a:r>
              <a:rPr lang="en-GB" altLang="en-US" sz="1400" b="1" i="0" dirty="0" smtClean="0"/>
              <a:t>Creative Europe</a:t>
            </a:r>
            <a:r>
              <a:rPr lang="en-GB" altLang="en-US" sz="1400" i="0" dirty="0" smtClean="0"/>
              <a:t>: </a:t>
            </a:r>
            <a:r>
              <a:rPr lang="en-GB" altLang="en-US" sz="1400" i="0" dirty="0" smtClean="0">
                <a:hlinkClick r:id="rId11"/>
              </a:rPr>
              <a:t>http://ec.europa.eu/culture/creative-europe/index_en.htm</a:t>
            </a:r>
            <a:r>
              <a:rPr lang="en-GB" altLang="en-US" sz="1400" i="0" dirty="0" smtClean="0"/>
              <a:t> </a:t>
            </a:r>
          </a:p>
          <a:p>
            <a:pPr>
              <a:buClrTx/>
              <a:buFont typeface="Wingdings" pitchFamily="2" charset="2"/>
              <a:buChar char="Ø"/>
              <a:defRPr/>
            </a:pPr>
            <a:r>
              <a:rPr lang="en-GB" altLang="en-US" sz="1400" b="1" i="0" dirty="0" smtClean="0"/>
              <a:t>Digital service part of CEF</a:t>
            </a:r>
            <a:r>
              <a:rPr lang="en-GB" altLang="en-US" sz="1400" i="0" dirty="0" smtClean="0"/>
              <a:t>: </a:t>
            </a:r>
            <a:r>
              <a:rPr lang="en-GB" altLang="en-US" sz="1200" i="0" dirty="0" smtClean="0">
                <a:hlinkClick r:id="rId12"/>
              </a:rPr>
              <a:t>http://ec.europa.eu/dgs/connect/en/content/public-services-digital-service-infrastructures-connecting-europe-facility</a:t>
            </a:r>
            <a:endParaRPr lang="en-GB" altLang="en-US" sz="1200" i="0" dirty="0" smtClean="0"/>
          </a:p>
          <a:p>
            <a:pPr marL="0" indent="0">
              <a:buClrTx/>
              <a:buFontTx/>
              <a:buNone/>
              <a:defRPr/>
            </a:pPr>
            <a:endParaRPr lang="en-GB" altLang="en-US" sz="1600" i="0" dirty="0" smtClean="0"/>
          </a:p>
        </p:txBody>
      </p:sp>
      <p:sp>
        <p:nvSpPr>
          <p:cNvPr id="189444" name="Slide Number Placeholder 3"/>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5241568E-3273-47AD-83A0-31940D990150}" type="slidenum">
              <a:rPr lang="en-GB" altLang="en-US" sz="1400" i="0" smtClean="0">
                <a:solidFill>
                  <a:srgbClr val="000000"/>
                </a:solidFill>
                <a:latin typeface="Arial" panose="020B0604020202020204" pitchFamily="34" charset="0"/>
              </a:rPr>
              <a:pPr>
                <a:spcBef>
                  <a:spcPct val="0"/>
                </a:spcBef>
                <a:buClrTx/>
                <a:buFontTx/>
                <a:buNone/>
              </a:pPr>
              <a:t>29</a:t>
            </a:fld>
            <a:endParaRPr lang="en-GB" altLang="en-US" sz="1400" i="0" smtClean="0">
              <a:solidFill>
                <a:srgbClr val="000000"/>
              </a:solidFill>
              <a:latin typeface="Arial" panose="020B0604020202020204" pitchFamily="34" charset="0"/>
            </a:endParaRPr>
          </a:p>
        </p:txBody>
      </p:sp>
      <p:pic>
        <p:nvPicPr>
          <p:cNvPr id="189445" name="Picture 5" descr="Fotolia 174638 Iosif Szasz Fabi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3663" y="-1588"/>
            <a:ext cx="2714625" cy="177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3F13CC92-CEFA-49A6-98BF-3C53EE44C6C8}" type="slidenum">
              <a:rPr lang="en-GB" altLang="en-US" sz="1400">
                <a:solidFill>
                  <a:srgbClr val="000000"/>
                </a:solidFill>
                <a:latin typeface="Arial" panose="020B0604020202020204" pitchFamily="34" charset="0"/>
                <a:cs typeface="Times New Roman" panose="02020603050405020304" pitchFamily="18" charset="0"/>
              </a:rPr>
              <a:pPr algn="r" eaLnBrk="1" hangingPunct="1"/>
              <a:t>3</a:t>
            </a:fld>
            <a:endParaRPr lang="en-GB" altLang="en-US" sz="1400">
              <a:solidFill>
                <a:srgbClr val="000000"/>
              </a:solidFill>
              <a:latin typeface="Arial" panose="020B0604020202020204" pitchFamily="34" charset="0"/>
              <a:cs typeface="Times New Roman" panose="02020603050405020304" pitchFamily="18" charset="0"/>
            </a:endParaRPr>
          </a:p>
        </p:txBody>
      </p:sp>
      <p:sp>
        <p:nvSpPr>
          <p:cNvPr id="163843" name="Rectangle 6"/>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C59B59B4-1926-4115-BAF7-694D110EB1EE}" type="slidenum">
              <a:rPr lang="en-GB" altLang="en-US" sz="1400">
                <a:solidFill>
                  <a:srgbClr val="000000"/>
                </a:solidFill>
                <a:latin typeface="Arial" panose="020B0604020202020204" pitchFamily="34" charset="0"/>
                <a:cs typeface="Times New Roman" panose="02020603050405020304" pitchFamily="18" charset="0"/>
              </a:rPr>
              <a:pPr algn="r" eaLnBrk="1" hangingPunct="1"/>
              <a:t>3</a:t>
            </a:fld>
            <a:endParaRPr lang="en-GB" altLang="en-US" sz="1400">
              <a:solidFill>
                <a:srgbClr val="000000"/>
              </a:solidFill>
              <a:latin typeface="Arial" panose="020B0604020202020204" pitchFamily="34" charset="0"/>
              <a:cs typeface="Times New Roman" panose="02020603050405020304" pitchFamily="18" charset="0"/>
            </a:endParaRPr>
          </a:p>
        </p:txBody>
      </p:sp>
      <p:graphicFrame>
        <p:nvGraphicFramePr>
          <p:cNvPr id="15" name="Group 30"/>
          <p:cNvGraphicFramePr>
            <a:graphicFrameLocks noGrp="1"/>
          </p:cNvGraphicFramePr>
          <p:nvPr>
            <p:ph sz="half" idx="4294967295"/>
            <p:extLst>
              <p:ext uri="{D42A27DB-BD31-4B8C-83A1-F6EECF244321}">
                <p14:modId xmlns:p14="http://schemas.microsoft.com/office/powerpoint/2010/main" val="1552834702"/>
              </p:ext>
            </p:extLst>
          </p:nvPr>
        </p:nvGraphicFramePr>
        <p:xfrm>
          <a:off x="255588" y="188913"/>
          <a:ext cx="8585200" cy="6462713"/>
        </p:xfrm>
        <a:graphic>
          <a:graphicData uri="http://schemas.openxmlformats.org/drawingml/2006/table">
            <a:tbl>
              <a:tblPr/>
              <a:tblGrid>
                <a:gridCol w="4189413"/>
                <a:gridCol w="4395787"/>
              </a:tblGrid>
              <a:tr h="1002739">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GB" sz="2000" b="1"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Times New Roman" pitchFamily="18" charset="0"/>
                        </a:rPr>
                        <a:t>EU R&amp;D and Innovation Policy </a:t>
                      </a:r>
                      <a:br>
                        <a:rPr kumimoji="0" lang="en-GB" sz="2000" b="1"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Times New Roman" pitchFamily="18" charset="0"/>
                        </a:rPr>
                      </a:br>
                      <a:r>
                        <a:rPr kumimoji="0" lang="en-GB" sz="2000" b="1"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Times New Roman" pitchFamily="18" charset="0"/>
                        </a:rPr>
                        <a:t>Horizon 2020</a:t>
                      </a:r>
                    </a:p>
                  </a:txBody>
                  <a:tcPr marL="93719" marR="93719" marT="44170" marB="4417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GB" sz="2800" b="1"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Times New Roman" pitchFamily="18" charset="0"/>
                        </a:rPr>
                        <a:t>EU Cohesion Policy</a:t>
                      </a:r>
                    </a:p>
                  </a:txBody>
                  <a:tcPr marL="93719" marR="93719" marT="44170" marB="4417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487">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GB" sz="10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Differences</a:t>
                      </a:r>
                      <a:endParaRPr kumimoji="0" lang="en-GB" sz="10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endParaRPr>
                    </a:p>
                  </a:txBody>
                  <a:tcPr marL="93719" marR="93719" marT="44170" marB="4417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1472922">
                <a:tc>
                  <a:txBody>
                    <a:bodyPr/>
                    <a:lstStyle/>
                    <a:p>
                      <a:pPr marL="0" marR="0" lvl="0" indent="0" algn="just"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GB" sz="5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 </a:t>
                      </a:r>
                      <a:r>
                        <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Based largely on </a:t>
                      </a:r>
                      <a:r>
                        <a:rPr kumimoji="0" lang="en-GB" sz="12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individual R&amp;D and innovation Projects </a:t>
                      </a:r>
                      <a:r>
                        <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of a pre-competitive nature aiming at advancing knowledge and fostering innovation for growth and jobs, including but not exclusively frontier </a:t>
                      </a:r>
                      <a:r>
                        <a:rPr kumimoji="0" lang="en-GB" sz="12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research (also co-funding national and regional programmes)</a:t>
                      </a:r>
                      <a:endPar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endParaRPr>
                    </a:p>
                  </a:txBody>
                  <a:tcPr marL="93719" marR="93719" marT="44170" marB="4417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Based on </a:t>
                      </a:r>
                      <a:r>
                        <a:rPr kumimoji="0" lang="en-GB" sz="12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multiannual Programmes</a:t>
                      </a:r>
                      <a:r>
                        <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 aiming to reduce regional disparities, including through </a:t>
                      </a:r>
                      <a:r>
                        <a:rPr kumimoji="0" lang="en-GB" sz="12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close to the market competitive R&amp;D and</a:t>
                      </a:r>
                      <a:r>
                        <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 </a:t>
                      </a:r>
                      <a:r>
                        <a:rPr kumimoji="0" lang="en-GB" sz="12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innovation</a:t>
                      </a:r>
                      <a:r>
                        <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 efforts </a:t>
                      </a:r>
                      <a:endPar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endParaRPr>
                    </a:p>
                  </a:txBody>
                  <a:tcPr marL="93719" marR="93719" marT="44170" marB="4417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5809">
                <a:tc>
                  <a:txBody>
                    <a:bodyPr/>
                    <a:lstStyle/>
                    <a:p>
                      <a:pPr marL="0" marR="0" lvl="0" indent="0" algn="just"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Awarded </a:t>
                      </a:r>
                      <a:r>
                        <a:rPr kumimoji="0" lang="en-GB" sz="12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directly to final beneficiaries</a:t>
                      </a:r>
                      <a:r>
                        <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 (firms, public and private R&amp;D centres and Universities, including national and regional governments in certain cases – Art. 185, ERA-NET etc.)</a:t>
                      </a:r>
                      <a:endPar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endParaRPr>
                    </a:p>
                  </a:txBody>
                  <a:tcPr marL="93719" marR="93719" marT="44170" marB="4417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Awarded </a:t>
                      </a:r>
                      <a:r>
                        <a:rPr kumimoji="0" lang="en-GB" sz="12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through</a:t>
                      </a:r>
                      <a:r>
                        <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 shared management exclusively to national and regional </a:t>
                      </a:r>
                      <a:r>
                        <a:rPr kumimoji="0" lang="en-GB" sz="12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public intermediaries</a:t>
                      </a:r>
                      <a:endPar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endParaRPr>
                    </a:p>
                  </a:txBody>
                  <a:tcPr marL="93719" marR="93719" marT="44170" marB="4417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5809">
                <a:tc>
                  <a:txBody>
                    <a:bodyPr/>
                    <a:lstStyle/>
                    <a:p>
                      <a:pPr marL="0" marR="0" lvl="0" indent="0" algn="just"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GB" sz="500" b="1"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Times New Roman" pitchFamily="18" charset="0"/>
                        </a:rPr>
                        <a:t> </a:t>
                      </a:r>
                      <a:r>
                        <a:rPr kumimoji="0" lang="en-GB" sz="1200" b="1"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Times New Roman" pitchFamily="18" charset="0"/>
                        </a:rPr>
                        <a:t>Through transnational competitive calls</a:t>
                      </a:r>
                      <a:r>
                        <a:rPr kumimoji="0" lang="en-GB" sz="1200" b="0"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Times New Roman" pitchFamily="18" charset="0"/>
                        </a:rPr>
                        <a:t> addressed to international groupings through peer review </a:t>
                      </a:r>
                      <a:r>
                        <a:rPr kumimoji="0" lang="en-GB" sz="1200" b="1"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Times New Roman" pitchFamily="18" charset="0"/>
                        </a:rPr>
                        <a:t>based in particular on excellence</a:t>
                      </a:r>
                      <a:r>
                        <a:rPr kumimoji="0" lang="en-GB" sz="1200" b="0"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Times New Roman" pitchFamily="18" charset="0"/>
                        </a:rPr>
                        <a:t> criteria</a:t>
                      </a:r>
                      <a:endParaRPr kumimoji="0" lang="en-GB" sz="1200" b="0"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Arial" charset="0"/>
                      </a:endParaRPr>
                    </a:p>
                  </a:txBody>
                  <a:tcPr marL="93719" marR="93719" marT="44170" marB="4417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GB" sz="5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  </a:t>
                      </a:r>
                      <a:r>
                        <a:rPr kumimoji="0" lang="en-GB" sz="12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Non competitive attribution</a:t>
                      </a:r>
                      <a:r>
                        <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 addressed to regional players </a:t>
                      </a:r>
                      <a:r>
                        <a:rPr kumimoji="0" lang="en-GB" sz="12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based on strategic planning</a:t>
                      </a:r>
                      <a:r>
                        <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 negotiation (however competitive calls possible and rising at national or regional level)</a:t>
                      </a:r>
                      <a:endPar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endParaRPr>
                    </a:p>
                  </a:txBody>
                  <a:tcPr marL="93719" marR="93719" marT="44170" marB="4417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836">
                <a:tc gridSpan="2">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GB" sz="1200" b="1" i="1" u="none" strike="noStrike" cap="none" normalizeH="0" baseline="0" dirty="0" smtClean="0">
                          <a:ln>
                            <a:noFill/>
                          </a:ln>
                          <a:solidFill>
                            <a:srgbClr val="000000"/>
                          </a:solidFill>
                          <a:effectLst>
                            <a:outerShdw blurRad="38100" dist="38100" dir="2700000" algn="tl">
                              <a:srgbClr val="C0C0C0"/>
                            </a:outerShdw>
                          </a:effectLst>
                          <a:latin typeface="Verdana" pitchFamily="34" charset="0"/>
                          <a:cs typeface="Times New Roman" pitchFamily="18" charset="0"/>
                        </a:rPr>
                        <a:t>Synergies and Complementarities: towards a more competitive Europe</a:t>
                      </a:r>
                      <a:endParaRPr kumimoji="0" lang="en-GB" sz="1200" b="0" i="1" u="none" strike="noStrike" cap="none" normalizeH="0" baseline="0" dirty="0" smtClean="0">
                        <a:ln>
                          <a:noFill/>
                        </a:ln>
                        <a:solidFill>
                          <a:srgbClr val="000000"/>
                        </a:solidFill>
                        <a:effectLst>
                          <a:outerShdw blurRad="38100" dist="38100" dir="2700000" algn="tl">
                            <a:srgbClr val="C0C0C0"/>
                          </a:outerShdw>
                        </a:effectLst>
                        <a:latin typeface="Verdana" pitchFamily="34" charset="0"/>
                        <a:cs typeface="Arial" charset="0"/>
                      </a:endParaRPr>
                    </a:p>
                  </a:txBody>
                  <a:tcPr marL="93719" marR="93719" marT="44170" marB="4417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1276110">
                <a:tc>
                  <a:txBody>
                    <a:bodyPr/>
                    <a:lstStyle/>
                    <a:p>
                      <a:pPr marL="0" marR="0" lvl="0" indent="0" algn="just"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GB" sz="5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 </a:t>
                      </a:r>
                      <a:r>
                        <a:rPr kumimoji="0" lang="en-GB" sz="12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Horizon 2020</a:t>
                      </a:r>
                      <a:r>
                        <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 will focus on tackling major societal challenges, maximising the competitiveness impact of </a:t>
                      </a:r>
                      <a:r>
                        <a:rPr kumimoji="0" lang="en-GB" sz="12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research and innovation</a:t>
                      </a:r>
                      <a:r>
                        <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 (Industrial leadership) and raising and spreading levels of </a:t>
                      </a:r>
                      <a:r>
                        <a:rPr kumimoji="0" lang="en-GB" sz="1200" b="1"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excellence</a:t>
                      </a:r>
                      <a:r>
                        <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Times New Roman" pitchFamily="18" charset="0"/>
                        </a:rPr>
                        <a:t> in the research base</a:t>
                      </a:r>
                      <a:endParaRPr kumimoji="0" lang="en-GB" sz="1200" b="0" i="1"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endParaRPr>
                    </a:p>
                  </a:txBody>
                  <a:tcPr marL="93719" marR="93719" marT="44170" marB="4417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GB" sz="1200" b="1"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Times New Roman" pitchFamily="18" charset="0"/>
                        </a:rPr>
                        <a:t>Cohesion policy</a:t>
                      </a:r>
                      <a:r>
                        <a:rPr kumimoji="0" lang="en-GB" sz="1200" b="0"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Times New Roman" pitchFamily="18" charset="0"/>
                        </a:rPr>
                        <a:t> will focus on galvanising </a:t>
                      </a:r>
                      <a:r>
                        <a:rPr kumimoji="0" lang="en-GB" sz="1200" b="1"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Times New Roman" pitchFamily="18" charset="0"/>
                        </a:rPr>
                        <a:t>smart specialisation</a:t>
                      </a:r>
                      <a:r>
                        <a:rPr kumimoji="0" lang="en-GB" sz="1200" b="0"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Times New Roman" pitchFamily="18" charset="0"/>
                        </a:rPr>
                        <a:t> that will act as a </a:t>
                      </a:r>
                      <a:r>
                        <a:rPr kumimoji="0" lang="en-GB" sz="1200" b="1"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Times New Roman" pitchFamily="18" charset="0"/>
                        </a:rPr>
                        <a:t>capacity building</a:t>
                      </a:r>
                      <a:r>
                        <a:rPr kumimoji="0" lang="en-GB" sz="1200" b="0"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Times New Roman" pitchFamily="18" charset="0"/>
                        </a:rPr>
                        <a:t> instrument, based on learning mechanisms and the creation of critical skills in regions and Member States.</a:t>
                      </a:r>
                      <a:endParaRPr kumimoji="0" lang="en-GB" sz="1200" b="0" i="1"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Arial" charset="0"/>
                      </a:endParaRPr>
                    </a:p>
                  </a:txBody>
                  <a:tcPr marL="93719" marR="93719" marT="44170" marB="44170"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627_MTJ"/>
          <p:cNvPicPr>
            <a:picLocks noChangeAspect="1" noChangeArrowheads="1"/>
          </p:cNvPicPr>
          <p:nvPr/>
        </p:nvPicPr>
        <p:blipFill>
          <a:blip r:embed="rId3"/>
          <a:srcRect/>
          <a:stretch>
            <a:fillRect/>
          </a:stretch>
        </p:blipFill>
        <p:spPr bwMode="auto">
          <a:xfrm rot="634308">
            <a:off x="6375400" y="650875"/>
            <a:ext cx="2144713" cy="2630488"/>
          </a:xfrm>
          <a:prstGeom prst="rect">
            <a:avLst/>
          </a:prstGeom>
          <a:noFill/>
          <a:ln>
            <a:noFill/>
          </a:ln>
          <a:effectLst>
            <a:outerShdw blurRad="292100" dist="546100" dir="144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noChangeArrowheads="1"/>
          </p:cNvPicPr>
          <p:nvPr/>
        </p:nvPicPr>
        <p:blipFill>
          <a:blip r:embed="rId4"/>
          <a:srcRect/>
          <a:stretch>
            <a:fillRect/>
          </a:stretch>
        </p:blipFill>
        <p:spPr bwMode="auto">
          <a:xfrm rot="807087">
            <a:off x="6657975" y="1541463"/>
            <a:ext cx="2047875" cy="2701925"/>
          </a:xfrm>
          <a:prstGeom prst="rect">
            <a:avLst/>
          </a:prstGeom>
          <a:noFill/>
          <a:ln w="9525">
            <a:solidFill>
              <a:srgbClr val="000000"/>
            </a:solidFill>
            <a:miter lim="800000"/>
            <a:headEnd/>
            <a:tailEnd/>
          </a:ln>
          <a:effectLst>
            <a:outerShdw blurRad="165100" dist="406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12"/>
          <p:cNvSpPr>
            <a:spLocks noChangeArrowheads="1"/>
          </p:cNvSpPr>
          <p:nvPr/>
        </p:nvSpPr>
        <p:spPr bwMode="auto">
          <a:xfrm>
            <a:off x="119063" y="1052513"/>
            <a:ext cx="72088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buClr>
                <a:srgbClr val="16489F"/>
              </a:buClr>
              <a:defRPr/>
            </a:pPr>
            <a:r>
              <a:rPr lang="en-GB" sz="2400" b="1" dirty="0">
                <a:latin typeface="Arial" pitchFamily="34" charset="0"/>
                <a:ea typeface="MS PGothic" pitchFamily="34" charset="-128"/>
                <a:cs typeface="Arial" charset="0"/>
              </a:rPr>
              <a:t>Thematic guides</a:t>
            </a:r>
          </a:p>
          <a:p>
            <a:pPr algn="just" eaLnBrk="1" hangingPunct="1">
              <a:buClr>
                <a:srgbClr val="16489F"/>
              </a:buClr>
              <a:defRPr/>
            </a:pPr>
            <a:endParaRPr lang="en-GB" sz="1000" b="1" dirty="0">
              <a:latin typeface="Arial" pitchFamily="34" charset="0"/>
              <a:ea typeface="MS PGothic" pitchFamily="34" charset="-128"/>
              <a:cs typeface="Arial" charset="0"/>
            </a:endParaRPr>
          </a:p>
          <a:p>
            <a:pPr algn="just" eaLnBrk="1" hangingPunct="1">
              <a:buClr>
                <a:srgbClr val="16489F"/>
              </a:buClr>
              <a:defRPr/>
            </a:pPr>
            <a:r>
              <a:rPr lang="en-GB" sz="1600" b="1" dirty="0">
                <a:latin typeface="Arial" pitchFamily="34" charset="0"/>
                <a:ea typeface="MS PGothic" pitchFamily="34" charset="-128"/>
                <a:cs typeface="Arial" charset="0"/>
              </a:rPr>
              <a:t>General research &amp; innovation system building &amp; policy tools</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RIS3 guide</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Universities &amp; regional development </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Service innovation </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Creative industries</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Green growth</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Social innovation</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How to convert research into commercial success</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Science and Technology Parks</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Transnational Learning in Smart Specialisation</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Public procurement of innovation </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Synergies between ESIF, Horizon2020 and other EU programmes</a:t>
            </a:r>
          </a:p>
          <a:p>
            <a:pPr lvl="1" algn="just" eaLnBrk="1" hangingPunct="1">
              <a:buClr>
                <a:srgbClr val="16489F"/>
              </a:buClr>
              <a:defRPr/>
            </a:pPr>
            <a:r>
              <a:rPr lang="en-GB" sz="1400" i="1" dirty="0">
                <a:solidFill>
                  <a:schemeClr val="bg2"/>
                </a:solidFill>
                <a:latin typeface="Arial" pitchFamily="34" charset="0"/>
                <a:ea typeface="MS PGothic" pitchFamily="34" charset="-128"/>
                <a:cs typeface="Arial" charset="0"/>
              </a:rPr>
              <a:t>Soon available: Clusters in less developed regions</a:t>
            </a:r>
          </a:p>
          <a:p>
            <a:pPr algn="just" eaLnBrk="1" hangingPunct="1">
              <a:buClr>
                <a:srgbClr val="16489F"/>
              </a:buClr>
              <a:defRPr/>
            </a:pPr>
            <a:r>
              <a:rPr lang="en-GB" sz="1600" b="1" dirty="0">
                <a:latin typeface="Arial" pitchFamily="34" charset="0"/>
                <a:ea typeface="MS PGothic" pitchFamily="34" charset="-128"/>
                <a:cs typeface="Arial" charset="0"/>
              </a:rPr>
              <a:t>SME innovation</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SME innovation</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Incubators</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Entrepreneurial mind-set</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SME internationalisation</a:t>
            </a:r>
          </a:p>
          <a:p>
            <a:pPr algn="just" eaLnBrk="1" hangingPunct="1">
              <a:buClr>
                <a:srgbClr val="16489F"/>
              </a:buClr>
              <a:defRPr/>
            </a:pPr>
            <a:r>
              <a:rPr lang="en-GB" sz="1600" b="1" dirty="0">
                <a:latin typeface="Arial" pitchFamily="34" charset="0"/>
                <a:ea typeface="MS PGothic" pitchFamily="34" charset="-128"/>
                <a:cs typeface="Arial" charset="0"/>
              </a:rPr>
              <a:t>Digital growth</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Broadband </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State aid for Broadband </a:t>
            </a:r>
          </a:p>
          <a:p>
            <a:pPr marL="742950" lvl="1" indent="-285750" algn="just" eaLnBrk="1" hangingPunct="1">
              <a:buClr>
                <a:srgbClr val="16489F"/>
              </a:buClr>
              <a:buFont typeface="Wingdings" pitchFamily="2" charset="2"/>
              <a:buChar char="q"/>
              <a:defRPr/>
            </a:pPr>
            <a:r>
              <a:rPr lang="en-GB" sz="1400" dirty="0">
                <a:latin typeface="Arial" pitchFamily="34" charset="0"/>
                <a:ea typeface="MS PGothic" pitchFamily="34" charset="-128"/>
                <a:cs typeface="Arial" charset="0"/>
              </a:rPr>
              <a:t>Digital growth</a:t>
            </a:r>
            <a:endParaRPr lang="en-GB" sz="500" dirty="0">
              <a:latin typeface="Arial" pitchFamily="34" charset="0"/>
              <a:ea typeface="MS PGothic" pitchFamily="34" charset="-128"/>
              <a:cs typeface="Arial" charset="0"/>
            </a:endParaRPr>
          </a:p>
          <a:p>
            <a:pPr marL="285750" indent="-285750" algn="r" eaLnBrk="1" hangingPunct="1">
              <a:spcAft>
                <a:spcPts val="600"/>
              </a:spcAft>
              <a:buClr>
                <a:srgbClr val="16489F"/>
              </a:buClr>
              <a:defRPr/>
            </a:pPr>
            <a:r>
              <a:rPr lang="en-GB" sz="1200" i="1" dirty="0">
                <a:latin typeface="Arial" pitchFamily="34" charset="0"/>
                <a:ea typeface="MS PGothic" pitchFamily="34" charset="-128"/>
                <a:cs typeface="Arial" charset="0"/>
              </a:rPr>
              <a:t>Available in  PDF format here: </a:t>
            </a:r>
            <a:r>
              <a:rPr lang="en-GB" sz="1200" i="1" dirty="0">
                <a:latin typeface="Arial" pitchFamily="34" charset="0"/>
                <a:ea typeface="MS PGothic" pitchFamily="34" charset="-128"/>
                <a:cs typeface="Arial" charset="0"/>
                <a:hlinkClick r:id="rId5"/>
              </a:rPr>
              <a:t>http://s3platform.jrc.ec.europa.eu/guides</a:t>
            </a:r>
            <a:r>
              <a:rPr lang="en-GB" sz="1200" i="1" dirty="0">
                <a:latin typeface="Arial" pitchFamily="34" charset="0"/>
                <a:ea typeface="MS PGothic" pitchFamily="34" charset="-128"/>
                <a:cs typeface="Arial" charset="0"/>
              </a:rPr>
              <a:t> </a:t>
            </a:r>
            <a:endParaRPr lang="en-GB" sz="1050" b="1" i="1" dirty="0">
              <a:latin typeface="Arial" pitchFamily="34" charset="0"/>
              <a:ea typeface="MS PGothic" pitchFamily="34" charset="-128"/>
              <a:cs typeface="Arial" charset="0"/>
            </a:endParaRPr>
          </a:p>
        </p:txBody>
      </p:sp>
      <p:sp>
        <p:nvSpPr>
          <p:cNvPr id="191493"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45E4916C-C0EF-444C-8D25-2DE732162FB5}" type="slidenum">
              <a:rPr lang="en-GB" altLang="en-US" sz="1400" i="0" smtClean="0">
                <a:solidFill>
                  <a:schemeClr val="tx1"/>
                </a:solidFill>
                <a:latin typeface="Arial" panose="020B0604020202020204" pitchFamily="34" charset="0"/>
                <a:ea typeface="MS PGothic" panose="020B0600070205080204" pitchFamily="34" charset="-128"/>
              </a:rPr>
              <a:pPr>
                <a:spcBef>
                  <a:spcPct val="0"/>
                </a:spcBef>
                <a:buClrTx/>
                <a:buFontTx/>
                <a:buNone/>
              </a:pPr>
              <a:t>30</a:t>
            </a:fld>
            <a:endParaRPr lang="en-GB" altLang="en-US" sz="1400" i="0" smtClean="0">
              <a:solidFill>
                <a:schemeClr val="tx1"/>
              </a:solidFill>
              <a:latin typeface="Arial" panose="020B0604020202020204" pitchFamily="34" charset="0"/>
              <a:ea typeface="MS PGothic" panose="020B0600070205080204" pitchFamily="34" charset="-128"/>
            </a:endParaRPr>
          </a:p>
        </p:txBody>
      </p:sp>
      <p:pic>
        <p:nvPicPr>
          <p:cNvPr id="6" name="Picture 5"/>
          <p:cNvPicPr>
            <a:picLocks noChangeAspect="1"/>
          </p:cNvPicPr>
          <p:nvPr/>
        </p:nvPicPr>
        <p:blipFill>
          <a:blip r:embed="rId6"/>
          <a:stretch>
            <a:fillRect/>
          </a:stretch>
        </p:blipFill>
        <p:spPr>
          <a:xfrm rot="840187">
            <a:off x="6767513" y="2600325"/>
            <a:ext cx="1828800" cy="2808288"/>
          </a:xfrm>
          <a:prstGeom prst="rect">
            <a:avLst/>
          </a:prstGeom>
          <a:ln>
            <a:solidFill>
              <a:schemeClr val="tx1"/>
            </a:solidFill>
          </a:ln>
          <a:effectLst>
            <a:outerShdw blurRad="190500" dist="190500" dir="2700000" algn="tl" rotWithShape="0">
              <a:prstClr val="black">
                <a:alpha val="40000"/>
              </a:prstClr>
            </a:outerShdw>
          </a:effectLst>
        </p:spPr>
      </p:pic>
      <p:pic>
        <p:nvPicPr>
          <p:cNvPr id="7" name="Picture 2"/>
          <p:cNvPicPr>
            <a:picLocks noChangeAspect="1" noChangeArrowheads="1"/>
          </p:cNvPicPr>
          <p:nvPr/>
        </p:nvPicPr>
        <p:blipFill>
          <a:blip r:embed="rId7"/>
          <a:srcRect/>
          <a:stretch>
            <a:fillRect/>
          </a:stretch>
        </p:blipFill>
        <p:spPr bwMode="auto">
          <a:xfrm rot="872801">
            <a:off x="7210425" y="4049713"/>
            <a:ext cx="1700213" cy="2365375"/>
          </a:xfrm>
          <a:prstGeom prst="rect">
            <a:avLst/>
          </a:prstGeom>
          <a:noFill/>
          <a:ln w="9525">
            <a:solidFill>
              <a:schemeClr val="tx1"/>
            </a:solidFill>
            <a:miter lim="800000"/>
            <a:headEnd/>
            <a:tailEnd/>
          </a:ln>
          <a:effectLst>
            <a:outerShdw blurRad="127000" dist="127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5363"/>
                                        </p:tgtEl>
                                        <p:attrNameLst>
                                          <p:attrName>style.visibility</p:attrName>
                                        </p:attrNameLst>
                                      </p:cBhvr>
                                      <p:to>
                                        <p:strVal val="visible"/>
                                      </p:to>
                                    </p:set>
                                    <p:anim calcmode="lin" valueType="num">
                                      <p:cBhvr additive="base">
                                        <p:cTn id="12" dur="500" fill="hold"/>
                                        <p:tgtEl>
                                          <p:spTgt spid="15363"/>
                                        </p:tgtEl>
                                        <p:attrNameLst>
                                          <p:attrName>ppt_x</p:attrName>
                                        </p:attrNameLst>
                                      </p:cBhvr>
                                      <p:tavLst>
                                        <p:tav tm="0">
                                          <p:val>
                                            <p:strVal val="#ppt_x"/>
                                          </p:val>
                                        </p:tav>
                                        <p:tav tm="100000">
                                          <p:val>
                                            <p:strVal val="#ppt_x"/>
                                          </p:val>
                                        </p:tav>
                                      </p:tavLst>
                                    </p:anim>
                                    <p:anim calcmode="lin" valueType="num">
                                      <p:cBhvr additive="base">
                                        <p:cTn id="13" dur="500" fill="hold"/>
                                        <p:tgtEl>
                                          <p:spTgt spid="1536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250"/>
                                        <p:tgtEl>
                                          <p:spTgt spid="13"/>
                                        </p:tgtEl>
                                      </p:cBhvr>
                                    </p:animEffect>
                                  </p:childTnLst>
                                </p:cTn>
                              </p:par>
                            </p:childTnLst>
                          </p:cTn>
                        </p:par>
                        <p:par>
                          <p:cTn id="23" fill="hold" nodeType="afterGroup">
                            <p:stCondLst>
                              <p:cond delay="1750"/>
                            </p:stCondLst>
                            <p:childTnLst>
                              <p:par>
                                <p:cTn id="24" presetID="2" presetClass="entr" presetSubtype="4"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94CBCA-C969-4A76-8114-B3EE5FCD24A6}" type="slidenum">
              <a:rPr lang="en-GB" smtClean="0">
                <a:solidFill>
                  <a:srgbClr val="000000"/>
                </a:solidFill>
              </a:rPr>
              <a:pPr/>
              <a:t>31</a:t>
            </a:fld>
            <a:endParaRPr lang="en-GB">
              <a:solidFill>
                <a:srgbClr val="000000"/>
              </a:solidFill>
            </a:endParaRPr>
          </a:p>
        </p:txBody>
      </p:sp>
      <p:sp>
        <p:nvSpPr>
          <p:cNvPr id="6" name="Rectangle 5"/>
          <p:cNvSpPr/>
          <p:nvPr/>
        </p:nvSpPr>
        <p:spPr>
          <a:xfrm>
            <a:off x="755576" y="1340768"/>
            <a:ext cx="2392001" cy="584775"/>
          </a:xfrm>
          <a:prstGeom prst="rect">
            <a:avLst/>
          </a:prstGeom>
        </p:spPr>
        <p:txBody>
          <a:bodyPr wrap="none">
            <a:spAutoFit/>
          </a:bodyPr>
          <a:lstStyle/>
          <a:p>
            <a:pPr marL="342900" indent="-342900" defTabSz="457200">
              <a:spcBef>
                <a:spcPct val="20000"/>
              </a:spcBef>
            </a:pPr>
            <a:r>
              <a:rPr lang="en-GB" sz="3200" dirty="0">
                <a:solidFill>
                  <a:srgbClr val="56585B"/>
                </a:solidFill>
                <a:effectLst>
                  <a:outerShdw blurRad="38100" dist="38100" dir="2700000" algn="tl">
                    <a:srgbClr val="000000">
                      <a:alpha val="43137"/>
                    </a:srgbClr>
                  </a:outerShdw>
                </a:effectLst>
                <a:latin typeface="Arial"/>
                <a:cs typeface="+mn-cs"/>
              </a:rPr>
              <a:t>Learn more:</a:t>
            </a:r>
          </a:p>
        </p:txBody>
      </p:sp>
      <p:sp>
        <p:nvSpPr>
          <p:cNvPr id="8" name="Rectangle 7"/>
          <p:cNvSpPr/>
          <p:nvPr/>
        </p:nvSpPr>
        <p:spPr>
          <a:xfrm>
            <a:off x="611560" y="1925543"/>
            <a:ext cx="7272808" cy="2031325"/>
          </a:xfrm>
          <a:prstGeom prst="rect">
            <a:avLst/>
          </a:prstGeom>
        </p:spPr>
        <p:txBody>
          <a:bodyPr wrap="square">
            <a:spAutoFit/>
          </a:bodyPr>
          <a:lstStyle/>
          <a:p>
            <a:pPr algn="r" eaLnBrk="1" hangingPunct="1"/>
            <a:r>
              <a:rPr lang="en-GB" b="1" u="sng" dirty="0">
                <a:solidFill>
                  <a:srgbClr val="C00000"/>
                </a:solidFill>
                <a:effectLst>
                  <a:outerShdw blurRad="38100" dist="38100" dir="2700000" algn="tl">
                    <a:srgbClr val="000000">
                      <a:alpha val="43137"/>
                    </a:srgbClr>
                  </a:outerShdw>
                </a:effectLst>
                <a:latin typeface="Arial"/>
                <a:cs typeface="Times New Roman" pitchFamily="18" charset="0"/>
              </a:rPr>
              <a:t>Horizon 2020 Participant Portal:</a:t>
            </a:r>
          </a:p>
          <a:p>
            <a:pPr algn="r" eaLnBrk="1" hangingPunct="1"/>
            <a:endParaRPr lang="it-IT" b="1" dirty="0">
              <a:solidFill>
                <a:srgbClr val="C00000"/>
              </a:solidFill>
              <a:effectLst>
                <a:outerShdw blurRad="38100" dist="38100" dir="2700000" algn="tl">
                  <a:srgbClr val="000000">
                    <a:alpha val="43137"/>
                  </a:srgbClr>
                </a:outerShdw>
              </a:effectLst>
              <a:latin typeface="Arial"/>
              <a:cs typeface="+mn-cs"/>
              <a:hlinkClick r:id=""/>
            </a:endParaRPr>
          </a:p>
          <a:p>
            <a:pPr algn="r" eaLnBrk="1" hangingPunct="1"/>
            <a:r>
              <a:rPr lang="it-IT" b="1" dirty="0">
                <a:solidFill>
                  <a:srgbClr val="C00000"/>
                </a:solidFill>
                <a:effectLst>
                  <a:outerShdw blurRad="38100" dist="38100" dir="2700000" algn="tl">
                    <a:srgbClr val="000000">
                      <a:alpha val="43137"/>
                    </a:srgbClr>
                  </a:outerShdw>
                </a:effectLst>
                <a:latin typeface="Arial"/>
                <a:cs typeface="+mn-cs"/>
                <a:hlinkClick r:id=""/>
              </a:rPr>
              <a:t>http</a:t>
            </a:r>
            <a:r>
              <a:rPr lang="it-IT" b="1" dirty="0">
                <a:solidFill>
                  <a:srgbClr val="C00000"/>
                </a:solidFill>
                <a:effectLst>
                  <a:outerShdw blurRad="38100" dist="38100" dir="2700000" algn="tl">
                    <a:srgbClr val="000000">
                      <a:alpha val="43137"/>
                    </a:srgbClr>
                  </a:outerShdw>
                </a:effectLst>
                <a:latin typeface="Arial"/>
                <a:cs typeface="+mn-cs"/>
                <a:hlinkClick r:id="rId2"/>
              </a:rPr>
              <a:t>://ec.europa.eu/research/participants/portal/desktop/en/opportunities/index.html</a:t>
            </a:r>
            <a:r>
              <a:rPr lang="it-IT" b="1" dirty="0">
                <a:solidFill>
                  <a:srgbClr val="C00000"/>
                </a:solidFill>
                <a:effectLst>
                  <a:outerShdw blurRad="38100" dist="38100" dir="2700000" algn="tl">
                    <a:srgbClr val="000000">
                      <a:alpha val="43137"/>
                    </a:srgbClr>
                  </a:outerShdw>
                </a:effectLst>
                <a:latin typeface="Arial"/>
                <a:cs typeface="+mn-cs"/>
              </a:rPr>
              <a:t>  </a:t>
            </a:r>
          </a:p>
          <a:p>
            <a:pPr algn="r" eaLnBrk="1" hangingPunct="1"/>
            <a:endParaRPr lang="en-GB" b="1" dirty="0">
              <a:solidFill>
                <a:srgbClr val="C00000"/>
              </a:solidFill>
              <a:effectLst>
                <a:outerShdw blurRad="38100" dist="38100" dir="2700000" algn="tl">
                  <a:srgbClr val="000000">
                    <a:alpha val="43137"/>
                  </a:srgbClr>
                </a:outerShdw>
              </a:effectLst>
              <a:latin typeface="Arial"/>
              <a:cs typeface="Times New Roman" pitchFamily="18" charset="0"/>
            </a:endParaRPr>
          </a:p>
          <a:p>
            <a:pPr algn="r" eaLnBrk="1" hangingPunct="1"/>
            <a:r>
              <a:rPr lang="en-GB" b="1" u="sng" dirty="0">
                <a:solidFill>
                  <a:srgbClr val="C00000"/>
                </a:solidFill>
                <a:effectLst>
                  <a:outerShdw blurRad="38100" dist="38100" dir="2700000" algn="tl">
                    <a:srgbClr val="000000">
                      <a:alpha val="43137"/>
                    </a:srgbClr>
                  </a:outerShdw>
                </a:effectLst>
                <a:latin typeface="Arial"/>
                <a:cs typeface="Times New Roman" pitchFamily="18" charset="0"/>
              </a:rPr>
              <a:t>Cohesion policy (2014-20</a:t>
            </a:r>
            <a:r>
              <a:rPr lang="en-GB" b="1" dirty="0">
                <a:solidFill>
                  <a:srgbClr val="C00000"/>
                </a:solidFill>
                <a:effectLst>
                  <a:outerShdw blurRad="38100" dist="38100" dir="2700000" algn="tl">
                    <a:srgbClr val="000000">
                      <a:alpha val="43137"/>
                    </a:srgbClr>
                  </a:outerShdw>
                </a:effectLst>
                <a:latin typeface="Arial"/>
                <a:cs typeface="Times New Roman" pitchFamily="18" charset="0"/>
              </a:rPr>
              <a:t>)</a:t>
            </a:r>
            <a:endParaRPr lang="en-GB" b="1" dirty="0">
              <a:solidFill>
                <a:srgbClr val="C00000"/>
              </a:solidFill>
              <a:effectLst>
                <a:outerShdw blurRad="38100" dist="38100" dir="2700000" algn="tl">
                  <a:srgbClr val="000000">
                    <a:alpha val="43137"/>
                  </a:srgbClr>
                </a:outerShdw>
              </a:effectLst>
              <a:latin typeface="Arial"/>
              <a:cs typeface="Times New Roman" pitchFamily="18" charset="0"/>
              <a:hlinkClick r:id="rId3"/>
            </a:endParaRPr>
          </a:p>
          <a:p>
            <a:pPr algn="r" eaLnBrk="1" hangingPunct="1"/>
            <a:r>
              <a:rPr lang="en-GB" b="1" dirty="0">
                <a:solidFill>
                  <a:srgbClr val="C00000"/>
                </a:solidFill>
                <a:effectLst>
                  <a:outerShdw blurRad="38100" dist="38100" dir="2700000" algn="tl">
                    <a:srgbClr val="000000">
                      <a:alpha val="43137"/>
                    </a:srgbClr>
                  </a:outerShdw>
                </a:effectLst>
                <a:latin typeface="Arial"/>
                <a:cs typeface="Times New Roman" pitchFamily="18" charset="0"/>
                <a:hlinkClick r:id="rId4"/>
              </a:rPr>
              <a:t>http://ec.europa.eu/regional_policy/what/future/index_en.cfm</a:t>
            </a:r>
          </a:p>
        </p:txBody>
      </p:sp>
    </p:spTree>
    <p:extLst>
      <p:ext uri="{BB962C8B-B14F-4D97-AF65-F5344CB8AC3E}">
        <p14:creationId xmlns:p14="http://schemas.microsoft.com/office/powerpoint/2010/main" val="500431068"/>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7" descr="FondINTRO_PPT_IU_WP2012conference_O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Text Box 10"/>
          <p:cNvSpPr txBox="1">
            <a:spLocks noChangeArrowheads="1"/>
          </p:cNvSpPr>
          <p:nvPr/>
        </p:nvSpPr>
        <p:spPr bwMode="auto">
          <a:xfrm>
            <a:off x="4860925" y="881063"/>
            <a:ext cx="43370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defTabSz="449263">
              <a:defRPr>
                <a:solidFill>
                  <a:schemeClr val="tx1"/>
                </a:solidFill>
                <a:latin typeface="Verdana" panose="020B0604030504040204" pitchFamily="34" charset="0"/>
                <a:cs typeface="Arial" panose="020B0604020202020204" pitchFamily="34" charset="0"/>
              </a:defRPr>
            </a:lvl1pPr>
            <a:lvl2pPr marL="742950" indent="-285750" defTabSz="449263">
              <a:defRPr>
                <a:solidFill>
                  <a:schemeClr val="tx1"/>
                </a:solidFill>
                <a:latin typeface="Verdana" panose="020B0604030504040204" pitchFamily="34" charset="0"/>
                <a:cs typeface="Arial" panose="020B0604020202020204" pitchFamily="34" charset="0"/>
              </a:defRPr>
            </a:lvl2pPr>
            <a:lvl3pPr marL="1143000" indent="-228600" defTabSz="449263">
              <a:defRPr>
                <a:solidFill>
                  <a:schemeClr val="tx1"/>
                </a:solidFill>
                <a:latin typeface="Verdana" panose="020B0604030504040204" pitchFamily="34" charset="0"/>
                <a:cs typeface="Arial" panose="020B0604020202020204" pitchFamily="34" charset="0"/>
              </a:defRPr>
            </a:lvl3pPr>
            <a:lvl4pPr marL="1600200" indent="-228600" defTabSz="449263">
              <a:defRPr>
                <a:solidFill>
                  <a:schemeClr val="tx1"/>
                </a:solidFill>
                <a:latin typeface="Verdana" panose="020B0604030504040204" pitchFamily="34" charset="0"/>
                <a:cs typeface="Arial" panose="020B0604020202020204" pitchFamily="34" charset="0"/>
              </a:defRPr>
            </a:lvl4pPr>
            <a:lvl5pPr marL="2057400" indent="-228600" defTabSz="449263">
              <a:defRPr>
                <a:solidFill>
                  <a:schemeClr val="tx1"/>
                </a:solidFill>
                <a:latin typeface="Verdana" panose="020B0604030504040204" pitchFamily="34" charset="0"/>
                <a:cs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buClr>
                <a:srgbClr val="000000"/>
              </a:buClr>
              <a:buFont typeface="Times New Roman" panose="02020603050405020304" pitchFamily="18" charset="0"/>
              <a:buNone/>
            </a:pPr>
            <a:endParaRPr lang="fr-BE" altLang="en-US" sz="2500">
              <a:solidFill>
                <a:srgbClr val="191966"/>
              </a:solidFill>
              <a:latin typeface="Arial Unicode MS" panose="020B0604020202020204" pitchFamily="34" charset="-128"/>
              <a:ea typeface="MS PGothic" panose="020B0600070205080204" pitchFamily="34" charset="-128"/>
            </a:endParaRPr>
          </a:p>
          <a:p>
            <a:pPr>
              <a:spcBef>
                <a:spcPct val="50000"/>
              </a:spcBef>
              <a:buClr>
                <a:srgbClr val="000000"/>
              </a:buClr>
              <a:buFont typeface="Times New Roman" panose="02020603050405020304" pitchFamily="18" charset="0"/>
              <a:buNone/>
            </a:pPr>
            <a:endParaRPr lang="fr-BE" altLang="en-US" sz="3200" b="1">
              <a:solidFill>
                <a:srgbClr val="191966"/>
              </a:solidFill>
              <a:latin typeface="Arial Unicode MS" panose="020B0604020202020204" pitchFamily="34" charset="-128"/>
              <a:ea typeface="MS PGothic" panose="020B0600070205080204" pitchFamily="34" charset="-128"/>
            </a:endParaRPr>
          </a:p>
        </p:txBody>
      </p:sp>
      <p:sp>
        <p:nvSpPr>
          <p:cNvPr id="193540" name="Rectangle 3"/>
          <p:cNvSpPr>
            <a:spLocks noChangeArrowheads="1"/>
          </p:cNvSpPr>
          <p:nvPr/>
        </p:nvSpPr>
        <p:spPr bwMode="auto">
          <a:xfrm>
            <a:off x="5310188" y="2189163"/>
            <a:ext cx="3659187"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147" tIns="40074" rIns="80147" bIns="40074" anchor="ctr"/>
          <a:lstStyle>
            <a:lvl1pPr defTabSz="801688">
              <a:defRPr>
                <a:solidFill>
                  <a:schemeClr val="tx1"/>
                </a:solidFill>
                <a:latin typeface="Verdana" panose="020B0604030504040204" pitchFamily="34" charset="0"/>
                <a:cs typeface="Arial" panose="020B0604020202020204" pitchFamily="34" charset="0"/>
              </a:defRPr>
            </a:lvl1pPr>
            <a:lvl2pPr marL="742950" indent="-285750" defTabSz="801688">
              <a:defRPr>
                <a:solidFill>
                  <a:schemeClr val="tx1"/>
                </a:solidFill>
                <a:latin typeface="Verdana" panose="020B0604030504040204" pitchFamily="34" charset="0"/>
                <a:cs typeface="Arial" panose="020B0604020202020204" pitchFamily="34" charset="0"/>
              </a:defRPr>
            </a:lvl2pPr>
            <a:lvl3pPr marL="1143000" indent="-228600" defTabSz="801688">
              <a:defRPr>
                <a:solidFill>
                  <a:schemeClr val="tx1"/>
                </a:solidFill>
                <a:latin typeface="Verdana" panose="020B0604030504040204" pitchFamily="34" charset="0"/>
                <a:cs typeface="Arial" panose="020B0604020202020204" pitchFamily="34" charset="0"/>
              </a:defRPr>
            </a:lvl3pPr>
            <a:lvl4pPr marL="1600200" indent="-228600" defTabSz="801688">
              <a:defRPr>
                <a:solidFill>
                  <a:schemeClr val="tx1"/>
                </a:solidFill>
                <a:latin typeface="Verdana" panose="020B0604030504040204" pitchFamily="34" charset="0"/>
                <a:cs typeface="Arial" panose="020B0604020202020204" pitchFamily="34" charset="0"/>
              </a:defRPr>
            </a:lvl4pPr>
            <a:lvl5pPr marL="2057400" indent="-228600" defTabSz="801688">
              <a:defRPr>
                <a:solidFill>
                  <a:schemeClr val="tx1"/>
                </a:solidFill>
                <a:latin typeface="Verdana" panose="020B060403050404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Font typeface="Times New Roman" panose="02020603050405020304" pitchFamily="18" charset="0"/>
              <a:buNone/>
            </a:pPr>
            <a:endParaRPr lang="en-US" altLang="en-US" sz="2400">
              <a:solidFill>
                <a:srgbClr val="FFFFFF"/>
              </a:solidFill>
              <a:latin typeface="Calibri" panose="020F0502020204030204" pitchFamily="34" charset="0"/>
              <a:ea typeface="MS PGothic" panose="020B0600070205080204" pitchFamily="34" charset="-128"/>
            </a:endParaRPr>
          </a:p>
        </p:txBody>
      </p:sp>
      <p:sp>
        <p:nvSpPr>
          <p:cNvPr id="279560" name="Text Box 15"/>
          <p:cNvSpPr txBox="1">
            <a:spLocks noChangeArrowheads="1"/>
          </p:cNvSpPr>
          <p:nvPr/>
        </p:nvSpPr>
        <p:spPr bwMode="auto">
          <a:xfrm>
            <a:off x="4284663" y="2349500"/>
            <a:ext cx="3525837" cy="901700"/>
          </a:xfrm>
          <a:prstGeom prst="rect">
            <a:avLst/>
          </a:prstGeom>
          <a:noFill/>
          <a:ln w="9525">
            <a:noFill/>
            <a:miter lim="800000"/>
            <a:headEnd/>
            <a:tailEnd/>
          </a:ln>
          <a:effectLst/>
        </p:spPr>
        <p:txBody>
          <a:bodyPr lIns="80147" tIns="40074" rIns="80147" bIns="40074">
            <a:spAutoFit/>
          </a:bodyPr>
          <a:lstStyle/>
          <a:p>
            <a:pPr defTabSz="449263">
              <a:buClr>
                <a:srgbClr val="000000"/>
              </a:buClr>
              <a:buSzPct val="100000"/>
              <a:buFont typeface="Times New Roman" pitchFamily="18" charset="0"/>
              <a:buNone/>
              <a:defRPr/>
            </a:pPr>
            <a:r>
              <a:rPr lang="en-GB" sz="5400" b="1" dirty="0">
                <a:solidFill>
                  <a:srgbClr val="000000"/>
                </a:solidFill>
                <a:effectLst>
                  <a:outerShdw blurRad="38100" dist="38100" dir="2700000" algn="tl">
                    <a:srgbClr val="C0C0C0"/>
                  </a:outerShdw>
                </a:effectLst>
                <a:latin typeface="Calibri" pitchFamily="34" charset="0"/>
                <a:ea typeface="MS PGothic" pitchFamily="34" charset="-128"/>
                <a:cs typeface="Arial" charset="0"/>
              </a:rPr>
              <a:t>Thank you !</a:t>
            </a:r>
          </a:p>
        </p:txBody>
      </p:sp>
      <p:sp>
        <p:nvSpPr>
          <p:cNvPr id="193542" name="Rectangle 9"/>
          <p:cNvSpPr>
            <a:spLocks noChangeArrowheads="1"/>
          </p:cNvSpPr>
          <p:nvPr/>
        </p:nvSpPr>
        <p:spPr bwMode="auto">
          <a:xfrm>
            <a:off x="6588125" y="5734050"/>
            <a:ext cx="2376488" cy="863600"/>
          </a:xfrm>
          <a:prstGeom prst="rect">
            <a:avLst/>
          </a:prstGeom>
          <a:solidFill>
            <a:srgbClr val="0F5494"/>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fr-FR" altLang="en-US" sz="7600" b="1">
              <a:solidFill>
                <a:srgbClr val="FFD624"/>
              </a:solidFill>
            </a:endParaRPr>
          </a:p>
        </p:txBody>
      </p:sp>
      <p:pic>
        <p:nvPicPr>
          <p:cNvPr id="193543" name="Picture 10" descr="j02991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563" y="3284538"/>
            <a:ext cx="2233612"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4" name="TextBox 2"/>
          <p:cNvSpPr txBox="1">
            <a:spLocks noChangeArrowheads="1"/>
          </p:cNvSpPr>
          <p:nvPr/>
        </p:nvSpPr>
        <p:spPr bwMode="auto">
          <a:xfrm>
            <a:off x="3635375" y="3573463"/>
            <a:ext cx="2952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GB" altLang="en-US" i="1"/>
              <a:t>Credits: </a:t>
            </a:r>
            <a:r>
              <a:rPr lang="en-GB" altLang="en-US" b="1" i="1"/>
              <a:t>Katja Reppel, </a:t>
            </a:r>
            <a:r>
              <a:rPr lang="en-GB" altLang="en-US" i="1"/>
              <a:t>Directorate General for Regional and Urban Policy</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4914" name="Rectangle 2"/>
          <p:cNvSpPr>
            <a:spLocks noGrp="1" noChangeArrowheads="1"/>
          </p:cNvSpPr>
          <p:nvPr>
            <p:ph type="title" idx="4294967295"/>
          </p:nvPr>
        </p:nvSpPr>
        <p:spPr>
          <a:xfrm>
            <a:off x="-180975" y="476250"/>
            <a:ext cx="9324975" cy="793750"/>
          </a:xfrm>
        </p:spPr>
        <p:txBody>
          <a:bodyPr lIns="91424" tIns="45712" rIns="91424" bIns="45712"/>
          <a:lstStyle/>
          <a:p>
            <a:pPr indent="0" algn="ctr" eaLnBrk="1" hangingPunct="1">
              <a:defRPr/>
            </a:pPr>
            <a:r>
              <a:rPr lang="en-GB" sz="2300" smtClean="0">
                <a:effectLst>
                  <a:outerShdw blurRad="38100" dist="38100" dir="2700000" algn="tl">
                    <a:srgbClr val="C0C0C0"/>
                  </a:outerShdw>
                </a:effectLst>
              </a:rPr>
              <a:t>Research and Innovation investment priorities </a:t>
            </a:r>
            <a:br>
              <a:rPr lang="en-GB" sz="2300" smtClean="0">
                <a:effectLst>
                  <a:outerShdw blurRad="38100" dist="38100" dir="2700000" algn="tl">
                    <a:srgbClr val="C0C0C0"/>
                  </a:outerShdw>
                </a:effectLst>
              </a:rPr>
            </a:br>
            <a:r>
              <a:rPr lang="en-GB" sz="2300" smtClean="0">
                <a:effectLst>
                  <a:outerShdw blurRad="38100" dist="38100" dir="2700000" algn="tl">
                    <a:srgbClr val="C0C0C0"/>
                  </a:outerShdw>
                </a:effectLst>
              </a:rPr>
              <a:t>for the ERDF</a:t>
            </a:r>
          </a:p>
        </p:txBody>
      </p:sp>
      <p:sp>
        <p:nvSpPr>
          <p:cNvPr id="294915" name="Rectangle 3"/>
          <p:cNvSpPr>
            <a:spLocks noGrp="1" noChangeArrowheads="1"/>
          </p:cNvSpPr>
          <p:nvPr>
            <p:ph type="body" idx="4294967295"/>
          </p:nvPr>
        </p:nvSpPr>
        <p:spPr>
          <a:xfrm>
            <a:off x="395288" y="1557338"/>
            <a:ext cx="8497887" cy="4248150"/>
          </a:xfrm>
          <a:solidFill>
            <a:srgbClr val="FFCC99"/>
          </a:solidFill>
        </p:spPr>
        <p:txBody>
          <a:bodyPr lIns="91424" tIns="45712" rIns="91424" bIns="45712"/>
          <a:lstStyle/>
          <a:p>
            <a:pPr marL="495300" indent="-495300" eaLnBrk="1" hangingPunct="1">
              <a:lnSpc>
                <a:spcPct val="90000"/>
              </a:lnSpc>
              <a:spcAft>
                <a:spcPct val="20000"/>
              </a:spcAft>
              <a:buClr>
                <a:schemeClr val="tx1"/>
              </a:buClr>
              <a:buFont typeface="Wingdings" panose="05000000000000000000" pitchFamily="2" charset="2"/>
              <a:buNone/>
              <a:defRPr/>
            </a:pPr>
            <a:r>
              <a:rPr lang="en-GB" b="1" smtClean="0">
                <a:solidFill>
                  <a:schemeClr val="tx2"/>
                </a:solidFill>
                <a:effectLst>
                  <a:outerShdw blurRad="38100" dist="38100" dir="2700000" algn="tl">
                    <a:srgbClr val="FFFFFF"/>
                  </a:outerShdw>
                </a:effectLst>
              </a:rPr>
              <a:t>    Strengthening research, technological development and innovation:</a:t>
            </a:r>
          </a:p>
          <a:p>
            <a:pPr marL="495300" indent="-495300" eaLnBrk="1" hangingPunct="1">
              <a:lnSpc>
                <a:spcPct val="90000"/>
              </a:lnSpc>
              <a:spcAft>
                <a:spcPct val="20000"/>
              </a:spcAft>
              <a:buClr>
                <a:schemeClr val="tx1"/>
              </a:buClr>
              <a:buFont typeface="Wingdings" panose="05000000000000000000" pitchFamily="2" charset="2"/>
              <a:buChar char="q"/>
              <a:defRPr/>
            </a:pPr>
            <a:r>
              <a:rPr lang="en-GB" sz="2000" smtClean="0">
                <a:solidFill>
                  <a:schemeClr val="tx2"/>
                </a:solidFill>
                <a:effectLst>
                  <a:outerShdw blurRad="38100" dist="38100" dir="2700000" algn="tl">
                    <a:srgbClr val="FFFFFF"/>
                  </a:outerShdw>
                </a:effectLst>
              </a:rPr>
              <a:t>Enhancing research and innovation infrastructure (R&amp;I) and capacities to develop R&amp;I excellence and promoting centres of competence, in particular those of European interest</a:t>
            </a:r>
          </a:p>
          <a:p>
            <a:pPr marL="495300" indent="-495300" eaLnBrk="1" hangingPunct="1">
              <a:lnSpc>
                <a:spcPct val="90000"/>
              </a:lnSpc>
              <a:spcAft>
                <a:spcPct val="20000"/>
              </a:spcAft>
              <a:buClr>
                <a:schemeClr val="tx1"/>
              </a:buClr>
              <a:buFont typeface="Wingdings" panose="05000000000000000000" pitchFamily="2" charset="2"/>
              <a:buChar char="q"/>
              <a:defRPr/>
            </a:pPr>
            <a:r>
              <a:rPr lang="en-GB" sz="2000" smtClean="0">
                <a:solidFill>
                  <a:schemeClr val="tx2"/>
                </a:solidFill>
                <a:effectLst>
                  <a:outerShdw blurRad="38100" dist="38100" dir="2700000" algn="tl">
                    <a:srgbClr val="FFFFFF"/>
                  </a:outerShdw>
                </a:effectLst>
              </a:rPr>
              <a:t>Promoting business R&amp;I investment, product and service development, technology transfer, social innovation and public service application, demand simulation, networking, clusters and open innovation through smart specialisation</a:t>
            </a:r>
          </a:p>
          <a:p>
            <a:pPr marL="495300" indent="-495300" eaLnBrk="1" hangingPunct="1">
              <a:lnSpc>
                <a:spcPct val="90000"/>
              </a:lnSpc>
              <a:spcAft>
                <a:spcPct val="20000"/>
              </a:spcAft>
              <a:buClr>
                <a:schemeClr val="tx1"/>
              </a:buClr>
              <a:buFont typeface="Wingdings" panose="05000000000000000000" pitchFamily="2" charset="2"/>
              <a:buChar char="q"/>
              <a:defRPr/>
            </a:pPr>
            <a:r>
              <a:rPr lang="en-GB" sz="2000" smtClean="0">
                <a:solidFill>
                  <a:schemeClr val="tx2"/>
                </a:solidFill>
                <a:effectLst>
                  <a:outerShdw blurRad="38100" dist="38100" dir="2700000" algn="tl">
                    <a:srgbClr val="FFFFFF"/>
                  </a:outerShdw>
                </a:effectLst>
              </a:rPr>
              <a:t>Supporting technological and applied research, pilot lines, early product validation actions, advanced manufacturing capabilities and first production in Key Enabling Technologies and diffusion of general purpose technologies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711200" y="476250"/>
            <a:ext cx="82296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altLang="en-US" sz="2200" dirty="0" smtClean="0">
                <a:effectLst/>
              </a:rPr>
              <a:t>The Synergies Matrix</a:t>
            </a:r>
          </a:p>
        </p:txBody>
      </p:sp>
      <p:graphicFrame>
        <p:nvGraphicFramePr>
          <p:cNvPr id="155689" name="Group 41"/>
          <p:cNvGraphicFramePr>
            <a:graphicFrameLocks noGrp="1"/>
          </p:cNvGraphicFramePr>
          <p:nvPr>
            <p:extLst>
              <p:ext uri="{D42A27DB-BD31-4B8C-83A1-F6EECF244321}">
                <p14:modId xmlns:p14="http://schemas.microsoft.com/office/powerpoint/2010/main" val="2253048035"/>
              </p:ext>
            </p:extLst>
          </p:nvPr>
        </p:nvGraphicFramePr>
        <p:xfrm>
          <a:off x="684213" y="1616075"/>
          <a:ext cx="8362950" cy="5080091"/>
        </p:xfrm>
        <a:graphic>
          <a:graphicData uri="http://schemas.openxmlformats.org/drawingml/2006/table">
            <a:tbl>
              <a:tblPr/>
              <a:tblGrid>
                <a:gridCol w="2027237"/>
                <a:gridCol w="3167063"/>
                <a:gridCol w="3168650"/>
              </a:tblGrid>
              <a:tr h="971411">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fr-FR" sz="1000" b="0" i="1" u="none" strike="noStrike" cap="none" normalizeH="0" baseline="0" dirty="0" smtClean="0">
                        <a:ln>
                          <a:noFill/>
                        </a:ln>
                        <a:solidFill>
                          <a:srgbClr val="000000"/>
                        </a:solidFill>
                        <a:effectLst/>
                        <a:latin typeface="Verdana" pitchFamily="34" charset="0"/>
                        <a:cs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GB" sz="1400" b="1" i="1" u="none" strike="noStrike" cap="none" normalizeH="0" baseline="0" smtClean="0">
                          <a:ln>
                            <a:noFill/>
                          </a:ln>
                          <a:solidFill>
                            <a:srgbClr val="000000"/>
                          </a:solidFill>
                          <a:effectLst>
                            <a:outerShdw blurRad="38100" dist="38100" dir="2700000" algn="tl">
                              <a:srgbClr val="FFFFFF"/>
                            </a:outerShdw>
                          </a:effectLst>
                          <a:latin typeface="Verdana" pitchFamily="34" charset="0"/>
                          <a:cs typeface="Times New Roman" pitchFamily="18" charset="0"/>
                        </a:rPr>
                        <a:t>STRUCTURAL FUNDS THEMATIC OBJECTIVE NO 1 ON STRENGTHENING RESEARCH, TECHNOLOGICAL DEVELOPMENT AND INNOVATION</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r>
              <a:tr h="1554434">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GB" sz="1200" b="1" i="1" u="none" strike="noStrike" cap="none" normalizeH="0" baseline="0" smtClean="0">
                          <a:ln>
                            <a:noFill/>
                          </a:ln>
                          <a:solidFill>
                            <a:srgbClr val="000000"/>
                          </a:solidFill>
                          <a:effectLst>
                            <a:outerShdw blurRad="38100" dist="38100" dir="2700000" algn="tl">
                              <a:srgbClr val="FFFFFF"/>
                            </a:outerShdw>
                          </a:effectLst>
                          <a:latin typeface="Verdana" pitchFamily="34" charset="0"/>
                          <a:cs typeface="Times New Roman" pitchFamily="18" charset="0"/>
                        </a:rPr>
                        <a:t>HORIZON 2020 TOP DOWN RESEARCH AND INNOVATION PRIORITIES INFLUENCING NATIONAL AND REGIONAL PRIORITIES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GB" sz="1200" b="1" i="1" u="none" strike="noStrike" cap="none" normalizeH="0" baseline="0" dirty="0" smtClean="0">
                          <a:ln>
                            <a:noFill/>
                          </a:ln>
                          <a:solidFill>
                            <a:srgbClr val="000000"/>
                          </a:solidFill>
                          <a:effectLst>
                            <a:outerShdw blurRad="38100" dist="38100" dir="2700000" algn="tl">
                              <a:srgbClr val="C0C0C0"/>
                            </a:outerShdw>
                          </a:effectLst>
                          <a:latin typeface="Verdana" pitchFamily="34" charset="0"/>
                          <a:cs typeface="Times New Roman" pitchFamily="18" charset="0"/>
                        </a:rPr>
                        <a:t>THEMATIC CONCENTRATION FOR MOST ADVANCED AND TRANSITION REGIONS FOR ALLOCATING (80% -60%) OF THE ERDF MONEY FOR 4 OBJECTIVES: R&amp;I, ICT, SME COMPETITIVENESS AND LOW CARBON ECONOMY</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GB" sz="1200" b="1" i="1" u="none" strike="noStrike" cap="none" normalizeH="0" baseline="0" smtClean="0">
                          <a:ln>
                            <a:noFill/>
                          </a:ln>
                          <a:solidFill>
                            <a:srgbClr val="000000"/>
                          </a:solidFill>
                          <a:effectLst>
                            <a:outerShdw blurRad="38100" dist="38100" dir="2700000" algn="tl">
                              <a:srgbClr val="C0C0C0"/>
                            </a:outerShdw>
                          </a:effectLst>
                          <a:latin typeface="Verdana" pitchFamily="34" charset="0"/>
                          <a:cs typeface="Times New Roman" pitchFamily="18" charset="0"/>
                        </a:rPr>
                        <a:t>THEMATIC CONCENTRATION FOR LESS ADVANCED REGIONS FOR ALLOCATING 50% OF THE ERDF MONEY FOR 4 OBJECTIVES: R&amp;I, ICT, SME COMPETITIVENESS AND LOW CARBON ECONOMY</a:t>
                      </a:r>
                    </a:p>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GB" sz="1200" b="1" i="1" u="none" strike="noStrike" cap="none" normalizeH="0" baseline="0" smtClean="0">
                        <a:ln>
                          <a:noFill/>
                        </a:ln>
                        <a:solidFill>
                          <a:srgbClr val="000000"/>
                        </a:solidFill>
                        <a:effectLst>
                          <a:outerShdw blurRad="38100" dist="38100" dir="2700000" algn="tl">
                            <a:srgbClr val="C0C0C0"/>
                          </a:outerShdw>
                        </a:effectLst>
                        <a:latin typeface="Verdana" pitchFamily="34"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369">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GB" sz="1600" b="1" i="1" u="none" strike="noStrike" cap="none" normalizeH="0" baseline="0" smtClean="0">
                          <a:ln>
                            <a:noFill/>
                          </a:ln>
                          <a:solidFill>
                            <a:srgbClr val="000000"/>
                          </a:solidFill>
                          <a:effectLst>
                            <a:outerShdw blurRad="38100" dist="38100" dir="2700000" algn="tl">
                              <a:srgbClr val="FFFFFF"/>
                            </a:outerShdw>
                          </a:effectLst>
                          <a:latin typeface="Verdana" pitchFamily="34" charset="0"/>
                          <a:cs typeface="Times New Roman" pitchFamily="18" charset="0"/>
                        </a:rPr>
                        <a:t>EXCELLENCE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3" gridSpan="2">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GB" sz="1600" b="1" i="0" u="none" strike="noStrike" cap="none" normalizeH="0" baseline="0" smtClean="0">
                          <a:ln>
                            <a:noFill/>
                          </a:ln>
                          <a:solidFill>
                            <a:srgbClr val="98200C"/>
                          </a:solidFill>
                          <a:effectLst>
                            <a:outerShdw blurRad="38100" dist="38100" dir="2700000" algn="tl">
                              <a:srgbClr val="C0C0C0"/>
                            </a:outerShdw>
                          </a:effectLst>
                          <a:latin typeface="Verdana" pitchFamily="34" charset="0"/>
                          <a:cs typeface="Times New Roman" pitchFamily="18" charset="0"/>
                        </a:rPr>
                        <a:t>SMART SPECIALISATION EX-ANTE CONDITIONALITY</a:t>
                      </a:r>
                    </a:p>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GB" sz="1400" b="1" i="1" u="none" strike="noStrike" cap="none" normalizeH="0" baseline="0" smtClean="0">
                          <a:ln>
                            <a:noFill/>
                          </a:ln>
                          <a:solidFill>
                            <a:srgbClr val="98200C"/>
                          </a:solidFill>
                          <a:effectLst>
                            <a:outerShdw blurRad="38100" dist="38100" dir="2700000" algn="tl">
                              <a:srgbClr val="C0C0C0"/>
                            </a:outerShdw>
                          </a:effectLst>
                          <a:latin typeface="Verdana" pitchFamily="34" charset="0"/>
                          <a:cs typeface="Times New Roman" pitchFamily="18" charset="0"/>
                        </a:rPr>
                        <a:t>based on a SWOT analysis to concentrate resources on a limited set of research and innovation priorities in compliance with the NRP; measures to stimulate private RTD investment; a monitoring and review system; a framework outlining available budgetary resources for research and innovation; a multi-annual plan for budgeting and prioritisation of investments linked to EU research infrastructure priorities (European Strategy Forum on Research Infrastructures -ESFRI)</a:t>
                      </a:r>
                    </a:p>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GB" sz="1400" b="1" i="1" u="none" strike="noStrike" cap="none" normalizeH="0" baseline="0" smtClean="0">
                        <a:ln>
                          <a:noFill/>
                        </a:ln>
                        <a:solidFill>
                          <a:srgbClr val="98200C"/>
                        </a:solidFill>
                        <a:effectLst>
                          <a:outerShdw blurRad="38100" dist="38100" dir="2700000" algn="tl">
                            <a:srgbClr val="C0C0C0"/>
                          </a:outerShdw>
                        </a:effectLst>
                        <a:latin typeface="Verdana" pitchFamily="34" charset="0"/>
                        <a:cs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lang="fr-FR"/>
                    </a:p>
                  </a:txBody>
                  <a:tcPr/>
                </a:tc>
              </a:tr>
              <a:tr h="752369">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GB" sz="1600" b="1" i="1" u="none" strike="noStrike" cap="none" normalizeH="0" baseline="0" smtClean="0">
                          <a:ln>
                            <a:noFill/>
                          </a:ln>
                          <a:solidFill>
                            <a:srgbClr val="000000"/>
                          </a:solidFill>
                          <a:effectLst>
                            <a:outerShdw blurRad="38100" dist="38100" dir="2700000" algn="tl">
                              <a:srgbClr val="FFFFFF"/>
                            </a:outerShdw>
                          </a:effectLst>
                          <a:latin typeface="Verdana" pitchFamily="34" charset="0"/>
                          <a:cs typeface="Times New Roman" pitchFamily="18" charset="0"/>
                        </a:rPr>
                        <a:t>INDUSTRIAL LEADERSHIP</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2" vMerge="1">
                  <a:txBody>
                    <a:bodyPr/>
                    <a:lstStyle/>
                    <a:p>
                      <a:endParaRPr lang="fr-FR"/>
                    </a:p>
                  </a:txBody>
                  <a:tcPr/>
                </a:tc>
                <a:tc hMerge="1" vMerge="1">
                  <a:txBody>
                    <a:bodyPr/>
                    <a:lstStyle/>
                    <a:p>
                      <a:endParaRPr lang="fr-FR"/>
                    </a:p>
                  </a:txBody>
                  <a:tcPr/>
                </a:tc>
              </a:tr>
              <a:tr h="104941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GB" sz="1600" b="1" i="1" u="none" strike="noStrike" cap="none" normalizeH="0" baseline="0" smtClean="0">
                          <a:ln>
                            <a:noFill/>
                          </a:ln>
                          <a:solidFill>
                            <a:srgbClr val="000000"/>
                          </a:solidFill>
                          <a:effectLst>
                            <a:outerShdw blurRad="38100" dist="38100" dir="2700000" algn="tl">
                              <a:srgbClr val="FFFFFF"/>
                            </a:outerShdw>
                          </a:effectLst>
                          <a:latin typeface="Verdana" pitchFamily="34" charset="0"/>
                          <a:cs typeface="Times New Roman" pitchFamily="18" charset="0"/>
                        </a:rPr>
                        <a:t>SOCIETAL CHALLENGES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gridSpan="2" vMerge="1">
                  <a:txBody>
                    <a:bodyPr/>
                    <a:lstStyle/>
                    <a:p>
                      <a:endParaRPr lang="fr-FR"/>
                    </a:p>
                  </a:txBody>
                  <a:tcPr/>
                </a:tc>
                <a:tc hMerge="1" vMerge="1">
                  <a:txBody>
                    <a:bodyPr/>
                    <a:lstStyle/>
                    <a:p>
                      <a:endParaRPr lang="fr-FR"/>
                    </a:p>
                  </a:txBody>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idx="4294967295"/>
          </p:nvPr>
        </p:nvSpPr>
        <p:spPr/>
        <p:txBody>
          <a:bodyPr/>
          <a:lstStyle/>
          <a:p>
            <a:pPr>
              <a:defRPr/>
            </a:pPr>
            <a:r>
              <a:rPr lang="en-GB" sz="4200" dirty="0" smtClean="0"/>
              <a:t>Keys to Synergies</a:t>
            </a:r>
            <a:r>
              <a:rPr lang="en-GB" sz="4200" dirty="0" smtClean="0">
                <a:sym typeface="Wingdings" panose="05000000000000000000" pitchFamily="2" charset="2"/>
              </a:rPr>
              <a:t>: (ESIF)</a:t>
            </a:r>
            <a:r>
              <a:rPr lang="en-GB" sz="4200" dirty="0" smtClean="0"/>
              <a:t>	</a:t>
            </a:r>
          </a:p>
        </p:txBody>
      </p:sp>
      <p:sp>
        <p:nvSpPr>
          <p:cNvPr id="359427" name="Rectangle 3"/>
          <p:cNvSpPr>
            <a:spLocks noGrp="1" noChangeArrowheads="1"/>
          </p:cNvSpPr>
          <p:nvPr>
            <p:ph type="body" idx="4294967295"/>
          </p:nvPr>
        </p:nvSpPr>
        <p:spPr>
          <a:xfrm>
            <a:off x="539552" y="2278063"/>
            <a:ext cx="8229600" cy="4279527"/>
          </a:xfrm>
        </p:spPr>
        <p:txBody>
          <a:bodyPr/>
          <a:lstStyle/>
          <a:p>
            <a:pPr>
              <a:buFont typeface="Wingdings" panose="05000000000000000000" pitchFamily="2" charset="2"/>
              <a:buChar char="ü"/>
              <a:defRPr/>
            </a:pPr>
            <a:r>
              <a:rPr lang="en-GB" sz="2800" b="1" dirty="0" smtClean="0">
                <a:solidFill>
                  <a:srgbClr val="C00000"/>
                </a:solidFill>
              </a:rPr>
              <a:t>Smart Specialisation </a:t>
            </a:r>
            <a:r>
              <a:rPr lang="en-GB" sz="2800" b="1" dirty="0" smtClean="0">
                <a:solidFill>
                  <a:srgbClr val="002060"/>
                </a:solidFill>
              </a:rPr>
              <a:t>ex-ante conditionality</a:t>
            </a:r>
            <a:r>
              <a:rPr lang="en-GB" sz="2800" b="1" dirty="0" smtClean="0"/>
              <a:t>: focus on priority R&amp;I investments for place-based growth</a:t>
            </a:r>
          </a:p>
          <a:p>
            <a:pPr>
              <a:buFont typeface="Wingdings" panose="05000000000000000000" pitchFamily="2" charset="2"/>
              <a:buChar char="ü"/>
              <a:defRPr/>
            </a:pPr>
            <a:r>
              <a:rPr lang="en-GB" sz="2800" b="1" dirty="0">
                <a:solidFill>
                  <a:srgbClr val="C00000"/>
                </a:solidFill>
              </a:rPr>
              <a:t>Thematic Concentration</a:t>
            </a:r>
            <a:r>
              <a:rPr lang="en-GB" sz="2800" b="1" dirty="0" smtClean="0">
                <a:solidFill>
                  <a:srgbClr val="002060"/>
                </a:solidFill>
              </a:rPr>
              <a:t>: </a:t>
            </a:r>
            <a:r>
              <a:rPr lang="en-GB" sz="2800" b="1" dirty="0"/>
              <a:t>all regions (rich and poor) have to spend the vast majority of their ERDF resources to just 4 out of the 11 thematic objectives (R&amp;I, Low Carbon, ICT and SMEs</a:t>
            </a:r>
            <a:r>
              <a:rPr lang="en-GB" sz="2800" b="1" dirty="0" smtClean="0"/>
              <a:t>) (from 80% to 50%)</a:t>
            </a:r>
            <a:endParaRPr lang="en-GB" sz="2800"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synergies ?</a:t>
            </a:r>
            <a:endParaRPr lang="en-GB" dirty="0"/>
          </a:p>
        </p:txBody>
      </p:sp>
      <p:sp>
        <p:nvSpPr>
          <p:cNvPr id="3" name="TextBox 2"/>
          <p:cNvSpPr txBox="1">
            <a:spLocks noChangeArrowheads="1"/>
          </p:cNvSpPr>
          <p:nvPr/>
        </p:nvSpPr>
        <p:spPr bwMode="auto">
          <a:xfrm>
            <a:off x="827584" y="2440582"/>
            <a:ext cx="6967438"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7600" b="1">
                <a:solidFill>
                  <a:srgbClr val="FFD624"/>
                </a:solidFill>
                <a:latin typeface="Verdana" panose="020B0604030504040204" pitchFamily="34" charset="0"/>
              </a:defRPr>
            </a:lvl1pPr>
            <a:lvl2pPr marL="742950" indent="-285750" eaLnBrk="0" hangingPunct="0">
              <a:defRPr sz="7600" b="1">
                <a:solidFill>
                  <a:srgbClr val="FFD624"/>
                </a:solidFill>
                <a:latin typeface="Verdana" panose="020B0604030504040204" pitchFamily="34" charset="0"/>
              </a:defRPr>
            </a:lvl2pPr>
            <a:lvl3pPr marL="1143000" indent="-228600" eaLnBrk="0" hangingPunct="0">
              <a:defRPr sz="7600" b="1">
                <a:solidFill>
                  <a:srgbClr val="FFD624"/>
                </a:solidFill>
                <a:latin typeface="Verdana" panose="020B0604030504040204" pitchFamily="34" charset="0"/>
              </a:defRPr>
            </a:lvl3pPr>
            <a:lvl4pPr marL="1600200" indent="-228600" eaLnBrk="0" hangingPunct="0">
              <a:defRPr sz="7600" b="1">
                <a:solidFill>
                  <a:srgbClr val="FFD624"/>
                </a:solidFill>
                <a:latin typeface="Verdana" panose="020B0604030504040204" pitchFamily="34" charset="0"/>
              </a:defRPr>
            </a:lvl4pPr>
            <a:lvl5pPr marL="2057400" indent="-228600" eaLnBrk="0" hangingPunct="0">
              <a:defRPr sz="7600" b="1">
                <a:solidFill>
                  <a:srgbClr val="FFD624"/>
                </a:solidFill>
                <a:latin typeface="Verdana" panose="020B0604030504040204" pitchFamily="34" charset="0"/>
              </a:defRPr>
            </a:lvl5pPr>
            <a:lvl6pPr marL="2514600" indent="-228600" eaLnBrk="0" fontAlgn="base" hangingPunct="0">
              <a:spcBef>
                <a:spcPct val="0"/>
              </a:spcBef>
              <a:spcAft>
                <a:spcPct val="0"/>
              </a:spcAft>
              <a:defRPr sz="7600" b="1">
                <a:solidFill>
                  <a:srgbClr val="FFD624"/>
                </a:solidFill>
                <a:latin typeface="Verdana" panose="020B0604030504040204" pitchFamily="34" charset="0"/>
              </a:defRPr>
            </a:lvl6pPr>
            <a:lvl7pPr marL="2971800" indent="-228600" eaLnBrk="0" fontAlgn="base" hangingPunct="0">
              <a:spcBef>
                <a:spcPct val="0"/>
              </a:spcBef>
              <a:spcAft>
                <a:spcPct val="0"/>
              </a:spcAft>
              <a:defRPr sz="7600" b="1">
                <a:solidFill>
                  <a:srgbClr val="FFD624"/>
                </a:solidFill>
                <a:latin typeface="Verdana" panose="020B0604030504040204" pitchFamily="34" charset="0"/>
              </a:defRPr>
            </a:lvl7pPr>
            <a:lvl8pPr marL="3429000" indent="-228600" eaLnBrk="0" fontAlgn="base" hangingPunct="0">
              <a:spcBef>
                <a:spcPct val="0"/>
              </a:spcBef>
              <a:spcAft>
                <a:spcPct val="0"/>
              </a:spcAft>
              <a:defRPr sz="7600" b="1">
                <a:solidFill>
                  <a:srgbClr val="FFD624"/>
                </a:solidFill>
                <a:latin typeface="Verdana" panose="020B0604030504040204" pitchFamily="34" charset="0"/>
              </a:defRPr>
            </a:lvl8pPr>
            <a:lvl9pPr marL="3886200" indent="-228600" eaLnBrk="0" fontAlgn="base" hangingPunct="0">
              <a:spcBef>
                <a:spcPct val="0"/>
              </a:spcBef>
              <a:spcAft>
                <a:spcPct val="0"/>
              </a:spcAft>
              <a:defRPr sz="7600" b="1">
                <a:solidFill>
                  <a:srgbClr val="FFD624"/>
                </a:solidFill>
                <a:latin typeface="Verdana" panose="020B0604030504040204" pitchFamily="34" charset="0"/>
              </a:defRPr>
            </a:lvl9pPr>
          </a:lstStyle>
          <a:p>
            <a:pPr marL="0" indent="0" algn="just" eaLnBrk="1" hangingPunct="1">
              <a:spcBef>
                <a:spcPts val="1200"/>
              </a:spcBef>
            </a:pPr>
            <a:endParaRPr lang="fr-BE" sz="2800" b="0" dirty="0" smtClean="0">
              <a:solidFill>
                <a:srgbClr val="0F5494"/>
              </a:solidFill>
              <a:effectLst>
                <a:outerShdw blurRad="38100" dist="38100" dir="2700000" algn="tl">
                  <a:srgbClr val="000000">
                    <a:alpha val="43137"/>
                  </a:srgbClr>
                </a:outerShdw>
              </a:effectLst>
              <a:cs typeface="+mn-cs"/>
            </a:endParaRPr>
          </a:p>
          <a:p>
            <a:pPr marL="0" indent="0" algn="just" eaLnBrk="1" hangingPunct="1">
              <a:spcBef>
                <a:spcPts val="1200"/>
              </a:spcBef>
            </a:pPr>
            <a:r>
              <a:rPr lang="en-GB" sz="3600" b="0" dirty="0" smtClean="0">
                <a:solidFill>
                  <a:srgbClr val="0F5494"/>
                </a:solidFill>
                <a:effectLst>
                  <a:outerShdw blurRad="38100" dist="38100" dir="2700000" algn="tl">
                    <a:srgbClr val="000000">
                      <a:alpha val="43137"/>
                    </a:srgbClr>
                  </a:outerShdw>
                </a:effectLst>
                <a:cs typeface="+mn-cs"/>
              </a:rPr>
              <a:t>Scarce</a:t>
            </a:r>
            <a:r>
              <a:rPr lang="fr-BE" sz="3600" b="0" dirty="0" smtClean="0">
                <a:solidFill>
                  <a:srgbClr val="0F5494"/>
                </a:solidFill>
                <a:effectLst>
                  <a:outerShdw blurRad="38100" dist="38100" dir="2700000" algn="tl">
                    <a:srgbClr val="000000">
                      <a:alpha val="43137"/>
                    </a:srgbClr>
                  </a:outerShdw>
                </a:effectLst>
                <a:cs typeface="+mn-cs"/>
              </a:rPr>
              <a:t> ressources : </a:t>
            </a:r>
          </a:p>
          <a:p>
            <a:pPr algn="just" eaLnBrk="1" hangingPunct="1">
              <a:spcBef>
                <a:spcPts val="1200"/>
              </a:spcBef>
              <a:buFont typeface="Wingdings" panose="05000000000000000000" pitchFamily="2" charset="2"/>
              <a:buChar char="Ø"/>
            </a:pPr>
            <a:r>
              <a:rPr lang="fr-BE" sz="2800" b="0" dirty="0" smtClean="0">
                <a:solidFill>
                  <a:srgbClr val="0F5494"/>
                </a:solidFill>
                <a:effectLst>
                  <a:outerShdw blurRad="38100" dist="38100" dir="2700000" algn="tl">
                    <a:srgbClr val="000000">
                      <a:alpha val="43137"/>
                    </a:srgbClr>
                  </a:outerShdw>
                </a:effectLst>
                <a:cs typeface="+mn-cs"/>
              </a:rPr>
              <a:t>More </a:t>
            </a:r>
            <a:r>
              <a:rPr lang="en-GB" sz="2800" b="0" dirty="0" smtClean="0">
                <a:solidFill>
                  <a:srgbClr val="0F5494"/>
                </a:solidFill>
                <a:effectLst>
                  <a:outerShdw blurRad="38100" dist="38100" dir="2700000" algn="tl">
                    <a:srgbClr val="000000">
                      <a:alpha val="43137"/>
                    </a:srgbClr>
                  </a:outerShdw>
                </a:effectLst>
                <a:cs typeface="+mn-cs"/>
              </a:rPr>
              <a:t>efficiency</a:t>
            </a:r>
          </a:p>
          <a:p>
            <a:pPr algn="just" eaLnBrk="1" hangingPunct="1">
              <a:spcBef>
                <a:spcPts val="1200"/>
              </a:spcBef>
              <a:buFont typeface="Wingdings" panose="05000000000000000000" pitchFamily="2" charset="2"/>
              <a:buChar char="Ø"/>
            </a:pPr>
            <a:r>
              <a:rPr lang="fr-BE" sz="2800" b="0" dirty="0" smtClean="0">
                <a:solidFill>
                  <a:srgbClr val="0F5494"/>
                </a:solidFill>
                <a:effectLst>
                  <a:outerShdw blurRad="38100" dist="38100" dir="2700000" algn="tl">
                    <a:srgbClr val="000000">
                      <a:alpha val="43137"/>
                    </a:srgbClr>
                  </a:outerShdw>
                </a:effectLst>
                <a:cs typeface="+mn-cs"/>
              </a:rPr>
              <a:t>Best use of public </a:t>
            </a:r>
            <a:r>
              <a:rPr lang="en-GB" sz="2800" b="0" dirty="0" smtClean="0">
                <a:solidFill>
                  <a:srgbClr val="0F5494"/>
                </a:solidFill>
                <a:effectLst>
                  <a:outerShdw blurRad="38100" dist="38100" dir="2700000" algn="tl">
                    <a:srgbClr val="000000">
                      <a:alpha val="43137"/>
                    </a:srgbClr>
                  </a:outerShdw>
                </a:effectLst>
                <a:cs typeface="+mn-cs"/>
              </a:rPr>
              <a:t>funds</a:t>
            </a:r>
          </a:p>
          <a:p>
            <a:pPr marL="0" indent="0" algn="just" eaLnBrk="1" hangingPunct="1">
              <a:spcBef>
                <a:spcPts val="1200"/>
              </a:spcBef>
            </a:pPr>
            <a:endParaRPr lang="en-GB" sz="2800" b="0" dirty="0">
              <a:solidFill>
                <a:srgbClr val="0F5494"/>
              </a:solidFill>
              <a:effectLst>
                <a:outerShdw blurRad="38100" dist="38100" dir="2700000" algn="tl">
                  <a:srgbClr val="000000">
                    <a:alpha val="43137"/>
                  </a:srgbClr>
                </a:outerShdw>
              </a:effectLst>
              <a:cs typeface="+mn-cs"/>
            </a:endParaRPr>
          </a:p>
          <a:p>
            <a:pPr marL="0" indent="0" algn="just" eaLnBrk="1" hangingPunct="1">
              <a:spcBef>
                <a:spcPts val="1200"/>
              </a:spcBef>
            </a:pPr>
            <a:endParaRPr lang="en-GB" sz="2800" b="0" dirty="0">
              <a:solidFill>
                <a:srgbClr val="0F5494"/>
              </a:solidFill>
              <a:effectLst>
                <a:outerShdw blurRad="38100" dist="38100" dir="2700000" algn="tl">
                  <a:srgbClr val="000000">
                    <a:alpha val="43137"/>
                  </a:srgbClr>
                </a:outerShdw>
              </a:effectLst>
              <a:cs typeface="+mn-cs"/>
            </a:endParaRPr>
          </a:p>
        </p:txBody>
      </p:sp>
      <p:sp>
        <p:nvSpPr>
          <p:cNvPr id="4" name="Slide Number Placeholder 3"/>
          <p:cNvSpPr>
            <a:spLocks noGrp="1"/>
          </p:cNvSpPr>
          <p:nvPr>
            <p:ph type="sldNum" sz="quarter" idx="12"/>
          </p:nvPr>
        </p:nvSpPr>
        <p:spPr/>
        <p:txBody>
          <a:bodyPr/>
          <a:lstStyle/>
          <a:p>
            <a:fld id="{AF94CBCA-C969-4A76-8114-B3EE5FCD24A6}" type="slidenum">
              <a:rPr lang="en-GB" smtClean="0">
                <a:solidFill>
                  <a:srgbClr val="000000"/>
                </a:solidFill>
              </a:rPr>
              <a:pPr/>
              <a:t>7</a:t>
            </a:fld>
            <a:endParaRPr lang="en-GB" dirty="0">
              <a:solidFill>
                <a:srgbClr val="000000"/>
              </a:solidFill>
            </a:endParaRPr>
          </a:p>
        </p:txBody>
      </p:sp>
    </p:spTree>
    <p:extLst>
      <p:ext uri="{BB962C8B-B14F-4D97-AF65-F5344CB8AC3E}">
        <p14:creationId xmlns:p14="http://schemas.microsoft.com/office/powerpoint/2010/main" val="257072370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96850" y="2349500"/>
            <a:ext cx="8820150" cy="3240088"/>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Tx/>
              <a:buFont typeface="Wingdings" panose="05000000000000000000" pitchFamily="2" charset="2"/>
              <a:buChar char="ü"/>
              <a:defRPr/>
            </a:pPr>
            <a:r>
              <a:rPr lang="en-GB" b="1" i="0" kern="0" dirty="0" smtClean="0">
                <a:solidFill>
                  <a:schemeClr val="tx1"/>
                </a:solidFill>
                <a:latin typeface="Calibri" panose="020F0502020204030204" pitchFamily="34" charset="0"/>
              </a:rPr>
              <a:t>Obtaining more impacts </a:t>
            </a:r>
            <a:r>
              <a:rPr lang="en-GB" i="0" kern="0" dirty="0" smtClean="0">
                <a:solidFill>
                  <a:schemeClr val="tx1"/>
                </a:solidFill>
                <a:latin typeface="Calibri" panose="020F0502020204030204" pitchFamily="34" charset="0"/>
              </a:rPr>
              <a:t>on competitiveness, jobs and growth by combining ESIF and Horizon2020</a:t>
            </a:r>
          </a:p>
          <a:p>
            <a:pPr>
              <a:spcBef>
                <a:spcPts val="600"/>
              </a:spcBef>
              <a:spcAft>
                <a:spcPts val="0"/>
              </a:spcAft>
              <a:buClrTx/>
              <a:buFont typeface="Wingdings" panose="05000000000000000000" pitchFamily="2" charset="2"/>
              <a:buChar char="ü"/>
              <a:defRPr/>
            </a:pPr>
            <a:r>
              <a:rPr lang="en-GB" b="1" i="0" kern="0" dirty="0">
                <a:solidFill>
                  <a:schemeClr val="tx1"/>
                </a:solidFill>
                <a:latin typeface="Calibri" panose="020F0502020204030204" pitchFamily="34" charset="0"/>
              </a:rPr>
              <a:t>A</a:t>
            </a:r>
            <a:r>
              <a:rPr lang="en-GB" b="1" i="0" kern="0" dirty="0" smtClean="0">
                <a:solidFill>
                  <a:schemeClr val="tx1"/>
                </a:solidFill>
                <a:latin typeface="Calibri" panose="020F0502020204030204" pitchFamily="34" charset="0"/>
              </a:rPr>
              <a:t>mplifying</a:t>
            </a:r>
            <a:r>
              <a:rPr lang="en-GB" i="0" kern="0" dirty="0" smtClean="0">
                <a:solidFill>
                  <a:schemeClr val="tx1"/>
                </a:solidFill>
                <a:latin typeface="Calibri" panose="020F0502020204030204" pitchFamily="34" charset="0"/>
              </a:rPr>
              <a:t> projects / initiatives under the other instrument</a:t>
            </a:r>
          </a:p>
          <a:p>
            <a:pPr>
              <a:spcBef>
                <a:spcPts val="600"/>
              </a:spcBef>
              <a:spcAft>
                <a:spcPts val="0"/>
              </a:spcAft>
              <a:buClrTx/>
              <a:buFont typeface="Wingdings" panose="05000000000000000000" pitchFamily="2" charset="2"/>
              <a:buChar char="ü"/>
              <a:defRPr/>
            </a:pPr>
            <a:r>
              <a:rPr lang="en-GB" b="1" i="0" kern="0" dirty="0">
                <a:solidFill>
                  <a:schemeClr val="tx1"/>
                </a:solidFill>
                <a:latin typeface="Calibri" panose="020F0502020204030204" pitchFamily="34" charset="0"/>
              </a:rPr>
              <a:t>C</a:t>
            </a:r>
            <a:r>
              <a:rPr lang="en-GB" b="1" i="0" kern="0" dirty="0" smtClean="0">
                <a:solidFill>
                  <a:schemeClr val="tx1"/>
                </a:solidFill>
                <a:latin typeface="Calibri" panose="020F0502020204030204" pitchFamily="34" charset="0"/>
              </a:rPr>
              <a:t>arrying </a:t>
            </a:r>
            <a:r>
              <a:rPr lang="en-GB" b="1" i="0" kern="0" dirty="0">
                <a:solidFill>
                  <a:schemeClr val="tx1"/>
                </a:solidFill>
                <a:latin typeface="Calibri" panose="020F0502020204030204" pitchFamily="34" charset="0"/>
              </a:rPr>
              <a:t>further </a:t>
            </a:r>
            <a:r>
              <a:rPr lang="en-GB" i="0" kern="0" dirty="0">
                <a:solidFill>
                  <a:schemeClr val="tx1"/>
                </a:solidFill>
                <a:latin typeface="Calibri" panose="020F0502020204030204" pitchFamily="34" charset="0"/>
              </a:rPr>
              <a:t>the projects of the other </a:t>
            </a:r>
            <a:r>
              <a:rPr lang="en-GB" i="0" kern="0" dirty="0" smtClean="0">
                <a:solidFill>
                  <a:schemeClr val="tx1"/>
                </a:solidFill>
                <a:latin typeface="Calibri" panose="020F0502020204030204" pitchFamily="34" charset="0"/>
              </a:rPr>
              <a:t>instrument towards market,</a:t>
            </a:r>
            <a:r>
              <a:rPr lang="en-GB" i="0" kern="0" dirty="0" smtClean="0">
                <a:solidFill>
                  <a:schemeClr val="tx1"/>
                </a:solidFill>
                <a:latin typeface="Calibri" panose="020F0502020204030204" pitchFamily="34" charset="0"/>
                <a:cs typeface="Arial" pitchFamily="34" charset="0"/>
              </a:rPr>
              <a:t> </a:t>
            </a:r>
            <a:r>
              <a:rPr lang="en-GB" i="0" kern="0" dirty="0">
                <a:solidFill>
                  <a:schemeClr val="tx1"/>
                </a:solidFill>
                <a:latin typeface="Calibri" panose="020F0502020204030204" pitchFamily="34" charset="0"/>
                <a:cs typeface="Arial" pitchFamily="34" charset="0"/>
              </a:rPr>
              <a:t>e.g. SME instrument </a:t>
            </a:r>
            <a:r>
              <a:rPr lang="en-GB" i="0" kern="0" dirty="0" smtClean="0">
                <a:solidFill>
                  <a:schemeClr val="tx1"/>
                </a:solidFill>
                <a:latin typeface="Calibri" panose="020F0502020204030204" pitchFamily="34" charset="0"/>
                <a:cs typeface="Arial" pitchFamily="34" charset="0"/>
              </a:rPr>
              <a:t>"seals </a:t>
            </a:r>
            <a:r>
              <a:rPr lang="en-GB" i="0" kern="0" dirty="0">
                <a:solidFill>
                  <a:schemeClr val="tx1"/>
                </a:solidFill>
                <a:latin typeface="Calibri" panose="020F0502020204030204" pitchFamily="34" charset="0"/>
                <a:cs typeface="Arial" pitchFamily="34" charset="0"/>
              </a:rPr>
              <a:t>of </a:t>
            </a:r>
            <a:r>
              <a:rPr lang="en-GB" i="0" kern="0" dirty="0" smtClean="0">
                <a:solidFill>
                  <a:schemeClr val="tx1"/>
                </a:solidFill>
                <a:latin typeface="Calibri" panose="020F0502020204030204" pitchFamily="34" charset="0"/>
                <a:cs typeface="Arial" pitchFamily="34" charset="0"/>
              </a:rPr>
              <a:t>excellence" </a:t>
            </a:r>
          </a:p>
          <a:p>
            <a:pPr>
              <a:spcBef>
                <a:spcPts val="600"/>
              </a:spcBef>
              <a:spcAft>
                <a:spcPts val="0"/>
              </a:spcAft>
              <a:buClrTx/>
              <a:buFont typeface="Wingdings" panose="05000000000000000000" pitchFamily="2" charset="2"/>
              <a:buChar char="ü"/>
              <a:defRPr/>
            </a:pPr>
            <a:r>
              <a:rPr lang="en-GB" b="1" i="0" kern="0" dirty="0" smtClean="0">
                <a:solidFill>
                  <a:schemeClr val="tx1"/>
                </a:solidFill>
                <a:latin typeface="Calibri" panose="020F0502020204030204" pitchFamily="34" charset="0"/>
              </a:rPr>
              <a:t>Exploit </a:t>
            </a:r>
            <a:r>
              <a:rPr lang="en-GB" b="1" i="0" kern="0" dirty="0">
                <a:solidFill>
                  <a:schemeClr val="tx1"/>
                </a:solidFill>
                <a:latin typeface="Calibri" panose="020F0502020204030204" pitchFamily="34" charset="0"/>
              </a:rPr>
              <a:t>complementarities </a:t>
            </a:r>
            <a:r>
              <a:rPr lang="en-GB" i="0" kern="0" dirty="0" smtClean="0">
                <a:solidFill>
                  <a:schemeClr val="tx1"/>
                </a:solidFill>
                <a:latin typeface="Calibri" panose="020F0502020204030204" pitchFamily="34" charset="0"/>
              </a:rPr>
              <a:t>while </a:t>
            </a:r>
            <a:r>
              <a:rPr lang="en-GB" i="0" kern="0" dirty="0">
                <a:solidFill>
                  <a:schemeClr val="tx1"/>
                </a:solidFill>
                <a:latin typeface="Calibri" panose="020F0502020204030204" pitchFamily="34" charset="0"/>
              </a:rPr>
              <a:t>at the same time </a:t>
            </a:r>
            <a:r>
              <a:rPr lang="en-GB" i="0" kern="0" dirty="0" smtClean="0">
                <a:solidFill>
                  <a:schemeClr val="tx1"/>
                </a:solidFill>
                <a:latin typeface="Calibri" panose="020F0502020204030204" pitchFamily="34" charset="0"/>
              </a:rPr>
              <a:t>avoid </a:t>
            </a:r>
            <a:r>
              <a:rPr lang="en-GB" i="0" kern="0" dirty="0">
                <a:solidFill>
                  <a:schemeClr val="tx1"/>
                </a:solidFill>
                <a:latin typeface="Calibri" panose="020F0502020204030204" pitchFamily="34" charset="0"/>
              </a:rPr>
              <a:t>overlaps and exclude double-financing (fraud</a:t>
            </a:r>
            <a:r>
              <a:rPr lang="en-GB" i="0" kern="0" dirty="0" smtClean="0">
                <a:solidFill>
                  <a:schemeClr val="tx1"/>
                </a:solidFill>
                <a:latin typeface="Calibri" panose="020F0502020204030204" pitchFamily="34" charset="0"/>
              </a:rPr>
              <a:t>).</a:t>
            </a:r>
          </a:p>
        </p:txBody>
      </p:sp>
      <p:sp>
        <p:nvSpPr>
          <p:cNvPr id="60419" name="Title 1"/>
          <p:cNvSpPr>
            <a:spLocks noGrp="1"/>
          </p:cNvSpPr>
          <p:nvPr>
            <p:ph type="title"/>
          </p:nvPr>
        </p:nvSpPr>
        <p:spPr>
          <a:xfrm>
            <a:off x="196850" y="1628775"/>
            <a:ext cx="8785225" cy="433388"/>
          </a:xfrm>
          <a:solidFill>
            <a:schemeClr val="bg1"/>
          </a:solidFill>
        </p:spPr>
        <p:txBody>
          <a:bodyPr/>
          <a:lstStyle/>
          <a:p>
            <a:pPr indent="0" eaLnBrk="1" hangingPunct="1">
              <a:defRPr/>
            </a:pPr>
            <a:r>
              <a:rPr lang="en-GB" altLang="en-US" sz="3600" dirty="0" smtClean="0"/>
              <a:t>About Synergies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defRPr/>
            </a:pPr>
            <a:r>
              <a:rPr lang="en-GB" altLang="en-US" sz="3600" smtClean="0"/>
              <a:t>About Synergies</a:t>
            </a:r>
          </a:p>
        </p:txBody>
      </p:sp>
      <p:sp>
        <p:nvSpPr>
          <p:cNvPr id="172035" name="Content Placeholder 2"/>
          <p:cNvSpPr>
            <a:spLocks noGrp="1"/>
          </p:cNvSpPr>
          <p:nvPr>
            <p:ph idx="1"/>
          </p:nvPr>
        </p:nvSpPr>
        <p:spPr/>
        <p:txBody>
          <a:bodyPr/>
          <a:lstStyle/>
          <a:p>
            <a:pPr marL="0" indent="0" eaLnBrk="1" hangingPunct="1">
              <a:spcBef>
                <a:spcPts val="600"/>
              </a:spcBef>
              <a:buClrTx/>
              <a:buFontTx/>
              <a:buNone/>
            </a:pPr>
            <a:r>
              <a:rPr lang="de-DE" altLang="en-US" sz="2800" b="1" i="0" smtClean="0">
                <a:solidFill>
                  <a:srgbClr val="C00000"/>
                </a:solidFill>
                <a:latin typeface="Calibri" panose="020F0502020204030204" pitchFamily="34" charset="0"/>
                <a:cs typeface="Arial" panose="020B0604020202020204" pitchFamily="34" charset="0"/>
              </a:rPr>
              <a:t>… but beware ! :</a:t>
            </a:r>
          </a:p>
          <a:p>
            <a:pPr marL="0" indent="0" eaLnBrk="1" hangingPunct="1">
              <a:spcBef>
                <a:spcPts val="600"/>
              </a:spcBef>
              <a:buClrTx/>
              <a:buFontTx/>
              <a:buNone/>
            </a:pPr>
            <a:r>
              <a:rPr lang="en-GB" altLang="en-US" sz="2800" b="1" i="0" smtClean="0">
                <a:solidFill>
                  <a:srgbClr val="C00000"/>
                </a:solidFill>
                <a:latin typeface="Calibri" panose="020F0502020204030204" pitchFamily="34" charset="0"/>
                <a:cs typeface="Arial" panose="020B0604020202020204" pitchFamily="34" charset="0"/>
              </a:rPr>
              <a:t>NO substitution of national, regional or private co-funding </a:t>
            </a:r>
            <a:r>
              <a:rPr lang="en-GB" altLang="en-US" sz="2800" i="0" smtClean="0">
                <a:solidFill>
                  <a:srgbClr val="000000"/>
                </a:solidFill>
                <a:latin typeface="Calibri" panose="020F0502020204030204" pitchFamily="34" charset="0"/>
                <a:cs typeface="Arial" panose="020B0604020202020204" pitchFamily="34" charset="0"/>
              </a:rPr>
              <a:t>to projects or programmes by money from the other instruments </a:t>
            </a:r>
          </a:p>
          <a:p>
            <a:pPr marL="0" indent="0" eaLnBrk="1" hangingPunct="1">
              <a:spcBef>
                <a:spcPts val="600"/>
              </a:spcBef>
              <a:buClrTx/>
              <a:buFontTx/>
              <a:buNone/>
            </a:pPr>
            <a:r>
              <a:rPr lang="en-GB" altLang="en-US" sz="2800" b="1" i="0" smtClean="0">
                <a:solidFill>
                  <a:srgbClr val="C00000"/>
                </a:solidFill>
                <a:latin typeface="Calibri" panose="020F0502020204030204" pitchFamily="34" charset="0"/>
                <a:cs typeface="Arial" panose="020B0604020202020204" pitchFamily="34" charset="0"/>
              </a:rPr>
              <a:t>NO diversion of funding from the purpose </a:t>
            </a:r>
            <a:r>
              <a:rPr lang="en-GB" altLang="en-US" sz="2800" i="0" smtClean="0">
                <a:solidFill>
                  <a:srgbClr val="000000"/>
                </a:solidFill>
                <a:latin typeface="Calibri" panose="020F0502020204030204" pitchFamily="34" charset="0"/>
                <a:cs typeface="Arial" panose="020B0604020202020204" pitchFamily="34" charset="0"/>
              </a:rPr>
              <a:t>of the respective instrument/operational programme (e.g. smart specialisation strategy) </a:t>
            </a:r>
          </a:p>
        </p:txBody>
      </p:sp>
      <p:sp>
        <p:nvSpPr>
          <p:cNvPr id="172036" name="Slide Number Placeholder 3"/>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66BFE947-DA6D-4596-8231-88120D1B84AA}" type="slidenum">
              <a:rPr lang="en-GB" altLang="en-US" sz="1400" i="0" smtClean="0">
                <a:solidFill>
                  <a:srgbClr val="000000"/>
                </a:solidFill>
                <a:latin typeface="Arial" panose="020B0604020202020204" pitchFamily="34" charset="0"/>
              </a:rPr>
              <a:pPr>
                <a:spcBef>
                  <a:spcPct val="0"/>
                </a:spcBef>
                <a:buClrTx/>
                <a:buFontTx/>
                <a:buNone/>
              </a:pPr>
              <a:t>9</a:t>
            </a:fld>
            <a:endParaRPr lang="en-GB" altLang="en-US" sz="1400" i="0" smtClean="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square" rtlCol="0">
        <a:spAutoFit/>
      </a:bodyPr>
      <a:lstStyle>
        <a:defPPr algn="ctr" defTabSz="449263" eaLnBrk="0" hangingPunct="0">
          <a:buClr>
            <a:srgbClr val="000000"/>
          </a:buClr>
          <a:buSzPct val="100000"/>
          <a:buFont typeface="Times New Roman" pitchFamily="18" charset="0"/>
          <a:buNone/>
          <a:defRPr sz="2800" dirty="0">
            <a:solidFill>
              <a:srgbClr val="0F5494"/>
            </a:solidFill>
            <a:latin typeface="+mn-lt"/>
          </a:defRPr>
        </a:defPPr>
      </a:lstStyle>
    </a:tx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_Master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FFFF00"/>
        </a:folHlink>
      </a:clrScheme>
      <a:clrMap bg1="lt1" tx1="dk1" bg2="lt2" tx2="dk2" accent1="accent1" accent2="accent2" accent3="accent3" accent4="accent4" accent5="accent5" accent6="accent6" hlink="hlink" folHlink="folHlink"/>
    </a:extraClrScheme>
    <a:extraClrScheme>
      <a:clrScheme name="Slide_Master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square" rtlCol="0">
        <a:spAutoFit/>
      </a:bodyPr>
      <a:lstStyle>
        <a:defPPr algn="ctr" defTabSz="449263" eaLnBrk="0" hangingPunct="0">
          <a:buClr>
            <a:srgbClr val="000000"/>
          </a:buClr>
          <a:buSzPct val="100000"/>
          <a:buFont typeface="Times New Roman" pitchFamily="18" charset="0"/>
          <a:buNone/>
          <a:defRPr sz="2800" dirty="0">
            <a:solidFill>
              <a:srgbClr val="0F5494"/>
            </a:solidFill>
            <a:latin typeface="+mn-lt"/>
          </a:defRPr>
        </a:defPPr>
      </a:lstStyle>
    </a:tx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_Master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FFFF00"/>
        </a:folHlink>
      </a:clrScheme>
      <a:clrMap bg1="lt1" tx1="dk1" bg2="lt2" tx2="dk2" accent1="accent1" accent2="accent2" accent3="accent3" accent4="accent4" accent5="accent5" accent6="accent6" hlink="hlink" folHlink="folHlink"/>
    </a:extraClrScheme>
    <a:extraClrScheme>
      <a:clrScheme name="Slide_Master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EC_visualNew">
  <a:themeElements>
    <a:clrScheme name="CEC_visual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C_visualNew">
      <a:majorFont>
        <a:latin typeface="Verdana"/>
        <a:ea typeface=""/>
        <a:cs typeface=""/>
      </a:majorFont>
      <a:minorFont>
        <a:latin typeface="Verdan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CEC_visual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C_visual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C_visual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C_visual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C_visual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C_visual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C_visual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C_visual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C_visual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C_visual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C_visual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C_visual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84347E2C-3A78-4621-8CF1-93445CC68F4D}" vid="{28504175-0934-4357-BE66-BB383F0AE0D1}"/>
    </a:ext>
  </a:extLst>
</a:theme>
</file>

<file path=ppt/theme/theme7.xml><?xml version="1.0" encoding="utf-8"?>
<a:theme xmlns:a="http://schemas.openxmlformats.org/drawingml/2006/main" name="5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square" rtlCol="0">
        <a:spAutoFit/>
      </a:bodyPr>
      <a:lstStyle>
        <a:defPPr algn="ctr" defTabSz="449263" eaLnBrk="0" hangingPunct="0">
          <a:buClr>
            <a:srgbClr val="000000"/>
          </a:buClr>
          <a:buSzPct val="100000"/>
          <a:buFont typeface="Times New Roman" pitchFamily="18" charset="0"/>
          <a:buNone/>
          <a:defRPr sz="2800" dirty="0">
            <a:solidFill>
              <a:srgbClr val="0F5494"/>
            </a:solidFill>
            <a:latin typeface="+mn-lt"/>
          </a:defRPr>
        </a:defPPr>
      </a:lstStyle>
    </a:tx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_Master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FFFF00"/>
        </a:folHlink>
      </a:clrScheme>
      <a:clrMap bg1="lt1" tx1="dk1" bg2="lt2" tx2="dk2" accent1="accent1" accent2="accent2" accent3="accent3" accent4="accent4" accent5="accent5" accent6="accent6" hlink="hlink" folHlink="folHlink"/>
    </a:extraClrScheme>
    <a:extraClrScheme>
      <a:clrScheme name="Slide_Master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square" rtlCol="0">
        <a:spAutoFit/>
      </a:bodyPr>
      <a:lstStyle>
        <a:defPPr algn="ctr" defTabSz="449263" eaLnBrk="0" hangingPunct="0">
          <a:buClr>
            <a:srgbClr val="000000"/>
          </a:buClr>
          <a:buSzPct val="100000"/>
          <a:buFont typeface="Times New Roman" pitchFamily="18" charset="0"/>
          <a:buNone/>
          <a:defRPr sz="2800" dirty="0">
            <a:solidFill>
              <a:srgbClr val="0F5494"/>
            </a:solidFill>
            <a:latin typeface="+mn-lt"/>
          </a:defRPr>
        </a:defPPr>
      </a:lstStyle>
    </a:tx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_Master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FFFF00"/>
        </a:folHlink>
      </a:clrScheme>
      <a:clrMap bg1="lt1" tx1="dk1" bg2="lt2" tx2="dk2" accent1="accent1" accent2="accent2" accent3="accent3" accent4="accent4" accent5="accent5" accent6="accent6" hlink="hlink" folHlink="folHlink"/>
    </a:extraClrScheme>
    <a:extraClrScheme>
      <a:clrScheme name="Slide_Master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square" rtlCol="0">
        <a:spAutoFit/>
      </a:bodyPr>
      <a:lstStyle>
        <a:defPPr algn="ctr" defTabSz="449263" eaLnBrk="0" hangingPunct="0">
          <a:buClr>
            <a:srgbClr val="000000"/>
          </a:buClr>
          <a:buSzPct val="100000"/>
          <a:buFont typeface="Times New Roman" pitchFamily="18" charset="0"/>
          <a:buNone/>
          <a:defRPr sz="2800" dirty="0">
            <a:solidFill>
              <a:srgbClr val="0F5494"/>
            </a:solidFill>
            <a:latin typeface="+mn-lt"/>
          </a:defRPr>
        </a:defPPr>
      </a:lstStyle>
    </a:tx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lide_Master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FFFF00"/>
        </a:folHlink>
      </a:clrScheme>
      <a:clrMap bg1="lt1" tx1="dk1" bg2="lt2" tx2="dk2" accent1="accent1" accent2="accent2" accent3="accent3" accent4="accent4" accent5="accent5" accent6="accent6" hlink="hlink" folHlink="folHlink"/>
    </a:extraClrScheme>
    <a:extraClrScheme>
      <a:clrScheme name="Slide_Master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Slide_Master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themeOverride>
</file>

<file path=ppt/theme/themeOverride2.xml><?xml version="1.0" encoding="utf-8"?>
<a:themeOverride xmlns:a="http://schemas.openxmlformats.org/drawingml/2006/main">
  <a:clrScheme name="Slide_Master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themeOverride>
</file>

<file path=ppt/theme/themeOverride3.xml><?xml version="1.0" encoding="utf-8"?>
<a:themeOverride xmlns:a="http://schemas.openxmlformats.org/drawingml/2006/main">
  <a:clrScheme name="Slide_Master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themeOverride>
</file>

<file path=ppt/theme/themeOverride4.xml><?xml version="1.0" encoding="utf-8"?>
<a:themeOverride xmlns:a="http://schemas.openxmlformats.org/drawingml/2006/main">
  <a:clrScheme name="Slide_Master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themeOverride>
</file>

<file path=ppt/theme/themeOverride5.xml><?xml version="1.0" encoding="utf-8"?>
<a:themeOverride xmlns:a="http://schemas.openxmlformats.org/drawingml/2006/main">
  <a:clrScheme name="Slide_Master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themeOverride>
</file>

<file path=docProps/app.xml><?xml version="1.0" encoding="utf-8"?>
<Properties xmlns="http://schemas.openxmlformats.org/officeDocument/2006/extended-properties" xmlns:vt="http://schemas.openxmlformats.org/officeDocument/2006/docPropsVTypes">
  <TotalTime>19740</TotalTime>
  <Words>3184</Words>
  <Application>Microsoft Office PowerPoint</Application>
  <PresentationFormat>On-screen Show (4:3)</PresentationFormat>
  <Paragraphs>278</Paragraphs>
  <Slides>32</Slides>
  <Notes>16</Notes>
  <HiddenSlides>0</HiddenSlides>
  <MMClips>0</MMClips>
  <ScaleCrop>false</ScaleCrop>
  <HeadingPairs>
    <vt:vector size="4" baseType="variant">
      <vt:variant>
        <vt:lpstr>Theme</vt:lpstr>
      </vt:variant>
      <vt:variant>
        <vt:i4>11</vt:i4>
      </vt:variant>
      <vt:variant>
        <vt:lpstr>Slide Titles</vt:lpstr>
      </vt:variant>
      <vt:variant>
        <vt:i4>32</vt:i4>
      </vt:variant>
    </vt:vector>
  </HeadingPairs>
  <TitlesOfParts>
    <vt:vector size="43" baseType="lpstr">
      <vt:lpstr>2_Slide_Master</vt:lpstr>
      <vt:lpstr>3_Slide_Master</vt:lpstr>
      <vt:lpstr>6_Slide_Master</vt:lpstr>
      <vt:lpstr>4_Slide_Master</vt:lpstr>
      <vt:lpstr>CEC_visualNew</vt:lpstr>
      <vt:lpstr>7_Slide_Master</vt:lpstr>
      <vt:lpstr>5_Slide_Master</vt:lpstr>
      <vt:lpstr>Slide_Master</vt:lpstr>
      <vt:lpstr>1_Slide_Master</vt:lpstr>
      <vt:lpstr>8_Slide_Master</vt:lpstr>
      <vt:lpstr>9_Slide_Master</vt:lpstr>
      <vt:lpstr>PowerPoint Presentation</vt:lpstr>
      <vt:lpstr>Europe’s innovation divide undermines competitiveness</vt:lpstr>
      <vt:lpstr>PowerPoint Presentation</vt:lpstr>
      <vt:lpstr>Research and Innovation investment priorities  for the ERDF</vt:lpstr>
      <vt:lpstr>The Synergies Matrix</vt:lpstr>
      <vt:lpstr>Keys to Synergies: (ESIF) </vt:lpstr>
      <vt:lpstr>Why synergies ?</vt:lpstr>
      <vt:lpstr>About Synergies …</vt:lpstr>
      <vt:lpstr>About Synergies</vt:lpstr>
      <vt:lpstr>Who are the actors of synergies?          </vt:lpstr>
      <vt:lpstr>How to create synergies? </vt:lpstr>
      <vt:lpstr>Structure of guidance</vt:lpstr>
      <vt:lpstr>Shared vs. directly managed EU funding programmes</vt:lpstr>
      <vt:lpstr>How the Commission works to enable synergies </vt:lpstr>
      <vt:lpstr>      What could be the role of  NCPs ? </vt:lpstr>
      <vt:lpstr>PowerPoint Presentation</vt:lpstr>
      <vt:lpstr>   Main messages on Synergies for policy designers and implementing bodies </vt:lpstr>
      <vt:lpstr>What is the role of Commission services ? </vt:lpstr>
      <vt:lpstr>PowerPoint Presentation</vt:lpstr>
      <vt:lpstr>PowerPoint Presentation</vt:lpstr>
      <vt:lpstr>PowerPoint Presentation</vt:lpstr>
      <vt:lpstr>Questions you asked (1):</vt:lpstr>
      <vt:lpstr>Answer:</vt:lpstr>
      <vt:lpstr>Questions you asked (2):</vt:lpstr>
      <vt:lpstr>Answer:</vt:lpstr>
      <vt:lpstr>Bottom line:</vt:lpstr>
      <vt:lpstr>Additional question : ERA Chairs</vt:lpstr>
      <vt:lpstr>How to identify the relevant ESIF Managing Authorities?</vt:lpstr>
      <vt:lpstr>Links and documents</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ESPITALIER Stefanie (REGIO)</dc:creator>
  <cp:lastModifiedBy>LEROY Isabelle (RTD)</cp:lastModifiedBy>
  <cp:revision>453</cp:revision>
  <cp:lastPrinted>2014-03-28T08:27:13Z</cp:lastPrinted>
  <dcterms:created xsi:type="dcterms:W3CDTF">2013-04-24T08:18:06Z</dcterms:created>
  <dcterms:modified xsi:type="dcterms:W3CDTF">2014-11-10T07:12:39Z</dcterms:modified>
</cp:coreProperties>
</file>