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5"/>
  </p:notesMasterIdLst>
  <p:sldIdLst>
    <p:sldId id="318" r:id="rId2"/>
    <p:sldId id="266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7" r:id="rId12"/>
    <p:sldId id="336" r:id="rId13"/>
    <p:sldId id="272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898C"/>
    <a:srgbClr val="F7A600"/>
    <a:srgbClr val="E47A05"/>
    <a:srgbClr val="D56212"/>
    <a:srgbClr val="C84B27"/>
    <a:srgbClr val="A6C5D6"/>
    <a:srgbClr val="7AA8C0"/>
    <a:srgbClr val="4D8DA9"/>
    <a:srgbClr val="0C7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0" d="100"/>
          <a:sy n="60" d="100"/>
        </p:scale>
        <p:origin x="3187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0AA5C-104D-4F7D-A55C-A5198AB0AEF0}" type="datetimeFigureOut">
              <a:rPr lang="pl-PL" smtClean="0"/>
              <a:t>2018-04-12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24B32-FBEF-4389-8AF9-03E9DF5B5E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330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24B32-FBEF-4389-8AF9-03E9DF5B5EE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93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owy + logo partne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ymbol zastępczy tekstu 25"/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2364401"/>
            <a:ext cx="11257087" cy="1689100"/>
          </a:xfr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4400">
                <a:latin typeface="+mj-lt"/>
              </a:defRPr>
            </a:lvl2pPr>
            <a:lvl3pPr>
              <a:defRPr sz="40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/>
              <a:t>Tytuł prezentacji (Times New Roman, 36 </a:t>
            </a:r>
            <a:r>
              <a:rPr lang="pl-PL" dirty="0" err="1"/>
              <a:t>pt</a:t>
            </a:r>
            <a:r>
              <a:rPr lang="pl-PL" dirty="0"/>
              <a:t>)</a:t>
            </a:r>
            <a:br>
              <a:rPr lang="pl-PL" dirty="0"/>
            </a:b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spc="-20" dirty="0" err="1"/>
              <a:t>Offic</a:t>
            </a:r>
            <a:r>
              <a:rPr lang="pl-PL" spc="-2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5" dirty="0"/>
              <a:t>lam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5" dirty="0" err="1"/>
              <a:t>inihitat</a:t>
            </a:r>
            <a:r>
              <a:rPr lang="pl-PL" spc="-5" dirty="0"/>
              <a:t> </a:t>
            </a:r>
            <a:r>
              <a:rPr lang="pl-PL" spc="-10" dirty="0" err="1"/>
              <a:t>ommo-loris</a:t>
            </a:r>
            <a:r>
              <a:rPr lang="pl-PL" spc="-10" dirty="0"/>
              <a:t> </a:t>
            </a:r>
            <a:r>
              <a:rPr lang="pl-PL" spc="-5" dirty="0" err="1"/>
              <a:t>etur</a:t>
            </a:r>
            <a:endParaRPr lang="pl-PL" dirty="0"/>
          </a:p>
        </p:txBody>
      </p:sp>
      <p:sp>
        <p:nvSpPr>
          <p:cNvPr id="28" name="Symbol zastępczy tekstu 27"/>
          <p:cNvSpPr>
            <a:spLocks noGrp="1"/>
          </p:cNvSpPr>
          <p:nvPr>
            <p:ph type="body" sz="quarter" idx="11" hasCustomPrompt="1"/>
          </p:nvPr>
        </p:nvSpPr>
        <p:spPr>
          <a:xfrm>
            <a:off x="449506" y="4249281"/>
            <a:ext cx="8298494" cy="112236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Podtytuł prezentacji (Calibri, 24 </a:t>
            </a:r>
            <a:r>
              <a:rPr lang="pl-PL" dirty="0" err="1"/>
              <a:t>pt</a:t>
            </a:r>
            <a:r>
              <a:rPr lang="pl-PL" dirty="0"/>
              <a:t>)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mauris</a:t>
            </a:r>
            <a:r>
              <a:rPr lang="pl-PL" dirty="0"/>
              <a:t> nunc </a:t>
            </a:r>
            <a:r>
              <a:rPr lang="pl-PL" dirty="0" err="1"/>
              <a:t>purus</a:t>
            </a:r>
            <a:r>
              <a:rPr lang="pl-PL" dirty="0"/>
              <a:t> </a:t>
            </a:r>
            <a:r>
              <a:rPr lang="pl-PL" dirty="0" err="1"/>
              <a:t>vestibulim</a:t>
            </a:r>
            <a:r>
              <a:rPr lang="pl-PL" dirty="0"/>
              <a:t> et </a:t>
            </a:r>
            <a:r>
              <a:rPr lang="pl-PL" dirty="0" err="1"/>
              <a:t>massa</a:t>
            </a:r>
            <a:r>
              <a:rPr lang="pl-PL" dirty="0"/>
              <a:t>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mauris</a:t>
            </a:r>
            <a:r>
              <a:rPr lang="pl-PL" dirty="0"/>
              <a:t> nunc </a:t>
            </a:r>
            <a:r>
              <a:rPr lang="pl-PL" dirty="0" err="1"/>
              <a:t>purus</a:t>
            </a:r>
            <a:r>
              <a:rPr lang="pl-PL" dirty="0"/>
              <a:t> </a:t>
            </a:r>
            <a:r>
              <a:rPr lang="pl-PL" dirty="0" err="1"/>
              <a:t>vestibulim</a:t>
            </a:r>
            <a:r>
              <a:rPr lang="pl-PL" dirty="0"/>
              <a:t> et </a:t>
            </a:r>
            <a:r>
              <a:rPr lang="pl-PL" dirty="0" err="1"/>
              <a:t>massa</a:t>
            </a:r>
            <a:endParaRPr lang="pl-PL" dirty="0"/>
          </a:p>
        </p:txBody>
      </p:sp>
      <p:sp>
        <p:nvSpPr>
          <p:cNvPr id="29" name="Symbol zastępczy tekstu 27"/>
          <p:cNvSpPr>
            <a:spLocks noGrp="1"/>
          </p:cNvSpPr>
          <p:nvPr>
            <p:ph type="body" sz="quarter" idx="12" hasCustomPrompt="1"/>
          </p:nvPr>
        </p:nvSpPr>
        <p:spPr>
          <a:xfrm>
            <a:off x="449506" y="5567424"/>
            <a:ext cx="8298494" cy="353085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r>
              <a:rPr lang="pl-PL" dirty="0"/>
              <a:t>Imię Nazwisko, Data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sz="quarter" idx="13" hasCustomPrompt="1"/>
          </p:nvPr>
        </p:nvSpPr>
        <p:spPr>
          <a:xfrm>
            <a:off x="8882717" y="499600"/>
            <a:ext cx="2817283" cy="753038"/>
          </a:xfrm>
        </p:spPr>
        <p:txBody>
          <a:bodyPr lIns="0" tIns="0" rIns="0" bIns="0">
            <a:normAutofit/>
          </a:bodyPr>
          <a:lstStyle>
            <a:lvl1pPr marL="0" indent="0" algn="r">
              <a:buNone/>
              <a:defRPr sz="2000"/>
            </a:lvl1pPr>
          </a:lstStyle>
          <a:p>
            <a:r>
              <a:rPr lang="pl-PL" dirty="0"/>
              <a:t>Logo partnera</a:t>
            </a:r>
          </a:p>
        </p:txBody>
      </p:sp>
    </p:spTree>
    <p:extLst>
      <p:ext uri="{BB962C8B-B14F-4D97-AF65-F5344CB8AC3E}">
        <p14:creationId xmlns:p14="http://schemas.microsoft.com/office/powerpoint/2010/main" val="279641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1 kolum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zawartości 10"/>
          <p:cNvSpPr>
            <a:spLocks noGrp="1"/>
          </p:cNvSpPr>
          <p:nvPr>
            <p:ph sz="quarter" idx="13" hasCustomPrompt="1"/>
          </p:nvPr>
        </p:nvSpPr>
        <p:spPr>
          <a:xfrm>
            <a:off x="2135187" y="1458999"/>
            <a:ext cx="9708811" cy="3746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Podtytuł/Nagłówek</a:t>
            </a:r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35188" y="324914"/>
            <a:ext cx="9708810" cy="82708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Tytuł prezentacji (Times New Roman, 28 </a:t>
            </a:r>
            <a:r>
              <a:rPr lang="pl-PL" dirty="0" err="1"/>
              <a:t>pt</a:t>
            </a:r>
            <a:r>
              <a:rPr lang="pl-PL" dirty="0"/>
              <a:t>),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office</a:t>
            </a:r>
            <a:r>
              <a:rPr lang="pl-PL" dirty="0"/>
              <a:t> </a:t>
            </a:r>
            <a:r>
              <a:rPr lang="pl-PL" dirty="0" err="1"/>
              <a:t>quam</a:t>
            </a:r>
            <a:r>
              <a:rPr lang="pl-PL" spc="-5" dirty="0">
                <a:cs typeface="Calibri" panose="020F0502020204030204" pitchFamily="34" charset="0"/>
              </a:rPr>
              <a:t> lam </a:t>
            </a:r>
            <a:r>
              <a:rPr lang="pl-PL" dirty="0" err="1">
                <a:cs typeface="Calibri" panose="020F0502020204030204" pitchFamily="34" charset="0"/>
              </a:rPr>
              <a:t>il</a:t>
            </a:r>
            <a:r>
              <a:rPr lang="pl-PL" dirty="0">
                <a:cs typeface="Calibri" panose="020F0502020204030204" pitchFamily="34" charset="0"/>
              </a:rPr>
              <a:t> </a:t>
            </a:r>
            <a:r>
              <a:rPr lang="pl-PL" spc="-5" dirty="0" err="1">
                <a:cs typeface="Calibri" panose="020F0502020204030204" pitchFamily="34" charset="0"/>
              </a:rPr>
              <a:t>inihitat</a:t>
            </a:r>
            <a:r>
              <a:rPr lang="pl-PL" spc="-5" dirty="0">
                <a:cs typeface="Calibri" panose="020F0502020204030204" pitchFamily="34" charset="0"/>
              </a:rPr>
              <a:t> </a:t>
            </a:r>
            <a:r>
              <a:rPr lang="pl-PL" spc="-10" dirty="0" err="1">
                <a:cs typeface="Calibri" panose="020F0502020204030204" pitchFamily="34" charset="0"/>
              </a:rPr>
              <a:t>ommoloris</a:t>
            </a:r>
            <a:r>
              <a:rPr lang="pl-PL" spc="-10" dirty="0">
                <a:cs typeface="Calibri" panose="020F0502020204030204" pitchFamily="34" charset="0"/>
              </a:rPr>
              <a:t> </a:t>
            </a:r>
            <a:r>
              <a:rPr lang="pl-PL" spc="-5" dirty="0" err="1">
                <a:cs typeface="Calibri" panose="020F0502020204030204" pitchFamily="34" charset="0"/>
              </a:rPr>
              <a:t>etur</a:t>
            </a:r>
            <a:endParaRPr lang="pl-PL" dirty="0"/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5" hasCustomPrompt="1"/>
          </p:nvPr>
        </p:nvSpPr>
        <p:spPr>
          <a:xfrm>
            <a:off x="2135187" y="1855373"/>
            <a:ext cx="9708812" cy="3997325"/>
          </a:xfrm>
        </p:spPr>
        <p:txBody>
          <a:bodyPr lIns="0" tIns="0" rIns="0" bIns="0"/>
          <a:lstStyle>
            <a:lvl1pPr marL="0" indent="0" defTabSz="357188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50000"/>
              <a:buFont typeface="Times New Roman" panose="02020603050405020304" pitchFamily="18" charset="0"/>
              <a:buNone/>
              <a:defRPr sz="1800" b="0"/>
            </a:lvl1pPr>
            <a:lvl2pPr marL="288000" marR="0" indent="-228600" algn="l" defTabSz="538163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imes New Roman" panose="02020603050405020304" pitchFamily="18" charset="0"/>
              <a:buChar char="̴"/>
              <a:tabLst/>
              <a:defRPr sz="1800"/>
            </a:lvl2pPr>
            <a:lvl3pPr marL="504000">
              <a:defRPr sz="1600"/>
            </a:lvl3pPr>
            <a:lvl4pPr marL="792000" indent="-228600">
              <a:buFont typeface="Times New Roman" panose="02020603050405020304" pitchFamily="18" charset="0"/>
              <a:buChar char="̵"/>
              <a:defRPr sz="1400"/>
            </a:lvl4pPr>
          </a:lstStyle>
          <a:p>
            <a:pPr lvl="0"/>
            <a:r>
              <a:rPr lang="pl-PL" dirty="0"/>
              <a:t>Kliknij, aby dodać tekst slajdu (Calibri 18 </a:t>
            </a:r>
            <a:r>
              <a:rPr lang="pl-PL" dirty="0" err="1"/>
              <a:t>pt</a:t>
            </a:r>
            <a:r>
              <a:rPr lang="pl-PL" dirty="0"/>
              <a:t>) </a:t>
            </a:r>
          </a:p>
          <a:p>
            <a:pPr lvl="1"/>
            <a:r>
              <a:rPr lang="pl-PL" dirty="0"/>
              <a:t>Pierwszy poziom wypunktowania</a:t>
            </a:r>
          </a:p>
          <a:p>
            <a:pPr lvl="2"/>
            <a:r>
              <a:rPr lang="pl-PL" dirty="0"/>
              <a:t>Drugi poziom</a:t>
            </a:r>
          </a:p>
          <a:p>
            <a:pPr lvl="3"/>
            <a:r>
              <a:rPr lang="pl-PL" dirty="0"/>
              <a:t>Trzeci poziom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9144000" y="6213600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910958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1162" userDrawn="1">
          <p15:clr>
            <a:srgbClr val="FBAE40"/>
          </p15:clr>
        </p15:guide>
        <p15:guide id="2" pos="134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9144000" y="6213601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Symbol zastępczy tekstu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35188" y="324914"/>
            <a:ext cx="9752012" cy="8270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Tytuł sekcji (Times New Roman, 28 </a:t>
            </a:r>
            <a:r>
              <a:rPr lang="pl-PL" dirty="0" err="1"/>
              <a:t>pt</a:t>
            </a:r>
            <a:r>
              <a:rPr lang="pl-PL" dirty="0"/>
              <a:t>)</a:t>
            </a:r>
          </a:p>
        </p:txBody>
      </p:sp>
      <p:sp>
        <p:nvSpPr>
          <p:cNvPr id="11" name="Symbol zastępczy obrazu 2">
            <a:extLst>
              <a:ext uri="{FF2B5EF4-FFF2-40B4-BE49-F238E27FC236}">
                <a16:creationId xmlns:a16="http://schemas.microsoft.com/office/drawing/2014/main" xmlns="" id="{DCEF83E4-8D03-4B5B-B10E-D3CD1301779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42912" y="1844675"/>
            <a:ext cx="3301087" cy="372123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pl-PL" dirty="0"/>
          </a:p>
        </p:txBody>
      </p:sp>
      <p:sp>
        <p:nvSpPr>
          <p:cNvPr id="12" name="Symbol zastępczy tekstu 2">
            <a:extLst>
              <a:ext uri="{FF2B5EF4-FFF2-40B4-BE49-F238E27FC236}">
                <a16:creationId xmlns:a16="http://schemas.microsoft.com/office/drawing/2014/main" xmlns="" id="{C23DF372-F539-46A0-9140-8CECEA919C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08704" y="1844675"/>
            <a:ext cx="7735296" cy="333311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>
                <a:solidFill>
                  <a:schemeClr val="tx2"/>
                </a:solidFill>
              </a:rPr>
              <a:t>Imię Nazwisko</a:t>
            </a:r>
          </a:p>
        </p:txBody>
      </p:sp>
      <p:sp>
        <p:nvSpPr>
          <p:cNvPr id="14" name="Symbol zastępczy tekstu 2">
            <a:extLst>
              <a:ext uri="{FF2B5EF4-FFF2-40B4-BE49-F238E27FC236}">
                <a16:creationId xmlns:a16="http://schemas.microsoft.com/office/drawing/2014/main" xmlns="" id="{930A5F8C-4523-44B2-BB5D-607C75893D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08704" y="2207925"/>
            <a:ext cx="7735296" cy="32719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Stanowisko</a:t>
            </a:r>
          </a:p>
        </p:txBody>
      </p:sp>
      <p:sp>
        <p:nvSpPr>
          <p:cNvPr id="16" name="Symbol zastępczy tekstu 2">
            <a:extLst>
              <a:ext uri="{FF2B5EF4-FFF2-40B4-BE49-F238E27FC236}">
                <a16:creationId xmlns:a16="http://schemas.microsoft.com/office/drawing/2014/main" xmlns="" id="{8B7AFCBE-5B80-4899-887D-F1C23D7B34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08704" y="2678545"/>
            <a:ext cx="7735296" cy="2887368"/>
          </a:xfr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pc="-5" dirty="0" err="1"/>
              <a:t>Xerum</a:t>
            </a:r>
            <a:r>
              <a:rPr lang="pl-PL" spc="-5" dirty="0"/>
              <a:t> </a:t>
            </a:r>
            <a:r>
              <a:rPr lang="pl-PL" spc="-5" dirty="0" err="1"/>
              <a:t>sitaquasit</a:t>
            </a:r>
            <a:r>
              <a:rPr lang="pl-PL" spc="-5" dirty="0"/>
              <a:t>, </a:t>
            </a:r>
            <a:r>
              <a:rPr lang="pl-PL" spc="-10" dirty="0"/>
              <a:t>con </a:t>
            </a:r>
            <a:r>
              <a:rPr lang="pl-PL" spc="-10" dirty="0" err="1"/>
              <a:t>eumquam</a:t>
            </a:r>
            <a:r>
              <a:rPr lang="pl-PL" spc="-10" dirty="0"/>
              <a:t> </a:t>
            </a:r>
            <a:r>
              <a:rPr lang="pl-PL" spc="-10" dirty="0" err="1"/>
              <a:t>restibusti</a:t>
            </a:r>
            <a:r>
              <a:rPr lang="pl-PL" spc="-1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5" dirty="0" err="1"/>
              <a:t>hari</a:t>
            </a:r>
            <a:r>
              <a:rPr lang="pl-PL" spc="-5" dirty="0"/>
              <a:t> </a:t>
            </a:r>
            <a:r>
              <a:rPr lang="pl-PL" spc="-20" dirty="0" err="1"/>
              <a:t>debitatur</a:t>
            </a:r>
            <a:r>
              <a:rPr lang="pl-PL" spc="-20" dirty="0"/>
              <a:t>,  </a:t>
            </a:r>
            <a:r>
              <a:rPr lang="pl-PL" spc="-5" dirty="0" err="1"/>
              <a:t>odit</a:t>
            </a:r>
            <a:r>
              <a:rPr lang="pl-PL" spc="-5" dirty="0"/>
              <a:t> </a:t>
            </a:r>
            <a:r>
              <a:rPr lang="pl-PL" spc="-5" dirty="0" err="1"/>
              <a:t>magnam</a:t>
            </a:r>
            <a:r>
              <a:rPr lang="pl-PL" spc="-5" dirty="0"/>
              <a:t> </a:t>
            </a:r>
            <a:r>
              <a:rPr lang="pl-PL" dirty="0" err="1"/>
              <a:t>faccus</a:t>
            </a:r>
            <a:r>
              <a:rPr lang="pl-PL" dirty="0"/>
              <a:t> </a:t>
            </a:r>
            <a:r>
              <a:rPr lang="pl-PL" spc="-5" dirty="0"/>
              <a:t>pora </a:t>
            </a:r>
            <a:r>
              <a:rPr lang="pl-PL" spc="-5" dirty="0" err="1"/>
              <a:t>asperup</a:t>
            </a:r>
            <a:r>
              <a:rPr lang="pl-PL" spc="-5" dirty="0"/>
              <a:t> </a:t>
            </a:r>
            <a:r>
              <a:rPr lang="pl-PL" spc="-5" dirty="0" err="1"/>
              <a:t>isquaep</a:t>
            </a:r>
            <a:r>
              <a:rPr lang="pl-PL" spc="-5" dirty="0"/>
              <a:t> </a:t>
            </a:r>
            <a:r>
              <a:rPr lang="pl-PL" spc="-5" dirty="0" err="1"/>
              <a:t>udandis</a:t>
            </a:r>
            <a:r>
              <a:rPr lang="pl-PL" spc="-5" dirty="0"/>
              <a:t> </a:t>
            </a:r>
            <a:r>
              <a:rPr lang="pl-PL" spc="-5" dirty="0" err="1"/>
              <a:t>is</a:t>
            </a:r>
            <a:r>
              <a:rPr lang="pl-PL" spc="-5" dirty="0"/>
              <a:t> </a:t>
            </a:r>
            <a:r>
              <a:rPr lang="pl-PL" spc="-10" dirty="0" err="1"/>
              <a:t>dus</a:t>
            </a:r>
            <a:r>
              <a:rPr lang="pl-PL" spc="-10" dirty="0"/>
              <a:t>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10" dirty="0" err="1"/>
              <a:t>ium</a:t>
            </a:r>
            <a:r>
              <a:rPr lang="pl-PL" spc="-10" dirty="0"/>
              <a:t>  </a:t>
            </a:r>
            <a:r>
              <a:rPr lang="pl-PL" dirty="0" err="1"/>
              <a:t>facearum</a:t>
            </a:r>
            <a:r>
              <a:rPr lang="pl-PL" dirty="0"/>
              <a:t>, </a:t>
            </a:r>
            <a:r>
              <a:rPr lang="pl-PL" spc="5" dirty="0"/>
              <a:t>od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spc="-5" dirty="0"/>
              <a:t>ma </a:t>
            </a:r>
            <a:r>
              <a:rPr lang="pl-PL" spc="-10" dirty="0"/>
              <a:t>sit </a:t>
            </a:r>
            <a:r>
              <a:rPr lang="pl-PL" spc="-5" dirty="0" err="1"/>
              <a:t>hilit</a:t>
            </a:r>
            <a:r>
              <a:rPr lang="pl-PL" spc="-5" dirty="0"/>
              <a:t> </a:t>
            </a:r>
            <a:r>
              <a:rPr lang="pl-PL" spc="-10" dirty="0" err="1"/>
              <a:t>eatum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spc="-15" dirty="0" err="1"/>
              <a:t>voluptatur</a:t>
            </a:r>
            <a:r>
              <a:rPr lang="pl-PL" spc="-15" dirty="0"/>
              <a:t> </a:t>
            </a:r>
            <a:r>
              <a:rPr lang="pl-PL" spc="-5" dirty="0" err="1"/>
              <a:t>acessitatia</a:t>
            </a:r>
            <a:r>
              <a:rPr lang="pl-PL" spc="-5" dirty="0"/>
              <a:t> </a:t>
            </a:r>
            <a:r>
              <a:rPr lang="pl-PL" dirty="0"/>
              <a:t>do-  </a:t>
            </a:r>
            <a:r>
              <a:rPr lang="pl-PL" spc="-10" dirty="0" err="1"/>
              <a:t>eumquamuscia</a:t>
            </a:r>
            <a:r>
              <a:rPr lang="pl-PL" spc="-10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10" dirty="0" err="1"/>
              <a:t>repratio</a:t>
            </a:r>
            <a:r>
              <a:rPr lang="pl-PL" spc="-10" dirty="0"/>
              <a:t> </a:t>
            </a:r>
            <a:r>
              <a:rPr lang="pl-PL" spc="-10" dirty="0" err="1"/>
              <a:t>dolor</a:t>
            </a:r>
            <a:r>
              <a:rPr lang="pl-PL" spc="-10" dirty="0"/>
              <a:t> re </a:t>
            </a:r>
            <a:r>
              <a:rPr lang="pl-PL" spc="-5" dirty="0" err="1"/>
              <a:t>vendis</a:t>
            </a:r>
            <a:r>
              <a:rPr lang="pl-PL" spc="-5" dirty="0"/>
              <a:t> </a:t>
            </a:r>
            <a:r>
              <a:rPr lang="pl-PL" spc="-10" dirty="0" err="1"/>
              <a:t>utemolo</a:t>
            </a:r>
            <a:r>
              <a:rPr lang="pl-PL" spc="-10" dirty="0"/>
              <a:t> </a:t>
            </a:r>
            <a:r>
              <a:rPr lang="pl-PL" spc="-10" dirty="0" err="1"/>
              <a:t>riatque</a:t>
            </a:r>
            <a:r>
              <a:rPr lang="pl-PL" spc="-10" dirty="0"/>
              <a:t>  </a:t>
            </a:r>
            <a:r>
              <a:rPr lang="pl-PL" spc="-10" dirty="0" err="1"/>
              <a:t>volor</a:t>
            </a:r>
            <a:r>
              <a:rPr lang="pl-PL" spc="-10" dirty="0"/>
              <a:t> </a:t>
            </a:r>
            <a:r>
              <a:rPr lang="pl-PL" spc="-10" dirty="0" err="1"/>
              <a:t>sunt</a:t>
            </a:r>
            <a:r>
              <a:rPr lang="pl-PL" spc="-10" dirty="0"/>
              <a:t>, </a:t>
            </a:r>
            <a:r>
              <a:rPr lang="pl-PL" spc="-5" dirty="0" err="1"/>
              <a:t>odipsam</a:t>
            </a:r>
            <a:r>
              <a:rPr lang="pl-PL" spc="-5" dirty="0"/>
              <a:t> sum </a:t>
            </a:r>
            <a:r>
              <a:rPr lang="pl-PL" spc="-5" dirty="0" err="1"/>
              <a:t>inctet</a:t>
            </a:r>
            <a:r>
              <a:rPr lang="pl-PL" spc="-5" dirty="0"/>
              <a:t> </a:t>
            </a:r>
            <a:r>
              <a:rPr lang="pl-PL" dirty="0" err="1"/>
              <a:t>hicia</a:t>
            </a:r>
            <a:r>
              <a:rPr lang="pl-PL" dirty="0"/>
              <a:t> </a:t>
            </a:r>
            <a:r>
              <a:rPr lang="pl-PL" spc="-5" dirty="0" err="1"/>
              <a:t>plibusaest</a:t>
            </a:r>
            <a:r>
              <a:rPr lang="pl-PL" spc="-5" dirty="0"/>
              <a:t>, qui </a:t>
            </a:r>
            <a:r>
              <a:rPr lang="pl-PL" spc="-10" dirty="0" err="1"/>
              <a:t>dolorernat</a:t>
            </a:r>
            <a:r>
              <a:rPr lang="pl-PL" spc="-10" dirty="0"/>
              <a:t> 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dirty="0" err="1"/>
              <a:t>esequi</a:t>
            </a:r>
            <a:r>
              <a:rPr lang="pl-PL" dirty="0"/>
              <a:t> </a:t>
            </a:r>
            <a:r>
              <a:rPr lang="pl-PL" spc="-20" dirty="0"/>
              <a:t>aut</a:t>
            </a:r>
            <a:r>
              <a:rPr lang="pl-PL" spc="-65" dirty="0"/>
              <a:t> </a:t>
            </a:r>
            <a:r>
              <a:rPr lang="pl-PL" spc="-10" dirty="0" err="1"/>
              <a:t>eat</a:t>
            </a:r>
            <a:r>
              <a:rPr lang="pl-PL" spc="-10" dirty="0"/>
              <a:t> </a:t>
            </a:r>
            <a:r>
              <a:rPr lang="pl-PL" spc="-5" dirty="0"/>
              <a:t>, </a:t>
            </a:r>
            <a:r>
              <a:rPr lang="pl-PL" spc="-10" dirty="0"/>
              <a:t>con </a:t>
            </a:r>
            <a:r>
              <a:rPr lang="pl-PL" spc="-10" dirty="0" err="1"/>
              <a:t>eumquam</a:t>
            </a:r>
            <a:r>
              <a:rPr lang="pl-PL" spc="-10" dirty="0"/>
              <a:t> </a:t>
            </a:r>
            <a:r>
              <a:rPr lang="pl-PL" spc="-10" dirty="0" err="1"/>
              <a:t>restibusti</a:t>
            </a:r>
            <a:r>
              <a:rPr lang="pl-PL" spc="-1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5" dirty="0" err="1"/>
              <a:t>hari</a:t>
            </a:r>
            <a:r>
              <a:rPr lang="pl-PL" spc="-5" dirty="0"/>
              <a:t> </a:t>
            </a:r>
            <a:r>
              <a:rPr lang="pl-PL" spc="-20" dirty="0" err="1"/>
              <a:t>debitatur</a:t>
            </a:r>
            <a:r>
              <a:rPr lang="pl-PL" spc="-20" dirty="0"/>
              <a:t>,  </a:t>
            </a:r>
            <a:r>
              <a:rPr lang="pl-PL" spc="-5" dirty="0" err="1"/>
              <a:t>odit</a:t>
            </a:r>
            <a:r>
              <a:rPr lang="pl-PL" spc="-5" dirty="0"/>
              <a:t> </a:t>
            </a:r>
            <a:r>
              <a:rPr lang="pl-PL" spc="-5" dirty="0" err="1"/>
              <a:t>magnam</a:t>
            </a:r>
            <a:r>
              <a:rPr lang="pl-PL" spc="-5" dirty="0"/>
              <a:t> </a:t>
            </a:r>
            <a:r>
              <a:rPr lang="pl-PL" dirty="0" err="1"/>
              <a:t>faccus</a:t>
            </a:r>
            <a:r>
              <a:rPr lang="pl-PL" dirty="0"/>
              <a:t> </a:t>
            </a:r>
            <a:r>
              <a:rPr lang="pl-PL" spc="-5" dirty="0"/>
              <a:t>pora </a:t>
            </a:r>
            <a:r>
              <a:rPr lang="pl-PL" spc="-5" dirty="0" err="1"/>
              <a:t>asperup</a:t>
            </a:r>
            <a:r>
              <a:rPr lang="pl-PL" spc="-5" dirty="0"/>
              <a:t> </a:t>
            </a:r>
            <a:r>
              <a:rPr lang="pl-PL" spc="-5" dirty="0" err="1"/>
              <a:t>isquaep</a:t>
            </a:r>
            <a:r>
              <a:rPr lang="pl-PL" spc="-5" dirty="0"/>
              <a:t> </a:t>
            </a:r>
            <a:r>
              <a:rPr lang="pl-PL" spc="-5" dirty="0" err="1"/>
              <a:t>udandis</a:t>
            </a:r>
            <a:r>
              <a:rPr lang="pl-PL" spc="-5" dirty="0"/>
              <a:t> </a:t>
            </a:r>
            <a:r>
              <a:rPr lang="pl-PL" spc="-5" dirty="0" err="1"/>
              <a:t>is</a:t>
            </a:r>
            <a:r>
              <a:rPr lang="pl-PL" spc="-5" dirty="0"/>
              <a:t> </a:t>
            </a:r>
            <a:r>
              <a:rPr lang="pl-PL" spc="-10" dirty="0" err="1"/>
              <a:t>dus</a:t>
            </a:r>
            <a:r>
              <a:rPr lang="pl-PL" spc="-10" dirty="0"/>
              <a:t>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10" dirty="0" err="1"/>
              <a:t>ium</a:t>
            </a:r>
            <a:r>
              <a:rPr lang="pl-PL" spc="-10" dirty="0"/>
              <a:t>  </a:t>
            </a:r>
            <a:r>
              <a:rPr lang="pl-PL" dirty="0" err="1"/>
              <a:t>facearum</a:t>
            </a:r>
            <a:r>
              <a:rPr lang="pl-PL" dirty="0"/>
              <a:t>, </a:t>
            </a:r>
            <a:r>
              <a:rPr lang="pl-PL" spc="5" dirty="0"/>
              <a:t>od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spc="-5" dirty="0"/>
              <a:t>ma </a:t>
            </a:r>
            <a:r>
              <a:rPr lang="pl-PL" spc="-10" dirty="0"/>
              <a:t>sit </a:t>
            </a:r>
            <a:r>
              <a:rPr lang="pl-PL" spc="-5" dirty="0" err="1"/>
              <a:t>hilit</a:t>
            </a:r>
            <a:r>
              <a:rPr lang="pl-PL" spc="-5" dirty="0"/>
              <a:t> </a:t>
            </a:r>
            <a:r>
              <a:rPr lang="pl-PL" spc="-10" dirty="0" err="1"/>
              <a:t>eatum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spc="-15" dirty="0" err="1"/>
              <a:t>voluptatur</a:t>
            </a:r>
            <a:r>
              <a:rPr lang="pl-PL" spc="-15" dirty="0"/>
              <a:t> </a:t>
            </a:r>
            <a:r>
              <a:rPr lang="pl-PL" spc="-5" dirty="0" err="1"/>
              <a:t>acessitatia</a:t>
            </a:r>
            <a:r>
              <a:rPr lang="pl-PL" spc="-5" dirty="0"/>
              <a:t> </a:t>
            </a:r>
            <a:r>
              <a:rPr lang="pl-PL" dirty="0"/>
              <a:t>do-  </a:t>
            </a:r>
            <a:r>
              <a:rPr lang="pl-PL" spc="-10" dirty="0" err="1"/>
              <a:t>eumquamuscia</a:t>
            </a:r>
            <a:r>
              <a:rPr lang="pl-PL" spc="-10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10" dirty="0" err="1"/>
              <a:t>repratio</a:t>
            </a:r>
            <a:r>
              <a:rPr lang="pl-PL" spc="-10" dirty="0"/>
              <a:t> </a:t>
            </a:r>
            <a:r>
              <a:rPr lang="pl-PL" spc="-10" dirty="0" err="1"/>
              <a:t>dolor</a:t>
            </a:r>
            <a:r>
              <a:rPr lang="pl-PL" spc="-10" dirty="0"/>
              <a:t> re </a:t>
            </a:r>
            <a:r>
              <a:rPr lang="pl-PL" spc="-5" dirty="0" err="1"/>
              <a:t>vendis</a:t>
            </a:r>
            <a:r>
              <a:rPr lang="pl-PL" spc="-5" dirty="0"/>
              <a:t> </a:t>
            </a:r>
            <a:r>
              <a:rPr lang="pl-PL" spc="-10" dirty="0" err="1"/>
              <a:t>utemolo</a:t>
            </a:r>
            <a:r>
              <a:rPr lang="pl-PL" spc="-10" dirty="0"/>
              <a:t> </a:t>
            </a:r>
            <a:r>
              <a:rPr lang="pl-PL" spc="-10" dirty="0" err="1"/>
              <a:t>riatque</a:t>
            </a:r>
            <a:r>
              <a:rPr lang="pl-PL" spc="-10" dirty="0"/>
              <a:t>  </a:t>
            </a:r>
            <a:r>
              <a:rPr lang="pl-PL" spc="-10" dirty="0" err="1"/>
              <a:t>volor</a:t>
            </a:r>
            <a:r>
              <a:rPr lang="pl-PL" spc="-10" dirty="0"/>
              <a:t> </a:t>
            </a:r>
            <a:r>
              <a:rPr lang="pl-PL" spc="-10" dirty="0" err="1"/>
              <a:t>sunt</a:t>
            </a:r>
            <a:r>
              <a:rPr lang="pl-PL" spc="-10" dirty="0"/>
              <a:t>, </a:t>
            </a:r>
            <a:r>
              <a:rPr lang="pl-PL" spc="-5" dirty="0" err="1"/>
              <a:t>odipsam</a:t>
            </a:r>
            <a:r>
              <a:rPr lang="pl-PL" spc="-5" dirty="0"/>
              <a:t> sum </a:t>
            </a:r>
            <a:r>
              <a:rPr lang="pl-PL" spc="-5" dirty="0" err="1"/>
              <a:t>inctet</a:t>
            </a:r>
            <a:r>
              <a:rPr lang="pl-PL" spc="-5" dirty="0"/>
              <a:t> </a:t>
            </a:r>
            <a:r>
              <a:rPr lang="pl-PL" dirty="0" err="1"/>
              <a:t>hicia</a:t>
            </a:r>
            <a:r>
              <a:rPr lang="pl-PL" dirty="0"/>
              <a:t> </a:t>
            </a:r>
            <a:r>
              <a:rPr lang="pl-PL" spc="-5" dirty="0" err="1"/>
              <a:t>plibusaest</a:t>
            </a:r>
            <a:r>
              <a:rPr lang="pl-PL" spc="-5" dirty="0"/>
              <a:t>, qui </a:t>
            </a:r>
            <a:r>
              <a:rPr lang="pl-PL" spc="-10" dirty="0" err="1"/>
              <a:t>dolorernat</a:t>
            </a:r>
            <a:r>
              <a:rPr lang="pl-PL" spc="-10" dirty="0"/>
              <a:t> 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dirty="0" err="1"/>
              <a:t>esequi</a:t>
            </a:r>
            <a:r>
              <a:rPr lang="pl-PL" dirty="0"/>
              <a:t> </a:t>
            </a:r>
            <a:r>
              <a:rPr lang="pl-PL" spc="-20" dirty="0"/>
              <a:t>aut</a:t>
            </a:r>
            <a:r>
              <a:rPr lang="pl-PL" spc="-65" dirty="0"/>
              <a:t> </a:t>
            </a:r>
            <a:r>
              <a:rPr lang="pl-PL" spc="-10" dirty="0" err="1"/>
              <a:t>eat</a:t>
            </a:r>
            <a:r>
              <a:rPr lang="pl-PL" spc="-1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pc="-1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pc="-10" dirty="0">
              <a:solidFill>
                <a:srgbClr val="62676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tel.: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 err="1">
                <a:solidFill>
                  <a:srgbClr val="626769"/>
                </a:solidFill>
              </a:rPr>
              <a:t>mob</a:t>
            </a:r>
            <a:r>
              <a:rPr lang="pl-PL" spc="-10" dirty="0">
                <a:solidFill>
                  <a:srgbClr val="626769"/>
                </a:solidFill>
              </a:rPr>
              <a:t>.: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e-mail: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www.paih.pl</a:t>
            </a:r>
          </a:p>
        </p:txBody>
      </p:sp>
    </p:spTree>
    <p:extLst>
      <p:ext uri="{BB962C8B-B14F-4D97-AF65-F5344CB8AC3E}">
        <p14:creationId xmlns:p14="http://schemas.microsoft.com/office/powerpoint/2010/main" val="256087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ne kontaktow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2"/>
          <p:cNvSpPr>
            <a:spLocks noGrp="1"/>
          </p:cNvSpPr>
          <p:nvPr>
            <p:ph type="body" sz="quarter" idx="15" hasCustomPrompt="1"/>
          </p:nvPr>
        </p:nvSpPr>
        <p:spPr>
          <a:xfrm>
            <a:off x="442913" y="1844675"/>
            <a:ext cx="7669471" cy="1511174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5" dirty="0">
                <a:solidFill>
                  <a:srgbClr val="626769"/>
                </a:solidFill>
              </a:rPr>
              <a:t>Adres</a:t>
            </a:r>
          </a:p>
        </p:txBody>
      </p:sp>
      <p:sp>
        <p:nvSpPr>
          <p:cNvPr id="10" name="Symbol zastępczy tekstu 2"/>
          <p:cNvSpPr>
            <a:spLocks noGrp="1"/>
          </p:cNvSpPr>
          <p:nvPr>
            <p:ph type="body" sz="quarter" idx="16" hasCustomPrompt="1"/>
          </p:nvPr>
        </p:nvSpPr>
        <p:spPr>
          <a:xfrm>
            <a:off x="442913" y="4055288"/>
            <a:ext cx="7669471" cy="1517904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5" dirty="0">
                <a:solidFill>
                  <a:srgbClr val="626769"/>
                </a:solidFill>
              </a:rPr>
              <a:t>Kontakt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144000" y="6213601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292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964" y="3281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ACF7-F0A0-4A91-BFC8-73FFE143871A}" type="datetimeFigureOut">
              <a:rPr lang="pl-PL" smtClean="0"/>
              <a:t>2018-04-12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0B16D-D7FB-4722-A93E-B27BAD17AA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7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0" r:id="rId2"/>
    <p:sldLayoutId id="2147483743" r:id="rId3"/>
    <p:sldLayoutId id="214748373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162" userDrawn="1">
          <p15:clr>
            <a:srgbClr val="F26B43"/>
          </p15:clr>
        </p15:guide>
        <p15:guide id="2" pos="1345" userDrawn="1">
          <p15:clr>
            <a:srgbClr val="F26B43"/>
          </p15:clr>
        </p15:guide>
        <p15:guide id="3" pos="2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oir.parp.gov.pl/granty-dla-seal-of-excellence/ogloszenie-o-konkursie-do-poddzialania-2-4-1-w-2017-r?_ga=2.27279100.1950862670.1523352332-1826686132.1515590262" TargetMode="External"/><Relationship Id="rId2" Type="http://schemas.openxmlformats.org/officeDocument/2006/relationships/hyperlink" Target="http://www.parp.gov.pl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E2300375-A4A8-41AF-98A4-6D44A58E103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xmlns="" id="{7539AD05-881C-471C-BCFA-6E5505008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2551" y="1482952"/>
            <a:ext cx="10519719" cy="1689100"/>
          </a:xfrm>
        </p:spPr>
        <p:txBody>
          <a:bodyPr/>
          <a:lstStyle/>
          <a:p>
            <a:r>
              <a:rPr lang="en-US" sz="4800" dirty="0"/>
              <a:t>Seal of Excellence </a:t>
            </a:r>
            <a:endParaRPr lang="pl-PL" sz="4800" dirty="0" smtClean="0"/>
          </a:p>
          <a:p>
            <a:r>
              <a:rPr lang="en-US" sz="4800" dirty="0" err="1" smtClean="0"/>
              <a:t>dla</a:t>
            </a:r>
            <a:r>
              <a:rPr lang="en-US" sz="4800" dirty="0" smtClean="0"/>
              <a:t> </a:t>
            </a:r>
            <a:r>
              <a:rPr lang="en-US" sz="4800" dirty="0"/>
              <a:t>I </a:t>
            </a:r>
            <a:r>
              <a:rPr lang="en-US" sz="4800" dirty="0" err="1"/>
              <a:t>Fazy</a:t>
            </a:r>
            <a:r>
              <a:rPr lang="en-US" sz="4800" dirty="0"/>
              <a:t> </a:t>
            </a:r>
            <a:r>
              <a:rPr lang="en-US" sz="4800" dirty="0" err="1"/>
              <a:t>Instrumentu</a:t>
            </a:r>
            <a:r>
              <a:rPr lang="en-US" sz="4800" dirty="0"/>
              <a:t> MŚP</a:t>
            </a:r>
            <a:endParaRPr lang="pl-PL" sz="4800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694A9BDA-BBC7-49A7-BB31-D5CC205268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2551" y="3693227"/>
            <a:ext cx="8298494" cy="1122363"/>
          </a:xfrm>
        </p:spPr>
        <p:txBody>
          <a:bodyPr/>
          <a:lstStyle/>
          <a:p>
            <a:r>
              <a:rPr lang="pl-PL" dirty="0" smtClean="0"/>
              <a:t>Poddziałanie </a:t>
            </a:r>
            <a:r>
              <a:rPr lang="pl-PL" dirty="0"/>
              <a:t>2.4.1 </a:t>
            </a:r>
            <a:r>
              <a:rPr lang="pl-PL" dirty="0" smtClean="0"/>
              <a:t>Centrum </a:t>
            </a:r>
            <a:r>
              <a:rPr lang="pl-PL" dirty="0"/>
              <a:t>analiz i pilotaży nowych instrumentów </a:t>
            </a:r>
            <a:r>
              <a:rPr lang="pl-PL" dirty="0" err="1" smtClean="0"/>
              <a:t>inno_LAB</a:t>
            </a:r>
            <a:r>
              <a:rPr lang="pl-PL" dirty="0" smtClean="0"/>
              <a:t> </a:t>
            </a:r>
          </a:p>
          <a:p>
            <a:r>
              <a:rPr lang="pl-PL" dirty="0" smtClean="0"/>
              <a:t>Pilotaż </a:t>
            </a:r>
            <a:r>
              <a:rPr lang="pl-PL" dirty="0"/>
              <a:t>Granty dla </a:t>
            </a:r>
            <a:r>
              <a:rPr lang="pl-PL" dirty="0" err="1"/>
              <a:t>Seal</a:t>
            </a:r>
            <a:r>
              <a:rPr lang="pl-PL" dirty="0"/>
              <a:t> of </a:t>
            </a:r>
            <a:r>
              <a:rPr lang="pl-PL" dirty="0" smtClean="0"/>
              <a:t>excellence</a:t>
            </a:r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9CBA576-8EBF-412F-B071-6D91ABD2CC0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pl-PL" sz="1800" smtClean="0"/>
              <a:t>Maria Piotrowska-Jatkowska, </a:t>
            </a:r>
            <a:r>
              <a:rPr lang="pl-PL" sz="1800" dirty="0" smtClean="0"/>
              <a:t>12.04.2018 r.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9706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521577" y="1277767"/>
            <a:ext cx="3804294" cy="374650"/>
          </a:xfrm>
        </p:spPr>
        <p:txBody>
          <a:bodyPr/>
          <a:lstStyle/>
          <a:p>
            <a:r>
              <a:rPr lang="pl-PL" dirty="0"/>
              <a:t>Kwalifikowalność wnioskodawców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>
          <a:xfrm>
            <a:off x="3716854" y="387289"/>
            <a:ext cx="4158520" cy="516465"/>
          </a:xfrm>
        </p:spPr>
        <p:txBody>
          <a:bodyPr/>
          <a:lstStyle/>
          <a:p>
            <a:r>
              <a:rPr lang="pl-PL" dirty="0" smtClean="0"/>
              <a:t>Kryteria wyboru projektów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521577" y="1883978"/>
            <a:ext cx="8400001" cy="3177946"/>
          </a:xfrm>
        </p:spPr>
        <p:txBody>
          <a:bodyPr/>
          <a:lstStyle/>
          <a:p>
            <a:pPr marL="342900" indent="-342900">
              <a:buSzPct val="100000"/>
              <a:buFont typeface="+mj-lt"/>
              <a:buAutoNum type="arabicPeriod"/>
            </a:pPr>
            <a:r>
              <a:rPr lang="pl-PL" dirty="0"/>
              <a:t>Wnioskodawca jest </a:t>
            </a:r>
            <a:r>
              <a:rPr lang="pl-PL" b="1" dirty="0" err="1"/>
              <a:t>mikroprzedsiębiorcą</a:t>
            </a:r>
            <a:r>
              <a:rPr lang="pl-PL" b="1" dirty="0"/>
              <a:t>, małym lub średnim przedsiębiorcą </a:t>
            </a:r>
            <a:r>
              <a:rPr lang="pl-PL" dirty="0"/>
              <a:t>(MŚP) spełniającym warunki określone w załączniku I do rozporządzenia Komisji nr 651/2014 </a:t>
            </a:r>
            <a:r>
              <a:rPr lang="pl-PL" dirty="0" smtClean="0"/>
              <a:t>i </a:t>
            </a:r>
            <a:r>
              <a:rPr lang="pl-PL" dirty="0"/>
              <a:t>prowadzi działalność gospodarczą </a:t>
            </a:r>
            <a:r>
              <a:rPr lang="pl-PL" b="1" dirty="0"/>
              <a:t>na terytorium </a:t>
            </a:r>
            <a:r>
              <a:rPr lang="pl-PL" b="1" dirty="0" smtClean="0"/>
              <a:t>RP</a:t>
            </a:r>
            <a:r>
              <a:rPr lang="pl-PL" dirty="0" smtClean="0"/>
              <a:t>, </a:t>
            </a:r>
            <a:r>
              <a:rPr lang="pl-PL" dirty="0"/>
              <a:t>potwierdzoną wpisem do odpowiedniego rejestru</a:t>
            </a:r>
            <a:r>
              <a:rPr lang="pl-PL" dirty="0" smtClean="0"/>
              <a:t>.</a:t>
            </a:r>
          </a:p>
          <a:p>
            <a:pPr marL="342900" indent="-342900">
              <a:buSzPct val="100000"/>
              <a:buFont typeface="+mj-lt"/>
              <a:buAutoNum type="arabicPeriod"/>
            </a:pPr>
            <a:endParaRPr lang="pl-PL" dirty="0"/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pl-PL" dirty="0"/>
              <a:t>Wnioskodawca </a:t>
            </a:r>
            <a:r>
              <a:rPr lang="pl-PL" b="1" dirty="0" smtClean="0"/>
              <a:t>uzyskał </a:t>
            </a:r>
            <a:r>
              <a:rPr lang="pl-PL" b="1" dirty="0" err="1" smtClean="0"/>
              <a:t>SoE</a:t>
            </a:r>
            <a:r>
              <a:rPr lang="pl-PL" b="1" dirty="0" smtClean="0"/>
              <a:t> </a:t>
            </a:r>
            <a:r>
              <a:rPr lang="pl-PL" dirty="0" smtClean="0"/>
              <a:t>w </a:t>
            </a:r>
            <a:r>
              <a:rPr lang="pl-PL" dirty="0"/>
              <a:t>ramach 1 Fazy Instrumentu MŚP w programie Horyzont 2020 </a:t>
            </a:r>
            <a:r>
              <a:rPr lang="pl-PL" dirty="0" smtClean="0"/>
              <a:t>albo </a:t>
            </a:r>
            <a:r>
              <a:rPr lang="pl-PL" dirty="0"/>
              <a:t>wnioskodawca </a:t>
            </a:r>
            <a:r>
              <a:rPr lang="pl-PL" b="1" dirty="0"/>
              <a:t>nabył autorskie prawa majątkowe oraz prawo zezwalania na wykonywanie zależnych praw autorskich</a:t>
            </a:r>
            <a:r>
              <a:rPr lang="pl-PL" b="1" i="1" dirty="0"/>
              <a:t> </a:t>
            </a:r>
            <a:r>
              <a:rPr lang="pl-PL" b="1" dirty="0"/>
              <a:t>do projektu, który uzyskał </a:t>
            </a:r>
            <a:r>
              <a:rPr lang="pl-PL" b="1" dirty="0" err="1" smtClean="0"/>
              <a:t>SoE</a:t>
            </a:r>
            <a:r>
              <a:rPr lang="pl-PL" b="1" dirty="0" smtClean="0"/>
              <a:t> </a:t>
            </a:r>
            <a:r>
              <a:rPr lang="pl-PL" dirty="0" smtClean="0"/>
              <a:t>w </a:t>
            </a:r>
            <a:r>
              <a:rPr lang="pl-PL" dirty="0"/>
              <a:t>ramach 1 Fazy Instrumentu MŚP w programie Horyzont 2020 oraz </a:t>
            </a:r>
            <a:r>
              <a:rPr lang="pl-PL" dirty="0" smtClean="0"/>
              <a:t>jego </a:t>
            </a:r>
            <a:r>
              <a:rPr lang="pl-PL" b="1" dirty="0"/>
              <a:t>potencjał</a:t>
            </a:r>
            <a:r>
              <a:rPr lang="pl-PL" dirty="0"/>
              <a:t> do realizacji projektu jest nie mniejszy niż podmiotu, który uzyskał </a:t>
            </a:r>
            <a:r>
              <a:rPr lang="pl-PL" dirty="0" err="1" smtClean="0"/>
              <a:t>SoE</a:t>
            </a:r>
            <a:r>
              <a:rPr lang="pl-PL" dirty="0" smtClean="0"/>
              <a:t> w </a:t>
            </a:r>
            <a:r>
              <a:rPr lang="pl-PL" dirty="0"/>
              <a:t>ramach 1 Fazy Instrumentu MŚP w programie Horyzont </a:t>
            </a:r>
            <a:r>
              <a:rPr lang="pl-PL" dirty="0" smtClean="0"/>
              <a:t>2020.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167" y="1685196"/>
            <a:ext cx="2690261" cy="3575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733168" y="1167358"/>
            <a:ext cx="2965621" cy="374650"/>
          </a:xfrm>
        </p:spPr>
        <p:txBody>
          <a:bodyPr/>
          <a:lstStyle/>
          <a:p>
            <a:r>
              <a:rPr lang="pl-PL" dirty="0"/>
              <a:t>Kwalifikowalność projektu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>
          <a:xfrm>
            <a:off x="3698789" y="393209"/>
            <a:ext cx="4142045" cy="541179"/>
          </a:xfrm>
        </p:spPr>
        <p:txBody>
          <a:bodyPr/>
          <a:lstStyle/>
          <a:p>
            <a:r>
              <a:rPr lang="pl-PL" dirty="0" smtClean="0"/>
              <a:t>Kryteria wyboru projektów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733168" y="1676122"/>
            <a:ext cx="10758616" cy="4222170"/>
          </a:xfrm>
        </p:spPr>
        <p:txBody>
          <a:bodyPr>
            <a:no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l-PL" dirty="0"/>
              <a:t>Projekt opisany we wniosku o powierzenie grantu </a:t>
            </a:r>
            <a:r>
              <a:rPr lang="pl-PL" b="1" dirty="0"/>
              <a:t>otrzymał </a:t>
            </a:r>
            <a:r>
              <a:rPr lang="pl-PL" b="1" dirty="0" err="1" smtClean="0"/>
              <a:t>SoE</a:t>
            </a:r>
            <a:r>
              <a:rPr lang="pl-PL" b="1" dirty="0" smtClean="0"/>
              <a:t> </a:t>
            </a:r>
            <a:r>
              <a:rPr lang="pl-PL" dirty="0" smtClean="0"/>
              <a:t>w </a:t>
            </a:r>
            <a:r>
              <a:rPr lang="pl-PL" dirty="0"/>
              <a:t>ramach 1 Fazy Instrumentu MŚP w programie Horyzont 2020</a:t>
            </a:r>
            <a:r>
              <a:rPr lang="pl-PL" dirty="0" smtClean="0"/>
              <a:t>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l-PL" dirty="0" smtClean="0"/>
              <a:t>Wniosek </a:t>
            </a:r>
            <a:r>
              <a:rPr lang="pl-PL" dirty="0"/>
              <a:t>o powierzenie grantu został </a:t>
            </a:r>
            <a:r>
              <a:rPr lang="pl-PL" b="1" dirty="0"/>
              <a:t>wypełniony poprawnie </a:t>
            </a:r>
            <a:r>
              <a:rPr lang="pl-PL" dirty="0"/>
              <a:t>i zawiera wszystkie wymagane </a:t>
            </a:r>
            <a:r>
              <a:rPr lang="pl-PL" b="1" dirty="0"/>
              <a:t>załączniki</a:t>
            </a:r>
            <a:r>
              <a:rPr lang="pl-PL" dirty="0" smtClean="0"/>
              <a:t>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l-PL" dirty="0" smtClean="0"/>
              <a:t>Na </a:t>
            </a:r>
            <a:r>
              <a:rPr lang="pl-PL" dirty="0"/>
              <a:t>realizację projektu, który otrzymał </a:t>
            </a:r>
            <a:r>
              <a:rPr lang="pl-PL" dirty="0" err="1" smtClean="0"/>
              <a:t>SoE</a:t>
            </a:r>
            <a:r>
              <a:rPr lang="pl-PL" dirty="0" smtClean="0"/>
              <a:t> w </a:t>
            </a:r>
            <a:r>
              <a:rPr lang="pl-PL" dirty="0"/>
              <a:t>1 Fazie, </a:t>
            </a:r>
            <a:r>
              <a:rPr lang="pl-PL" b="1" dirty="0" smtClean="0"/>
              <a:t>nie </a:t>
            </a:r>
            <a:r>
              <a:rPr lang="pl-PL" b="1" dirty="0"/>
              <a:t>uzyskano dofinansowania ze źródeł publicznych, ani nie złożono wniosku do 2 Fazy Instrumentu MŚP </a:t>
            </a:r>
            <a:r>
              <a:rPr lang="pl-PL" dirty="0"/>
              <a:t>w ramach programu Horyzont 2020</a:t>
            </a:r>
            <a:r>
              <a:rPr lang="pl-PL" dirty="0" smtClean="0"/>
              <a:t>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l-PL" dirty="0" smtClean="0"/>
              <a:t>Wnioskowana </a:t>
            </a:r>
            <a:r>
              <a:rPr lang="pl-PL" b="1" dirty="0"/>
              <a:t>kwota grantu </a:t>
            </a:r>
            <a:r>
              <a:rPr lang="pl-PL" dirty="0"/>
              <a:t>jest zgodna z zasadami finansowania projektów określonymi w regulaminie naboru.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l-PL" dirty="0"/>
              <a:t>Realizacja projektu grantowego nie została rozpoczęta przed dniem ani w dniu złożenia </a:t>
            </a:r>
            <a:r>
              <a:rPr lang="pl-PL" dirty="0" smtClean="0"/>
              <a:t>wniosku o </a:t>
            </a:r>
            <a:r>
              <a:rPr lang="pl-PL" dirty="0"/>
              <a:t>powierzenie grantu i skończy się w terminie </a:t>
            </a:r>
            <a:r>
              <a:rPr lang="pl-PL" b="1" dirty="0"/>
              <a:t>6 miesięcy </a:t>
            </a:r>
            <a:r>
              <a:rPr lang="pl-PL" dirty="0"/>
              <a:t>od dnia rozpoczęcia realizacji </a:t>
            </a:r>
            <a:r>
              <a:rPr lang="pl-PL" dirty="0" smtClean="0"/>
              <a:t>projektu.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l-PL" dirty="0" smtClean="0"/>
              <a:t>Zakres </a:t>
            </a:r>
            <a:r>
              <a:rPr lang="pl-PL" dirty="0"/>
              <a:t>zadań/działań, które wnioskodawca zamierza zrealizować, jest </a:t>
            </a:r>
            <a:r>
              <a:rPr lang="pl-PL" b="1" dirty="0"/>
              <a:t>taki sam jak w opisie prac </a:t>
            </a:r>
            <a:r>
              <a:rPr lang="pl-PL" dirty="0"/>
              <a:t>(</a:t>
            </a:r>
            <a:r>
              <a:rPr lang="pl-PL" dirty="0" err="1"/>
              <a:t>Description</a:t>
            </a:r>
            <a:r>
              <a:rPr lang="pl-PL" dirty="0"/>
              <a:t> of </a:t>
            </a:r>
            <a:r>
              <a:rPr lang="pl-PL" dirty="0" err="1"/>
              <a:t>work</a:t>
            </a:r>
            <a:r>
              <a:rPr lang="pl-PL" dirty="0"/>
              <a:t>) w punkcie 3.1 </a:t>
            </a:r>
            <a:r>
              <a:rPr lang="pl-PL" dirty="0" err="1" smtClean="0"/>
              <a:t>Work</a:t>
            </a:r>
            <a:r>
              <a:rPr lang="pl-PL" dirty="0" smtClean="0"/>
              <a:t> </a:t>
            </a:r>
            <a:r>
              <a:rPr lang="pl-PL" dirty="0" err="1"/>
              <a:t>Package</a:t>
            </a:r>
            <a:r>
              <a:rPr lang="pl-PL" dirty="0"/>
              <a:t> </a:t>
            </a:r>
            <a:r>
              <a:rPr lang="pl-PL" dirty="0" err="1" smtClean="0"/>
              <a:t>description</a:t>
            </a:r>
            <a:r>
              <a:rPr lang="pl-PL" dirty="0" smtClean="0"/>
              <a:t> </a:t>
            </a:r>
            <a:r>
              <a:rPr lang="pl-PL" dirty="0"/>
              <a:t>wniosku złożonego do 1 Fazy Instrumentu MŚP w </a:t>
            </a:r>
            <a:r>
              <a:rPr lang="pl-PL" dirty="0" smtClean="0"/>
              <a:t>programie Horyzont </a:t>
            </a:r>
            <a:r>
              <a:rPr lang="pl-PL" dirty="0"/>
              <a:t>2020 obejmującego projekt, który otrzymał </a:t>
            </a:r>
            <a:r>
              <a:rPr lang="pl-PL" dirty="0" err="1" smtClean="0"/>
              <a:t>SoE</a:t>
            </a:r>
            <a:r>
              <a:rPr lang="pl-PL" dirty="0" smtClean="0"/>
              <a:t>.</a:t>
            </a:r>
            <a:endParaRPr lang="pl-PL" dirty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SzPct val="100000"/>
              <a:buFont typeface="+mj-lt"/>
              <a:buAutoNum type="arabicPeriod"/>
            </a:pPr>
            <a:r>
              <a:rPr lang="pl-PL" dirty="0"/>
              <a:t>Projekt wpisuje się w </a:t>
            </a:r>
            <a:r>
              <a:rPr lang="pl-PL" b="1" dirty="0"/>
              <a:t>Krajową Inteligentną Specjalizację</a:t>
            </a:r>
            <a:r>
              <a:rPr lang="pl-PL" dirty="0"/>
              <a:t> </a:t>
            </a:r>
            <a:r>
              <a:rPr lang="pl-PL" dirty="0" smtClean="0"/>
              <a:t>oraz </a:t>
            </a:r>
            <a:r>
              <a:rPr lang="pl-PL" dirty="0"/>
              <a:t>jest zgodny z </a:t>
            </a:r>
            <a:r>
              <a:rPr lang="pl-PL" b="1" dirty="0"/>
              <a:t>zasadami horyzontalnymi</a:t>
            </a:r>
            <a:r>
              <a:rPr lang="pl-PL" u="sng" dirty="0"/>
              <a:t> </a:t>
            </a:r>
            <a:r>
              <a:rPr lang="pl-PL" dirty="0"/>
              <a:t>wymienionymi w art. 7 i 8 rozporządzenia Parlamentu Europejskiego i Rady (UE) nr 1303/2013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054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2891481" y="1359102"/>
            <a:ext cx="8351581" cy="374650"/>
          </a:xfrm>
        </p:spPr>
        <p:txBody>
          <a:bodyPr/>
          <a:lstStyle/>
          <a:p>
            <a:r>
              <a:rPr lang="pl-PL" dirty="0" smtClean="0"/>
              <a:t>Wypłata wsparcia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>
          <a:xfrm>
            <a:off x="2891481" y="670905"/>
            <a:ext cx="8425721" cy="490632"/>
          </a:xfrm>
        </p:spPr>
        <p:txBody>
          <a:bodyPr/>
          <a:lstStyle/>
          <a:p>
            <a:r>
              <a:rPr lang="pl-PL" dirty="0" smtClean="0"/>
              <a:t>Umowa o powierzenie grantu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2891481" y="1855373"/>
            <a:ext cx="8952518" cy="345803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Zaliczka wypłacana po wniesieniu zabezpieczenia – </a:t>
            </a:r>
            <a:r>
              <a:rPr lang="pl-PL" b="1" dirty="0" smtClean="0"/>
              <a:t>weksel </a:t>
            </a:r>
            <a:r>
              <a:rPr lang="pl-PL" b="1" dirty="0"/>
              <a:t>in blanco</a:t>
            </a:r>
            <a:r>
              <a:rPr lang="pl-PL" dirty="0"/>
              <a:t>, </a:t>
            </a:r>
            <a:r>
              <a:rPr lang="pl-PL" dirty="0" smtClean="0"/>
              <a:t>opatrzony </a:t>
            </a:r>
            <a:r>
              <a:rPr lang="pl-PL" dirty="0"/>
              <a:t>klauzulą „nie na zlecenie</a:t>
            </a:r>
            <a:r>
              <a:rPr lang="pl-PL" dirty="0" smtClean="0"/>
              <a:t>”</a:t>
            </a:r>
          </a:p>
          <a:p>
            <a:endParaRPr lang="pl-PL" dirty="0"/>
          </a:p>
          <a:p>
            <a:pPr lvl="0"/>
            <a:r>
              <a:rPr lang="pl-PL" dirty="0" smtClean="0"/>
              <a:t>Załączniki do wniosku o </a:t>
            </a:r>
            <a:r>
              <a:rPr lang="pl-PL" b="1" dirty="0" smtClean="0"/>
              <a:t>płatność końcową</a:t>
            </a:r>
            <a:r>
              <a:rPr lang="pl-PL" dirty="0" smtClean="0"/>
              <a:t>:</a:t>
            </a:r>
            <a:endParaRPr lang="pl-PL" dirty="0"/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dirty="0"/>
              <a:t>Raport z realizacji Projektu zawierający co najmniej:</a:t>
            </a:r>
          </a:p>
          <a:p>
            <a:pPr marL="648000" lvl="0" indent="-285750">
              <a:buFont typeface="Symbol" panose="05050102010706020507" pitchFamily="18" charset="2"/>
              <a:buChar char=""/>
            </a:pPr>
            <a:r>
              <a:rPr lang="pl-PL" dirty="0"/>
              <a:t>opis wykonanych prac/zadań wraz z wnioskami i rekomendacjami dla </a:t>
            </a:r>
            <a:r>
              <a:rPr lang="pl-PL" dirty="0" err="1"/>
              <a:t>Grantobiorcy</a:t>
            </a:r>
            <a:r>
              <a:rPr lang="pl-PL" dirty="0"/>
              <a:t>,</a:t>
            </a:r>
          </a:p>
          <a:p>
            <a:pPr marL="648000" lvl="0" indent="-285750">
              <a:buFont typeface="Symbol" panose="05050102010706020507" pitchFamily="18" charset="2"/>
              <a:buChar char=""/>
            </a:pPr>
            <a:r>
              <a:rPr lang="pl-PL" dirty="0"/>
              <a:t>informację o osiągniętym wskaźniku realizacji Projektu,</a:t>
            </a:r>
          </a:p>
          <a:p>
            <a:pPr marL="648000" lvl="0" indent="-285750">
              <a:buFont typeface="Symbol" panose="05050102010706020507" pitchFamily="18" charset="2"/>
              <a:buChar char=""/>
            </a:pPr>
            <a:r>
              <a:rPr lang="pl-PL" dirty="0"/>
              <a:t>plany </a:t>
            </a:r>
            <a:r>
              <a:rPr lang="pl-PL" dirty="0" err="1"/>
              <a:t>Grantobiorcy</a:t>
            </a:r>
            <a:r>
              <a:rPr lang="pl-PL" dirty="0"/>
              <a:t>, co do dalszej realizacji przedsięwzięcia;</a:t>
            </a:r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dirty="0"/>
              <a:t>studium wykonalności w języku polskim lub </a:t>
            </a:r>
            <a:r>
              <a:rPr lang="pl-PL" dirty="0" smtClean="0"/>
              <a:t>angielskim;</a:t>
            </a:r>
            <a:endParaRPr lang="pl-PL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pl-PL" dirty="0"/>
              <a:t>podsumowanie </a:t>
            </a:r>
            <a:r>
              <a:rPr lang="pl-PL" dirty="0" smtClean="0"/>
              <a:t>(cele projektu</a:t>
            </a:r>
            <a:r>
              <a:rPr lang="pl-PL" dirty="0"/>
              <a:t>, zrealizowane działania </a:t>
            </a:r>
            <a:r>
              <a:rPr lang="pl-PL" dirty="0" smtClean="0"/>
              <a:t>i </a:t>
            </a:r>
            <a:r>
              <a:rPr lang="pl-PL" dirty="0"/>
              <a:t>najważniejsze wyniki </a:t>
            </a:r>
            <a:r>
              <a:rPr lang="pl-PL" dirty="0" smtClean="0"/>
              <a:t>– </a:t>
            </a:r>
            <a:r>
              <a:rPr lang="pl-PL" dirty="0"/>
              <a:t>podsumowanie nie może zawierać informacji poufnych ani informacji stanowiących tajemnicę przedsiębiorstwa).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2891481" y="5313405"/>
            <a:ext cx="6815777" cy="36933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pl-PL" dirty="0"/>
              <a:t>Studium wykonalności – </a:t>
            </a:r>
            <a:r>
              <a:rPr lang="pl-PL" b="1" dirty="0"/>
              <a:t>ocena eksperta </a:t>
            </a:r>
            <a:r>
              <a:rPr lang="pl-PL" dirty="0"/>
              <a:t>– wymagany wynik </a:t>
            </a:r>
            <a:r>
              <a:rPr lang="pl-PL" b="1" dirty="0">
                <a:solidFill>
                  <a:schemeClr val="tx2"/>
                </a:solidFill>
              </a:rPr>
              <a:t>pozytywny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99" y="1733752"/>
            <a:ext cx="2119938" cy="335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6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5"/>
          </p:nvPr>
        </p:nvSpPr>
        <p:spPr>
          <a:xfrm>
            <a:off x="923881" y="2025907"/>
            <a:ext cx="7495189" cy="53606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pl-PL" altLang="pl-PL" sz="1800" dirty="0">
                <a:cs typeface="Times New Roman" panose="02020603050405020304" pitchFamily="18" charset="0"/>
                <a:sym typeface="Cambria" panose="02040503050406030204" pitchFamily="18" charset="0"/>
              </a:rPr>
              <a:t>Szczegółowe informacje są dostępne na stronie internetowej </a:t>
            </a:r>
            <a:r>
              <a:rPr lang="pl-PL" altLang="pl-PL" sz="1800" b="1" dirty="0" smtClean="0">
                <a:solidFill>
                  <a:schemeClr val="tx2"/>
                </a:solidFill>
                <a:cs typeface="Times New Roman" panose="02020603050405020304" pitchFamily="18" charset="0"/>
                <a:sym typeface="Cambria" panose="02040503050406030204" pitchFamily="18" charset="0"/>
                <a:hlinkClick r:id="rId2"/>
              </a:rPr>
              <a:t>www.parp.gov.pl</a:t>
            </a:r>
            <a:endParaRPr lang="pl-PL" altLang="pl-PL" sz="1800" b="1" dirty="0" smtClean="0">
              <a:solidFill>
                <a:schemeClr val="tx2"/>
              </a:solidFill>
              <a:cs typeface="Times New Roman" panose="02020603050405020304" pitchFamily="18" charset="0"/>
              <a:sym typeface="Cambria" panose="02040503050406030204" pitchFamily="18" charset="0"/>
            </a:endParaRPr>
          </a:p>
          <a:p>
            <a:pPr>
              <a:spcBef>
                <a:spcPct val="0"/>
              </a:spcBef>
              <a:defRPr/>
            </a:pPr>
            <a:r>
              <a:rPr lang="pl-PL" altLang="pl-PL" sz="1800" b="1" dirty="0" smtClean="0">
                <a:solidFill>
                  <a:schemeClr val="tx2"/>
                </a:solidFill>
                <a:cs typeface="Times New Roman" panose="02020603050405020304" pitchFamily="18" charset="0"/>
                <a:sym typeface="Cambria" panose="02040503050406030204" pitchFamily="18" charset="0"/>
              </a:rPr>
              <a:t> </a:t>
            </a:r>
            <a:r>
              <a:rPr lang="en-US" altLang="pl-PL" sz="1800" b="1" dirty="0" err="1" smtClean="0">
                <a:solidFill>
                  <a:schemeClr val="tx2"/>
                </a:solidFill>
                <a:cs typeface="Times New Roman" panose="02020603050405020304" pitchFamily="18" charset="0"/>
                <a:sym typeface="Cambria" panose="02040503050406030204" pitchFamily="18" charset="0"/>
                <a:hlinkClick r:id="rId3"/>
              </a:rPr>
              <a:t>zakładka</a:t>
            </a:r>
            <a:r>
              <a:rPr lang="en-US" altLang="pl-PL" sz="1800" b="1" dirty="0" smtClean="0">
                <a:solidFill>
                  <a:schemeClr val="tx2"/>
                </a:solidFill>
                <a:cs typeface="Times New Roman" panose="02020603050405020304" pitchFamily="18" charset="0"/>
                <a:sym typeface="Cambria" panose="02040503050406030204" pitchFamily="18" charset="0"/>
                <a:hlinkClick r:id="rId3"/>
              </a:rPr>
              <a:t> - </a:t>
            </a:r>
            <a:r>
              <a:rPr lang="en-US" altLang="pl-PL" sz="1800" b="1" dirty="0" err="1" smtClean="0">
                <a:solidFill>
                  <a:schemeClr val="tx2"/>
                </a:solidFill>
                <a:cs typeface="Times New Roman" panose="02020603050405020304" pitchFamily="18" charset="0"/>
                <a:sym typeface="Cambria" panose="02040503050406030204" pitchFamily="18" charset="0"/>
                <a:hlinkClick r:id="rId3"/>
              </a:rPr>
              <a:t>Granty</a:t>
            </a:r>
            <a:r>
              <a:rPr lang="en-US" altLang="pl-PL" sz="1800" b="1" dirty="0" smtClean="0">
                <a:solidFill>
                  <a:schemeClr val="tx2"/>
                </a:solidFill>
                <a:cs typeface="Times New Roman" panose="02020603050405020304" pitchFamily="18" charset="0"/>
                <a:sym typeface="Cambria" panose="02040503050406030204" pitchFamily="18" charset="0"/>
                <a:hlinkClick r:id="rId3"/>
              </a:rPr>
              <a:t> </a:t>
            </a:r>
            <a:r>
              <a:rPr lang="en-US" altLang="pl-PL" sz="1800" b="1" dirty="0" err="1" smtClean="0">
                <a:solidFill>
                  <a:schemeClr val="tx2"/>
                </a:solidFill>
                <a:cs typeface="Times New Roman" panose="02020603050405020304" pitchFamily="18" charset="0"/>
                <a:sym typeface="Cambria" panose="02040503050406030204" pitchFamily="18" charset="0"/>
                <a:hlinkClick r:id="rId3"/>
              </a:rPr>
              <a:t>dla</a:t>
            </a:r>
            <a:r>
              <a:rPr lang="en-US" altLang="pl-PL" sz="1800" b="1" dirty="0" smtClean="0">
                <a:solidFill>
                  <a:schemeClr val="tx2"/>
                </a:solidFill>
                <a:cs typeface="Times New Roman" panose="02020603050405020304" pitchFamily="18" charset="0"/>
                <a:sym typeface="Cambria" panose="02040503050406030204" pitchFamily="18" charset="0"/>
                <a:hlinkClick r:id="rId3"/>
              </a:rPr>
              <a:t> Seal of excellence</a:t>
            </a:r>
            <a:endParaRPr lang="pl-PL" altLang="pl-PL" sz="1800" b="1" dirty="0">
              <a:solidFill>
                <a:schemeClr val="tx2"/>
              </a:solidFill>
              <a:cs typeface="Times New Roman" panose="02020603050405020304" pitchFamily="18" charset="0"/>
              <a:sym typeface="Cambria" panose="02040503050406030204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6"/>
          </p:nvPr>
        </p:nvSpPr>
        <p:spPr>
          <a:xfrm>
            <a:off x="923881" y="3031960"/>
            <a:ext cx="7669471" cy="179357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pl-PL" altLang="pl-PL" sz="1800" u="sng" dirty="0" smtClean="0">
                <a:cs typeface="Times New Roman" panose="02020603050405020304" pitchFamily="18" charset="0"/>
                <a:sym typeface="Cambria" panose="02040503050406030204" pitchFamily="18" charset="0"/>
              </a:rPr>
              <a:t>Centrum </a:t>
            </a:r>
            <a:r>
              <a:rPr lang="pl-PL" altLang="pl-PL" sz="1800" u="sng" dirty="0">
                <a:cs typeface="Times New Roman" panose="02020603050405020304" pitchFamily="18" charset="0"/>
                <a:sym typeface="Cambria" panose="02040503050406030204" pitchFamily="18" charset="0"/>
              </a:rPr>
              <a:t>pomocy:</a:t>
            </a:r>
          </a:p>
          <a:p>
            <a:pPr>
              <a:spcBef>
                <a:spcPts val="1198"/>
              </a:spcBef>
              <a:defRPr/>
            </a:pPr>
            <a:r>
              <a:rPr lang="pl-PL" altLang="pl-PL" sz="1800" dirty="0">
                <a:cs typeface="Times New Roman" panose="02020603050405020304" pitchFamily="18" charset="0"/>
                <a:sym typeface="Cambria" panose="02040503050406030204" pitchFamily="18" charset="0"/>
              </a:rPr>
              <a:t>Formularz kontaktowy – dostępny na stronie internetowej PARP</a:t>
            </a:r>
          </a:p>
          <a:p>
            <a:pPr>
              <a:spcBef>
                <a:spcPts val="1198"/>
              </a:spcBef>
              <a:defRPr/>
            </a:pPr>
            <a:r>
              <a:rPr lang="pl-PL" altLang="pl-PL" sz="1800" dirty="0" err="1">
                <a:cs typeface="Times New Roman" panose="02020603050405020304" pitchFamily="18" charset="0"/>
                <a:sym typeface="Cambria" panose="02040503050406030204" pitchFamily="18" charset="0"/>
              </a:rPr>
              <a:t>Informatorium</a:t>
            </a:r>
            <a:r>
              <a:rPr lang="pl-PL" altLang="pl-PL" sz="1800" dirty="0">
                <a:cs typeface="Times New Roman" panose="02020603050405020304" pitchFamily="18" charset="0"/>
                <a:sym typeface="Cambria" panose="02040503050406030204" pitchFamily="18" charset="0"/>
              </a:rPr>
              <a:t>: </a:t>
            </a:r>
          </a:p>
          <a:p>
            <a:pPr>
              <a:spcBef>
                <a:spcPct val="0"/>
              </a:spcBef>
              <a:defRPr/>
            </a:pPr>
            <a:r>
              <a:rPr lang="pl-PL" altLang="pl-PL" sz="1800" dirty="0">
                <a:cs typeface="Times New Roman" panose="02020603050405020304" pitchFamily="18" charset="0"/>
                <a:sym typeface="Cambria" panose="02040503050406030204" pitchFamily="18" charset="0"/>
              </a:rPr>
              <a:t>- e-mail: </a:t>
            </a:r>
            <a:r>
              <a:rPr lang="pl-PL" altLang="pl-PL" sz="1800" b="1" dirty="0">
                <a:solidFill>
                  <a:srgbClr val="49418A"/>
                </a:solidFill>
                <a:cs typeface="Times New Roman" panose="02020603050405020304" pitchFamily="18" charset="0"/>
                <a:sym typeface="Cambria" panose="02040503050406030204" pitchFamily="18" charset="0"/>
              </a:rPr>
              <a:t>info@parp.gov.pl</a:t>
            </a:r>
            <a:r>
              <a:rPr lang="pl-PL" altLang="pl-PL" sz="1800" dirty="0">
                <a:cs typeface="Times New Roman" panose="02020603050405020304" pitchFamily="18" charset="0"/>
                <a:sym typeface="Cambria" panose="02040503050406030204" pitchFamily="18" charset="0"/>
              </a:rPr>
              <a:t>;</a:t>
            </a:r>
            <a:r>
              <a:rPr lang="pl-PL" altLang="pl-PL" sz="1800" dirty="0">
                <a:solidFill>
                  <a:srgbClr val="49418A"/>
                </a:solidFill>
                <a:cs typeface="Times New Roman" panose="02020603050405020304" pitchFamily="18" charset="0"/>
                <a:sym typeface="Cambria" panose="02040503050406030204" pitchFamily="18" charset="0"/>
              </a:rPr>
              <a:t> </a:t>
            </a:r>
            <a:br>
              <a:rPr lang="pl-PL" altLang="pl-PL" sz="1800" dirty="0">
                <a:solidFill>
                  <a:srgbClr val="49418A"/>
                </a:solidFill>
                <a:cs typeface="Times New Roman" panose="02020603050405020304" pitchFamily="18" charset="0"/>
                <a:sym typeface="Cambria" panose="02040503050406030204" pitchFamily="18" charset="0"/>
              </a:rPr>
            </a:br>
            <a:r>
              <a:rPr lang="pl-PL" altLang="pl-PL" sz="1800" dirty="0">
                <a:solidFill>
                  <a:srgbClr val="49418A"/>
                </a:solidFill>
                <a:cs typeface="Times New Roman" panose="02020603050405020304" pitchFamily="18" charset="0"/>
                <a:sym typeface="Cambria" panose="02040503050406030204" pitchFamily="18" charset="0"/>
              </a:rPr>
              <a:t>- </a:t>
            </a:r>
            <a:r>
              <a:rPr lang="pl-PL" altLang="pl-PL" sz="1800" dirty="0">
                <a:cs typeface="Times New Roman" panose="02020603050405020304" pitchFamily="18" charset="0"/>
                <a:sym typeface="Cambria" panose="02040503050406030204" pitchFamily="18" charset="0"/>
              </a:rPr>
              <a:t>telefon: </a:t>
            </a:r>
            <a:r>
              <a:rPr lang="pl-PL" altLang="pl-PL" sz="1800" b="1" dirty="0">
                <a:solidFill>
                  <a:schemeClr val="tx2"/>
                </a:solidFill>
                <a:cs typeface="Times New Roman" panose="02020603050405020304" pitchFamily="18" charset="0"/>
                <a:sym typeface="Cambria" panose="02040503050406030204" pitchFamily="18" charset="0"/>
              </a:rPr>
              <a:t>22 432 89 91 (92, 93)</a:t>
            </a:r>
          </a:p>
          <a:p>
            <a:pPr>
              <a:spcBef>
                <a:spcPts val="600"/>
              </a:spcBef>
            </a:pPr>
            <a:endParaRPr lang="pl-PL" sz="1800" dirty="0" smtClean="0"/>
          </a:p>
          <a:p>
            <a:pPr>
              <a:spcBef>
                <a:spcPts val="600"/>
              </a:spcBef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832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>
          <a:xfrm>
            <a:off x="2477529" y="820006"/>
            <a:ext cx="6135603" cy="578093"/>
          </a:xfrm>
        </p:spPr>
        <p:txBody>
          <a:bodyPr/>
          <a:lstStyle/>
          <a:p>
            <a:r>
              <a:rPr lang="pl-PL" dirty="0" smtClean="0"/>
              <a:t>Cel pilotażu</a:t>
            </a:r>
            <a:endParaRPr lang="it-IT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2578441" y="2187147"/>
            <a:ext cx="9111049" cy="3657600"/>
          </a:xfrm>
        </p:spPr>
        <p:txBody>
          <a:bodyPr>
            <a:noAutofit/>
          </a:bodyPr>
          <a:lstStyle/>
          <a:p>
            <a:endParaRPr lang="pl-PL" b="1" dirty="0" smtClean="0">
              <a:solidFill>
                <a:schemeClr val="tx2"/>
              </a:solidFill>
            </a:endParaRPr>
          </a:p>
          <a:p>
            <a:r>
              <a:rPr lang="pl-PL" b="1" dirty="0"/>
              <a:t>Cele szczegółowe: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</a:pPr>
            <a:r>
              <a:rPr lang="pl-PL" dirty="0"/>
              <a:t>przygotowanie najbardziej efektywnej ścieżki dofinansowania projektów z certyfikatem </a:t>
            </a:r>
            <a:r>
              <a:rPr lang="pl-PL" dirty="0" err="1" smtClean="0"/>
              <a:t>SoE</a:t>
            </a:r>
            <a:r>
              <a:rPr lang="pl-PL" dirty="0" smtClean="0"/>
              <a:t>;</a:t>
            </a:r>
            <a:endParaRPr lang="pl-PL" dirty="0"/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</a:pPr>
            <a:r>
              <a:rPr lang="pl-PL" dirty="0" smtClean="0"/>
              <a:t>dofinansowanie </a:t>
            </a:r>
            <a:r>
              <a:rPr lang="pl-PL" dirty="0"/>
              <a:t>realizacji projektów pozytywnie ocenionych w ramach SMEI w H2020, Faza I, które nie otrzymały wsparcia z powodu ograniczonego budżetu;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</a:pPr>
            <a:r>
              <a:rPr lang="pl-PL" dirty="0"/>
              <a:t>zapewnienie synergii pomiędzy źródłami finansowania poprzez opracowanie ścieżki finansowania krajowego projektów posiadających certyfikaty </a:t>
            </a:r>
            <a:r>
              <a:rPr lang="pl-PL" dirty="0" err="1" smtClean="0"/>
              <a:t>SoE</a:t>
            </a:r>
            <a:r>
              <a:rPr lang="pl-PL" dirty="0" smtClean="0"/>
              <a:t>;</a:t>
            </a:r>
            <a:endParaRPr lang="pl-PL" dirty="0"/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</a:pPr>
            <a:r>
              <a:rPr lang="pl-PL" dirty="0"/>
              <a:t>zwiększenie innowacyjności i konkurencyjności polskich MSP;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</a:pPr>
            <a:r>
              <a:rPr lang="pl-PL" dirty="0"/>
              <a:t>poprawa liczby i jakości polskich wniosków składanych do H2020;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</a:pPr>
            <a:r>
              <a:rPr lang="pl-PL" dirty="0" smtClean="0"/>
              <a:t>efektywniejsze </a:t>
            </a:r>
            <a:r>
              <a:rPr lang="pl-PL" dirty="0"/>
              <a:t>wykorzystanie środków publicznych poprzez wspieranie najlepiej </a:t>
            </a:r>
            <a:r>
              <a:rPr lang="pl-PL" dirty="0" smtClean="0"/>
              <a:t>rokujących </a:t>
            </a:r>
            <a:r>
              <a:rPr lang="pl-PL" dirty="0"/>
              <a:t>firm i ich projektów (wykazujących wysoki potencjał wzrostu i ambicje międzynarodowe</a:t>
            </a:r>
            <a:r>
              <a:rPr lang="pl-PL" dirty="0" smtClean="0"/>
              <a:t>).</a:t>
            </a:r>
            <a:endParaRPr lang="pl-PL" dirty="0"/>
          </a:p>
          <a:p>
            <a:endParaRPr lang="pl-PL" b="1" dirty="0">
              <a:solidFill>
                <a:schemeClr val="tx2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329380" y="1540816"/>
            <a:ext cx="9257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Powierzenie grantów na przygotowanie </a:t>
            </a:r>
            <a:r>
              <a:rPr lang="pl-PL" b="1" dirty="0"/>
              <a:t>studiów wykonalności </a:t>
            </a:r>
            <a:r>
              <a:rPr lang="pl-PL" dirty="0"/>
              <a:t>dla projektów, które w programie </a:t>
            </a:r>
          </a:p>
          <a:p>
            <a:r>
              <a:rPr lang="pl-PL" b="1" dirty="0"/>
              <a:t>Horyzont 2020</a:t>
            </a:r>
            <a:r>
              <a:rPr lang="pl-PL" dirty="0"/>
              <a:t> w ramach SMEI F1 H2020 uzyskały </a:t>
            </a:r>
            <a:r>
              <a:rPr lang="pl-PL" b="1" dirty="0" err="1">
                <a:solidFill>
                  <a:schemeClr val="tx2"/>
                </a:solidFill>
              </a:rPr>
              <a:t>Seal</a:t>
            </a:r>
            <a:r>
              <a:rPr lang="pl-PL" b="1" dirty="0">
                <a:solidFill>
                  <a:schemeClr val="tx2"/>
                </a:solidFill>
              </a:rPr>
              <a:t> of excellence (</a:t>
            </a:r>
            <a:r>
              <a:rPr lang="pl-PL" b="1" dirty="0" err="1">
                <a:solidFill>
                  <a:schemeClr val="tx2"/>
                </a:solidFill>
              </a:rPr>
              <a:t>SoE</a:t>
            </a:r>
            <a:r>
              <a:rPr lang="pl-PL" b="1" dirty="0">
                <a:solidFill>
                  <a:schemeClr val="tx2"/>
                </a:solidFill>
              </a:rPr>
              <a:t>)</a:t>
            </a:r>
            <a:r>
              <a:rPr lang="pl-PL" dirty="0"/>
              <a:t>.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75" y="2541394"/>
            <a:ext cx="1860409" cy="294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1780960" y="1760698"/>
            <a:ext cx="9708811" cy="374650"/>
          </a:xfrm>
        </p:spPr>
        <p:txBody>
          <a:bodyPr/>
          <a:lstStyle/>
          <a:p>
            <a:r>
              <a:rPr lang="pl-PL" dirty="0" smtClean="0"/>
              <a:t>Studium wykonalności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>
          <a:xfrm>
            <a:off x="1780961" y="1120936"/>
            <a:ext cx="9708810" cy="827087"/>
          </a:xfrm>
        </p:spPr>
        <p:txBody>
          <a:bodyPr/>
          <a:lstStyle/>
          <a:p>
            <a:r>
              <a:rPr lang="pl-PL" dirty="0"/>
              <a:t>Działania, które może zrealizować </a:t>
            </a:r>
            <a:r>
              <a:rPr lang="pl-PL" dirty="0" err="1"/>
              <a:t>grantobiorca</a:t>
            </a:r>
            <a:r>
              <a:rPr lang="pl-PL" dirty="0"/>
              <a:t> 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1780960" y="2296042"/>
            <a:ext cx="9708812" cy="295146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szacowanie </a:t>
            </a:r>
            <a:r>
              <a:rPr lang="pl-PL" dirty="0"/>
              <a:t>ryzyka,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badanie </a:t>
            </a:r>
            <a:r>
              <a:rPr lang="pl-PL" dirty="0"/>
              <a:t>rynku,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badanie </a:t>
            </a:r>
            <a:r>
              <a:rPr lang="pl-PL" dirty="0"/>
              <a:t>użytkowników,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zarządzanie </a:t>
            </a:r>
            <a:r>
              <a:rPr lang="pl-PL" dirty="0"/>
              <a:t>własnością intelektualną,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opracowanie </a:t>
            </a:r>
            <a:r>
              <a:rPr lang="pl-PL" dirty="0"/>
              <a:t>strategii innowacji,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poszukiwanie </a:t>
            </a:r>
            <a:r>
              <a:rPr lang="pl-PL" dirty="0"/>
              <a:t>partnerów itd.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Działania </a:t>
            </a:r>
            <a:r>
              <a:rPr lang="pl-PL" dirty="0"/>
              <a:t>te mają na celu przygotowanie solidnych podstaw projektu innowacyjnego, spójnego ze strategią firmy i posiadającego wymiar europejski, w tym zidentyfikowanie i przeanalizowanie wąskich gardeł na drodze do zwiększenia rentowności firmy poprzez innowacje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780960" y="5247504"/>
            <a:ext cx="3392402" cy="40011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chemeClr val="tx2"/>
                </a:solidFill>
              </a:rPr>
              <a:t>6 miesięcy </a:t>
            </a:r>
            <a:r>
              <a:rPr lang="pl-PL" dirty="0"/>
              <a:t>na realizację projektu.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681" y="1545146"/>
            <a:ext cx="3377513" cy="261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2454875" y="1351786"/>
            <a:ext cx="6448640" cy="374650"/>
          </a:xfrm>
        </p:spPr>
        <p:txBody>
          <a:bodyPr/>
          <a:lstStyle/>
          <a:p>
            <a:r>
              <a:rPr lang="pl-PL" dirty="0" smtClean="0"/>
              <a:t>Mikro</a:t>
            </a:r>
            <a:r>
              <a:rPr lang="pl-PL" dirty="0"/>
              <a:t>, mali i średni przedsiębiorcy, </a:t>
            </a:r>
            <a:r>
              <a:rPr lang="pl-PL" dirty="0" smtClean="0"/>
              <a:t>którzy: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>
          <a:xfrm>
            <a:off x="2454875" y="735171"/>
            <a:ext cx="9708810" cy="513604"/>
          </a:xfrm>
        </p:spPr>
        <p:txBody>
          <a:bodyPr/>
          <a:lstStyle/>
          <a:p>
            <a:r>
              <a:rPr lang="pl-PL" dirty="0" err="1" smtClean="0"/>
              <a:t>Grantobiorcy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2454875" y="1929989"/>
            <a:ext cx="9102811" cy="2847957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uzyskali </a:t>
            </a:r>
            <a:r>
              <a:rPr lang="pl-PL" dirty="0" err="1"/>
              <a:t>Seal</a:t>
            </a:r>
            <a:r>
              <a:rPr lang="pl-PL" dirty="0"/>
              <a:t> of Excellence w ramach 1 Fazy Instrumentu MŚP w programie Horyzont 2020  </a:t>
            </a:r>
            <a:endParaRPr lang="pl-PL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dirty="0" smtClean="0"/>
              <a:t>albo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nabyli </a:t>
            </a:r>
            <a:r>
              <a:rPr lang="pl-PL" dirty="0"/>
              <a:t>autorskie prawa majątkowe oraz prawo zezwalania na wykonywanie zależnych praw autorskich do projektu, który uzyskał  </a:t>
            </a:r>
            <a:r>
              <a:rPr lang="pl-PL" dirty="0" err="1" smtClean="0"/>
              <a:t>SoEw</a:t>
            </a:r>
            <a:r>
              <a:rPr lang="pl-PL" dirty="0" smtClean="0"/>
              <a:t> </a:t>
            </a:r>
            <a:r>
              <a:rPr lang="pl-PL" dirty="0"/>
              <a:t>ramach 1 Fazy Instrumentu MŚP w programie Horyzont 2020, a ich potencjał do realizacji projektu jest nie mniejszy niż podmiotu, który uzyskał </a:t>
            </a:r>
            <a:r>
              <a:rPr lang="pl-PL" dirty="0" err="1" smtClean="0"/>
              <a:t>SoEw</a:t>
            </a:r>
            <a:r>
              <a:rPr lang="pl-PL" dirty="0" smtClean="0"/>
              <a:t> </a:t>
            </a:r>
            <a:r>
              <a:rPr lang="pl-PL" dirty="0"/>
              <a:t>ramach 1 Fazy Instrumentu MŚP w programie Horyzont 2020,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pod </a:t>
            </a:r>
            <a:r>
              <a:rPr lang="pl-PL" dirty="0"/>
              <a:t>warunkiem, że na realizację projektu, który otrzymał </a:t>
            </a:r>
            <a:r>
              <a:rPr lang="pl-PL" dirty="0" err="1" smtClean="0"/>
              <a:t>SoE</a:t>
            </a:r>
            <a:r>
              <a:rPr lang="pl-PL" dirty="0" smtClean="0"/>
              <a:t>, </a:t>
            </a:r>
            <a:r>
              <a:rPr lang="pl-PL" dirty="0"/>
              <a:t>nie uzyskano dofinansowania ze źródeł publicznych, ani nie złożono wniosku do 2 Fazy Instrumentu MŚP w ramach programu Horyzont 2020.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483511" y="4882645"/>
            <a:ext cx="9489289" cy="646331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Jeden przedsiębiorca może uzyskać </a:t>
            </a:r>
            <a:r>
              <a:rPr lang="pl-PL" b="1" dirty="0">
                <a:solidFill>
                  <a:schemeClr val="tx2"/>
                </a:solidFill>
              </a:rPr>
              <a:t>więcej niż jeden grant </a:t>
            </a:r>
            <a:r>
              <a:rPr lang="pl-PL" dirty="0"/>
              <a:t>na przygotowanie studium wykonalności, </a:t>
            </a:r>
            <a:endParaRPr lang="pl-PL" dirty="0" smtClean="0"/>
          </a:p>
          <a:p>
            <a:pPr algn="ctr"/>
            <a:r>
              <a:rPr lang="pl-PL" dirty="0" smtClean="0"/>
              <a:t>o </a:t>
            </a:r>
            <a:r>
              <a:rPr lang="pl-PL" dirty="0"/>
              <a:t>ile studia wykonalności będą dotyczyć różnych projektów, które otrzymały </a:t>
            </a:r>
            <a:r>
              <a:rPr lang="pl-PL" dirty="0" err="1"/>
              <a:t>Seal</a:t>
            </a:r>
            <a:r>
              <a:rPr lang="pl-PL" dirty="0"/>
              <a:t> of Excellence. 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03" y="1429449"/>
            <a:ext cx="1887360" cy="316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2833815" y="1664945"/>
            <a:ext cx="9174939" cy="374650"/>
          </a:xfrm>
        </p:spPr>
        <p:txBody>
          <a:bodyPr/>
          <a:lstStyle/>
          <a:p>
            <a:r>
              <a:rPr lang="pl-PL" dirty="0"/>
              <a:t>Maksymalna kwota grantu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>
          <a:xfrm>
            <a:off x="2833815" y="843899"/>
            <a:ext cx="7026876" cy="605962"/>
          </a:xfrm>
        </p:spPr>
        <p:txBody>
          <a:bodyPr/>
          <a:lstStyle/>
          <a:p>
            <a:r>
              <a:rPr lang="pl-PL" dirty="0" smtClean="0"/>
              <a:t>Kwota dofinansowania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2833815" y="2107696"/>
            <a:ext cx="9010183" cy="2917386"/>
          </a:xfrm>
        </p:spPr>
        <p:txBody>
          <a:bodyPr>
            <a:norm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210</a:t>
            </a:r>
            <a:r>
              <a:rPr lang="pl-PL" b="1" dirty="0"/>
              <a:t> 000,00 </a:t>
            </a:r>
            <a:r>
              <a:rPr lang="pl-PL" b="1" dirty="0" smtClean="0"/>
              <a:t>zł</a:t>
            </a:r>
            <a:r>
              <a:rPr lang="pl-PL" dirty="0" smtClean="0"/>
              <a:t>:</a:t>
            </a:r>
          </a:p>
          <a:p>
            <a:pPr lvl="0"/>
            <a:r>
              <a:rPr lang="pl-PL" dirty="0" smtClean="0"/>
              <a:t>		</a:t>
            </a:r>
          </a:p>
          <a:p>
            <a:pPr marL="648000" lvl="0" indent="-285750">
              <a:buFont typeface="Symbol" panose="05050102010706020507" pitchFamily="18" charset="2"/>
              <a:buChar char=""/>
            </a:pPr>
            <a:r>
              <a:rPr lang="pl-PL" dirty="0"/>
              <a:t>	</a:t>
            </a:r>
            <a:r>
              <a:rPr lang="pl-PL" dirty="0" smtClean="0"/>
              <a:t>dla </a:t>
            </a:r>
            <a:r>
              <a:rPr lang="pl-PL" dirty="0" err="1"/>
              <a:t>mikroprzedsiębiorców</a:t>
            </a:r>
            <a:r>
              <a:rPr lang="pl-PL" dirty="0"/>
              <a:t>, małych i średnich przedsiębiorców </a:t>
            </a:r>
            <a:r>
              <a:rPr lang="pl-PL" dirty="0" smtClean="0"/>
              <a:t>– </a:t>
            </a:r>
            <a:r>
              <a:rPr lang="pl-PL" dirty="0"/>
              <a:t>w przypadku wyboru przez </a:t>
            </a:r>
            <a:r>
              <a:rPr lang="pl-PL" dirty="0" smtClean="0"/>
              <a:t>przedsiębiorcę </a:t>
            </a:r>
            <a:r>
              <a:rPr lang="pl-PL" dirty="0"/>
              <a:t>pomocy </a:t>
            </a:r>
            <a:r>
              <a:rPr lang="pl-PL" i="1" dirty="0"/>
              <a:t>de </a:t>
            </a:r>
            <a:r>
              <a:rPr lang="pl-PL" i="1" dirty="0" err="1"/>
              <a:t>minimis</a:t>
            </a:r>
            <a:r>
              <a:rPr lang="pl-PL" dirty="0" smtClean="0"/>
              <a:t>;</a:t>
            </a:r>
          </a:p>
          <a:p>
            <a:pPr lvl="0"/>
            <a:endParaRPr lang="pl-PL" dirty="0"/>
          </a:p>
          <a:p>
            <a:pPr marL="648000" lvl="0" indent="-285750">
              <a:buFont typeface="Symbol" panose="05050102010706020507" pitchFamily="18" charset="2"/>
              <a:buChar char=""/>
            </a:pPr>
            <a:r>
              <a:rPr lang="pl-PL" dirty="0" smtClean="0"/>
              <a:t>	dla </a:t>
            </a:r>
            <a:r>
              <a:rPr lang="pl-PL" dirty="0" err="1"/>
              <a:t>mikroprzedsiębiorców</a:t>
            </a:r>
            <a:r>
              <a:rPr lang="pl-PL" dirty="0"/>
              <a:t> i małych przedsiębiorców </a:t>
            </a:r>
            <a:r>
              <a:rPr lang="pl-PL" dirty="0" smtClean="0"/>
              <a:t>– </a:t>
            </a:r>
            <a:r>
              <a:rPr lang="pl-PL" dirty="0"/>
              <a:t>w przypadku wyboru przez przedsiębiorcę </a:t>
            </a:r>
            <a:r>
              <a:rPr lang="pl-PL" dirty="0" smtClean="0"/>
              <a:t>pomocy </a:t>
            </a:r>
            <a:r>
              <a:rPr lang="pl-PL" dirty="0"/>
              <a:t>publicznej</a:t>
            </a:r>
            <a:r>
              <a:rPr lang="pl-PL" dirty="0" smtClean="0"/>
              <a:t>;</a:t>
            </a:r>
          </a:p>
          <a:p>
            <a:pPr lvl="0"/>
            <a:endParaRPr lang="pl-PL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pl-PL" b="1" dirty="0"/>
              <a:t>180 000,00 zł </a:t>
            </a:r>
            <a:r>
              <a:rPr lang="pl-PL" dirty="0"/>
              <a:t>dla średnich przedsiębiorców </a:t>
            </a:r>
            <a:r>
              <a:rPr lang="pl-PL" dirty="0" smtClean="0"/>
              <a:t>– </a:t>
            </a:r>
            <a:r>
              <a:rPr lang="pl-PL" dirty="0"/>
              <a:t>w przypadku wyboru przez przedsiębiorcę pomocy publicznej.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833815" y="5093183"/>
            <a:ext cx="3286899" cy="40011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Zaliczka </a:t>
            </a:r>
            <a:r>
              <a:rPr lang="pl-PL" sz="2000" dirty="0">
                <a:solidFill>
                  <a:schemeClr val="tx2"/>
                </a:solidFill>
              </a:rPr>
              <a:t>do 40% </a:t>
            </a:r>
            <a:r>
              <a:rPr lang="pl-PL" dirty="0"/>
              <a:t>wartości grantu.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47" y="2039595"/>
            <a:ext cx="1817215" cy="2644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97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3158130" y="1458525"/>
            <a:ext cx="4010240" cy="374650"/>
          </a:xfrm>
        </p:spPr>
        <p:txBody>
          <a:bodyPr/>
          <a:lstStyle/>
          <a:p>
            <a:r>
              <a:rPr lang="pl-PL" dirty="0" smtClean="0"/>
              <a:t>Generator Wniosków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>
          <a:xfrm>
            <a:off x="3158130" y="728986"/>
            <a:ext cx="3758680" cy="480009"/>
          </a:xfrm>
        </p:spPr>
        <p:txBody>
          <a:bodyPr/>
          <a:lstStyle/>
          <a:p>
            <a:r>
              <a:rPr lang="pl-PL" dirty="0" smtClean="0"/>
              <a:t>Składanie wniosku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3158130" y="2082705"/>
            <a:ext cx="8743670" cy="3206156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Wersja elektroniczna wniosku wraz z załącznikami: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</a:pPr>
            <a:r>
              <a:rPr lang="pl-PL" b="1" dirty="0"/>
              <a:t>wniosek do SMEI F1 H2020 </a:t>
            </a:r>
            <a:r>
              <a:rPr lang="pl-PL" dirty="0"/>
              <a:t>zawierający datę jego złożenia w konkursie SMEI F1 H2020;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</a:pPr>
            <a:r>
              <a:rPr lang="en-US" b="1" dirty="0" err="1"/>
              <a:t>certyfikat</a:t>
            </a:r>
            <a:r>
              <a:rPr lang="en-US" b="1" dirty="0"/>
              <a:t> Seal of Excellence </a:t>
            </a:r>
            <a:r>
              <a:rPr lang="en-US" dirty="0" err="1"/>
              <a:t>dla</a:t>
            </a:r>
            <a:r>
              <a:rPr lang="en-US" dirty="0"/>
              <a:t> </a:t>
            </a:r>
            <a:r>
              <a:rPr lang="en-US" dirty="0" err="1"/>
              <a:t>wniosku</a:t>
            </a:r>
            <a:r>
              <a:rPr lang="en-US" dirty="0"/>
              <a:t> </a:t>
            </a:r>
            <a:r>
              <a:rPr lang="en-US" dirty="0" smtClean="0"/>
              <a:t>SMEI </a:t>
            </a:r>
            <a:r>
              <a:rPr lang="en-US" dirty="0"/>
              <a:t>F1 H2020;</a:t>
            </a:r>
            <a:endParaRPr lang="pl-PL" dirty="0"/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"/>
            </a:pPr>
            <a:r>
              <a:rPr lang="pl-PL" b="1" dirty="0"/>
              <a:t>raport z oceny wniosku </a:t>
            </a:r>
            <a:r>
              <a:rPr lang="pl-PL" dirty="0"/>
              <a:t>składanego do SMEI F1 H2020 (Evaluation </a:t>
            </a:r>
            <a:r>
              <a:rPr lang="pl-PL" dirty="0" err="1"/>
              <a:t>Summary</a:t>
            </a:r>
            <a:r>
              <a:rPr lang="pl-PL" dirty="0"/>
              <a:t> Report – ESR).</a:t>
            </a:r>
          </a:p>
          <a:p>
            <a:endParaRPr lang="pl-PL" dirty="0" smtClean="0"/>
          </a:p>
          <a:p>
            <a:r>
              <a:rPr lang="pl-PL" dirty="0"/>
              <a:t>Wnioski o powierzenie grantu </a:t>
            </a:r>
            <a:r>
              <a:rPr lang="pl-PL" dirty="0" smtClean="0"/>
              <a:t>mogą być składane w terminie od 8 </a:t>
            </a:r>
            <a:r>
              <a:rPr lang="pl-PL" smtClean="0"/>
              <a:t>maja 2018 r. </a:t>
            </a:r>
            <a:r>
              <a:rPr lang="pl-PL" dirty="0" smtClean="0"/>
              <a:t>(rozpoczęcie naboru) do 5 czerwca 2018 r. - </a:t>
            </a:r>
            <a:r>
              <a:rPr lang="pl-PL" b="1" dirty="0"/>
              <a:t>ostatni dzień naboru </a:t>
            </a:r>
            <a:r>
              <a:rPr lang="pl-PL" b="1" dirty="0" smtClean="0"/>
              <a:t>i </a:t>
            </a:r>
            <a:r>
              <a:rPr lang="pl-PL" dirty="0" smtClean="0"/>
              <a:t>powinny </a:t>
            </a:r>
            <a:r>
              <a:rPr lang="pl-PL" dirty="0"/>
              <a:t>zostać złożone w Generatorze Wniosków </a:t>
            </a:r>
            <a:r>
              <a:rPr lang="pl-PL" b="1" dirty="0"/>
              <a:t>do godz. 16:00:00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Formalne </a:t>
            </a:r>
            <a:r>
              <a:rPr lang="pl-PL" dirty="0"/>
              <a:t>potwierdzenie </a:t>
            </a:r>
            <a:r>
              <a:rPr lang="pl-PL" dirty="0" smtClean="0"/>
              <a:t>złożenia </a:t>
            </a:r>
            <a:r>
              <a:rPr lang="pl-PL" dirty="0"/>
              <a:t>wniosku w </a:t>
            </a:r>
            <a:r>
              <a:rPr lang="pl-PL" dirty="0" smtClean="0"/>
              <a:t>GW – </a:t>
            </a:r>
            <a:r>
              <a:rPr lang="pl-PL" dirty="0"/>
              <a:t>załączenia w GW </a:t>
            </a:r>
            <a:r>
              <a:rPr lang="pl-PL" b="1" dirty="0" smtClean="0"/>
              <a:t>skanu oświadczenia </a:t>
            </a:r>
            <a:r>
              <a:rPr lang="pl-PL" dirty="0" smtClean="0"/>
              <a:t>w </a:t>
            </a:r>
            <a:r>
              <a:rPr lang="pl-PL" dirty="0"/>
              <a:t>ciągu </a:t>
            </a:r>
            <a:r>
              <a:rPr lang="pl-PL" b="1" dirty="0" smtClean="0"/>
              <a:t>2 </a:t>
            </a:r>
            <a:r>
              <a:rPr lang="pl-PL" b="1" dirty="0"/>
              <a:t>dni roboczych </a:t>
            </a:r>
            <a:r>
              <a:rPr lang="pl-PL" dirty="0"/>
              <a:t>od dnia złożenia wniosku o powierzenie grantu w </a:t>
            </a:r>
            <a:r>
              <a:rPr lang="pl-PL" dirty="0" smtClean="0"/>
              <a:t>GW.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99" y="2181730"/>
            <a:ext cx="2630335" cy="300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455921" y="1301794"/>
            <a:ext cx="2725137" cy="374650"/>
          </a:xfrm>
        </p:spPr>
        <p:txBody>
          <a:bodyPr/>
          <a:lstStyle/>
          <a:p>
            <a:r>
              <a:rPr lang="pl-PL" dirty="0" smtClean="0"/>
              <a:t>Informacje ogólne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>
          <a:xfrm>
            <a:off x="2135188" y="706053"/>
            <a:ext cx="4331515" cy="595741"/>
          </a:xfrm>
        </p:spPr>
        <p:txBody>
          <a:bodyPr/>
          <a:lstStyle/>
          <a:p>
            <a:r>
              <a:rPr lang="pl-PL" dirty="0" smtClean="0"/>
              <a:t>Wypełnianie wniosku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455921" y="1819747"/>
            <a:ext cx="10091352" cy="3997325"/>
          </a:xfrm>
        </p:spPr>
        <p:txBody>
          <a:bodyPr>
            <a:normAutofit lnSpcReduction="10000"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b="1" dirty="0" smtClean="0"/>
              <a:t>Tytuł</a:t>
            </a:r>
            <a:r>
              <a:rPr lang="pl-PL" dirty="0" smtClean="0"/>
              <a:t> – odzwierciedlający </a:t>
            </a:r>
            <a:r>
              <a:rPr lang="pl-PL" dirty="0"/>
              <a:t>przedmiot </a:t>
            </a:r>
            <a:r>
              <a:rPr lang="pl-PL" dirty="0" smtClean="0"/>
              <a:t>projektu – tytuł </a:t>
            </a:r>
            <a:r>
              <a:rPr lang="pl-PL" dirty="0"/>
              <a:t>projektu złożonego w I fazie Instrumentu MSP w programie Horyzont 2020, przetłumaczony na </a:t>
            </a:r>
            <a:r>
              <a:rPr lang="pl-PL" dirty="0" smtClean="0"/>
              <a:t>język polski.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b="1" dirty="0" smtClean="0"/>
              <a:t>Opis </a:t>
            </a:r>
            <a:r>
              <a:rPr lang="pl-PL" b="1" dirty="0"/>
              <a:t>projektu </a:t>
            </a:r>
            <a:r>
              <a:rPr lang="pl-PL" dirty="0"/>
              <a:t>złożonego w I fazie Instrumentu MSP w programie Horyzont 2020 </a:t>
            </a:r>
            <a:r>
              <a:rPr lang="pl-PL" dirty="0" smtClean="0"/>
              <a:t>– tożsamy </a:t>
            </a:r>
            <a:r>
              <a:rPr lang="pl-PL" dirty="0"/>
              <a:t>z treścią projektu wskazanego we wniosku, który uzyskał certyfikat </a:t>
            </a:r>
            <a:r>
              <a:rPr lang="pl-PL" dirty="0" err="1" smtClean="0"/>
              <a:t>SoE</a:t>
            </a:r>
            <a:r>
              <a:rPr lang="pl-PL" dirty="0" smtClean="0"/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/>
              <a:t>Informacja </a:t>
            </a:r>
            <a:r>
              <a:rPr lang="pl-PL" dirty="0"/>
              <a:t>o </a:t>
            </a:r>
            <a:r>
              <a:rPr lang="pl-PL" b="1" dirty="0"/>
              <a:t>dacie złożenia projektu w konkursie SMEI F1 </a:t>
            </a:r>
            <a:r>
              <a:rPr lang="pl-PL" b="1" dirty="0" smtClean="0"/>
              <a:t>H2020 oraz oznaczenie </a:t>
            </a:r>
            <a:r>
              <a:rPr lang="pl-PL" b="1" dirty="0"/>
              <a:t>konkursu</a:t>
            </a:r>
            <a:r>
              <a:rPr lang="pl-PL" dirty="0"/>
              <a:t> </a:t>
            </a:r>
            <a:r>
              <a:rPr lang="pl-PL" dirty="0" smtClean="0"/>
              <a:t>– spójność </a:t>
            </a:r>
            <a:r>
              <a:rPr lang="pl-PL" dirty="0"/>
              <a:t>dat </a:t>
            </a:r>
            <a:r>
              <a:rPr lang="pl-PL" dirty="0" smtClean="0"/>
              <a:t>oraz prawidłowe </a:t>
            </a:r>
            <a:r>
              <a:rPr lang="pl-PL" dirty="0"/>
              <a:t>oznaczenie </a:t>
            </a:r>
            <a:r>
              <a:rPr lang="pl-PL" dirty="0" smtClean="0"/>
              <a:t>konkursu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/>
              <a:t>Informacja </a:t>
            </a:r>
            <a:r>
              <a:rPr lang="pl-PL" dirty="0"/>
              <a:t>o </a:t>
            </a:r>
            <a:r>
              <a:rPr lang="pl-PL" b="1" dirty="0"/>
              <a:t>ocenie wniosku </a:t>
            </a:r>
            <a:r>
              <a:rPr lang="pl-PL" dirty="0"/>
              <a:t>zawartą w Evaluation </a:t>
            </a:r>
            <a:r>
              <a:rPr lang="pl-PL" dirty="0" err="1"/>
              <a:t>Summary</a:t>
            </a:r>
            <a:r>
              <a:rPr lang="pl-PL" dirty="0"/>
              <a:t> Report, załączonym </a:t>
            </a:r>
            <a:r>
              <a:rPr lang="pl-PL" dirty="0" smtClean="0"/>
              <a:t>wniosku </a:t>
            </a:r>
            <a:r>
              <a:rPr lang="pl-PL" dirty="0"/>
              <a:t>o powierzenie grantu – </a:t>
            </a:r>
            <a:r>
              <a:rPr lang="pl-PL" dirty="0" smtClean="0"/>
              <a:t>liczba punktów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/>
              <a:t>Informacja </a:t>
            </a:r>
            <a:r>
              <a:rPr lang="pl-PL" dirty="0"/>
              <a:t>o certyfikacie </a:t>
            </a:r>
            <a:r>
              <a:rPr lang="pl-PL" dirty="0" err="1" smtClean="0"/>
              <a:t>SoE</a:t>
            </a:r>
            <a:r>
              <a:rPr lang="pl-PL" dirty="0" smtClean="0"/>
              <a:t> – </a:t>
            </a:r>
            <a:r>
              <a:rPr lang="pl-PL" b="1" dirty="0" smtClean="0"/>
              <a:t>data wystawienia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/>
              <a:t>Informacja </a:t>
            </a:r>
            <a:r>
              <a:rPr lang="pl-PL" dirty="0"/>
              <a:t>o dokumentach potwierdzających </a:t>
            </a:r>
            <a:r>
              <a:rPr lang="pl-PL" b="1" dirty="0"/>
              <a:t>nabycie autorskich praw majątkowych oraz prawa zezwalania na wykonywanie zależnych praw autorskich do </a:t>
            </a:r>
            <a:r>
              <a:rPr lang="pl-PL" b="1" dirty="0" smtClean="0"/>
              <a:t>projektu</a:t>
            </a:r>
            <a:r>
              <a:rPr lang="pl-PL" dirty="0"/>
              <a:t> </a:t>
            </a:r>
            <a:r>
              <a:rPr lang="pl-PL" dirty="0" smtClean="0"/>
              <a:t>– </a:t>
            </a:r>
            <a:r>
              <a:rPr lang="pl-PL" u="sng" dirty="0" smtClean="0"/>
              <a:t>jeśli </a:t>
            </a:r>
            <a:r>
              <a:rPr lang="pl-PL" u="sng" dirty="0"/>
              <a:t>dotyczy</a:t>
            </a:r>
            <a:endParaRPr lang="pl-PL" u="sng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 smtClean="0"/>
              <a:t>Miejsce lokalizacji </a:t>
            </a:r>
            <a:r>
              <a:rPr lang="pl-PL" dirty="0"/>
              <a:t>projektu polegającego na opracowaniu studium wykonalności </a:t>
            </a:r>
            <a:r>
              <a:rPr lang="pl-PL" dirty="0" smtClean="0"/>
              <a:t>– </a:t>
            </a:r>
            <a:r>
              <a:rPr lang="pl-PL" b="1" dirty="0"/>
              <a:t>siedziba firmy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382" y="4226011"/>
            <a:ext cx="2391617" cy="204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6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Zakres projektu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>
          <a:xfrm>
            <a:off x="2135187" y="736806"/>
            <a:ext cx="9708810" cy="827087"/>
          </a:xfrm>
        </p:spPr>
        <p:txBody>
          <a:bodyPr/>
          <a:lstStyle/>
          <a:p>
            <a:r>
              <a:rPr lang="pl-PL" dirty="0" smtClean="0"/>
              <a:t>Wypełnianie </a:t>
            </a:r>
            <a:r>
              <a:rPr lang="pl-PL" dirty="0"/>
              <a:t>wniosku</a:t>
            </a: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2135187" y="1904801"/>
            <a:ext cx="9708812" cy="320265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smtClean="0"/>
              <a:t>Jedno zadanie </a:t>
            </a:r>
            <a:r>
              <a:rPr lang="pl-PL" dirty="0" smtClean="0"/>
              <a:t>– „</a:t>
            </a:r>
            <a:r>
              <a:rPr lang="pl-PL" dirty="0"/>
              <a:t>Opracowanie studium wykonalności”.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Opis </a:t>
            </a:r>
            <a:r>
              <a:rPr lang="pl-PL" dirty="0"/>
              <a:t>działań planowanych do realizacji w ramach </a:t>
            </a:r>
            <a:r>
              <a:rPr lang="pl-PL" dirty="0" smtClean="0"/>
              <a:t>zadania – </a:t>
            </a:r>
            <a:r>
              <a:rPr lang="pl-PL" dirty="0"/>
              <a:t>należy wymienić wszystkie działania jakie wnioskodawca planuje </a:t>
            </a:r>
            <a:r>
              <a:rPr lang="pl-PL" dirty="0" smtClean="0"/>
              <a:t>zrealizować. Projekt </a:t>
            </a:r>
            <a:r>
              <a:rPr lang="pl-PL" dirty="0"/>
              <a:t>realizowany w ramach pilotażu musi być </a:t>
            </a:r>
            <a:r>
              <a:rPr lang="pl-PL" b="1" dirty="0"/>
              <a:t>tożsamy</a:t>
            </a:r>
            <a:r>
              <a:rPr lang="pl-PL" dirty="0"/>
              <a:t> z projektem na który wnioskodawca uzyskał </a:t>
            </a:r>
            <a:r>
              <a:rPr lang="pl-PL" dirty="0" err="1"/>
              <a:t>Seal</a:t>
            </a:r>
            <a:r>
              <a:rPr lang="pl-PL" dirty="0"/>
              <a:t> od Excellence w programie Horyzont 2020.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Działania </a:t>
            </a:r>
            <a:r>
              <a:rPr lang="pl-PL" dirty="0"/>
              <a:t>wpisane w zadaniu </a:t>
            </a:r>
            <a:r>
              <a:rPr lang="pl-PL" dirty="0" smtClean="0"/>
              <a:t>–</a:t>
            </a:r>
            <a:r>
              <a:rPr lang="pl-PL" dirty="0"/>
              <a:t> </a:t>
            </a:r>
            <a:r>
              <a:rPr lang="pl-PL" dirty="0" smtClean="0"/>
              <a:t>muszą </a:t>
            </a:r>
            <a:r>
              <a:rPr lang="pl-PL" dirty="0"/>
              <a:t>więc być takie same jak w opisie prac (</a:t>
            </a:r>
            <a:r>
              <a:rPr lang="pl-PL" dirty="0" err="1"/>
              <a:t>Description</a:t>
            </a:r>
            <a:r>
              <a:rPr lang="pl-PL" dirty="0"/>
              <a:t> of </a:t>
            </a:r>
            <a:r>
              <a:rPr lang="pl-PL" dirty="0" err="1"/>
              <a:t>work</a:t>
            </a:r>
            <a:r>
              <a:rPr lang="pl-PL" dirty="0"/>
              <a:t>) w punkcie 3.1 </a:t>
            </a:r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Package</a:t>
            </a:r>
            <a:r>
              <a:rPr lang="pl-PL" dirty="0"/>
              <a:t> </a:t>
            </a:r>
            <a:r>
              <a:rPr lang="pl-PL" dirty="0" err="1"/>
              <a:t>description</a:t>
            </a:r>
            <a:r>
              <a:rPr lang="pl-PL" dirty="0"/>
              <a:t> we wniosku SMEI F1 H2020, stanowiącym załącznik </a:t>
            </a:r>
            <a:r>
              <a:rPr lang="pl-PL" dirty="0" smtClean="0"/>
              <a:t>wniosku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Wnioskodawca powinien także wskazać, w jakim języku będzie przygotowane studium wykonalności </a:t>
            </a:r>
            <a:r>
              <a:rPr lang="pl-PL" dirty="0" smtClean="0"/>
              <a:t>– do </a:t>
            </a:r>
            <a:r>
              <a:rPr lang="pl-PL" dirty="0"/>
              <a:t>wyboru </a:t>
            </a:r>
            <a:r>
              <a:rPr lang="pl-PL" b="1" dirty="0"/>
              <a:t>angielski lub </a:t>
            </a:r>
            <a:r>
              <a:rPr lang="pl-PL" b="1" dirty="0" smtClean="0"/>
              <a:t>polski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565189" y="5178611"/>
            <a:ext cx="9671222" cy="646331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Wniosek o powierzenie grantu powinien zostać wypełniony zgodnie z </a:t>
            </a:r>
            <a:r>
              <a:rPr lang="pl-PL" b="1" dirty="0">
                <a:solidFill>
                  <a:schemeClr val="tx2"/>
                </a:solidFill>
              </a:rPr>
              <a:t>Instrukcją</a:t>
            </a:r>
            <a:r>
              <a:rPr lang="pl-PL" dirty="0" smtClean="0"/>
              <a:t> </a:t>
            </a:r>
            <a:r>
              <a:rPr lang="pl-PL" dirty="0"/>
              <a:t>wypełniania </a:t>
            </a:r>
            <a:r>
              <a:rPr lang="pl-PL" dirty="0" smtClean="0"/>
              <a:t>wniosku, </a:t>
            </a:r>
            <a:r>
              <a:rPr lang="pl-PL" dirty="0"/>
              <a:t>stanowiącą załącznik nr 5 do Regulaminu naboru.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58" y="1833649"/>
            <a:ext cx="1642087" cy="2865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2586681" y="1462640"/>
            <a:ext cx="8079732" cy="374650"/>
          </a:xfrm>
        </p:spPr>
        <p:txBody>
          <a:bodyPr/>
          <a:lstStyle/>
          <a:p>
            <a:r>
              <a:rPr lang="pl-PL" dirty="0" smtClean="0"/>
              <a:t>Braki formalne i oczywiste omyłki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4"/>
          </p:nvPr>
        </p:nvSpPr>
        <p:spPr>
          <a:xfrm>
            <a:off x="2586681" y="648028"/>
            <a:ext cx="9708810" cy="606274"/>
          </a:xfrm>
        </p:spPr>
        <p:txBody>
          <a:bodyPr/>
          <a:lstStyle/>
          <a:p>
            <a:r>
              <a:rPr lang="pl-PL" dirty="0" smtClean="0"/>
              <a:t>Weryfikacja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5"/>
          </p:nvPr>
        </p:nvSpPr>
        <p:spPr>
          <a:xfrm>
            <a:off x="2586680" y="1855374"/>
            <a:ext cx="9257319" cy="1637470"/>
          </a:xfrm>
        </p:spPr>
        <p:txBody>
          <a:bodyPr/>
          <a:lstStyle/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l-PL" dirty="0" smtClean="0"/>
              <a:t>braki formalne – PARP wzywa wnioskodawcę do ich uzupełnienia</a:t>
            </a:r>
          </a:p>
          <a:p>
            <a:pPr marL="285750" lvl="0" indent="-2857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pl-PL" dirty="0" smtClean="0"/>
              <a:t>oczywiste omyłki – </a:t>
            </a:r>
            <a:r>
              <a:rPr lang="pl-PL" dirty="0"/>
              <a:t>PAPR poprawia omyłki z urzędu, informując o tym wnioskodawcę na adres poczty elektronicznej wnioskodawcy </a:t>
            </a:r>
            <a:r>
              <a:rPr lang="pl-PL" u="sng" dirty="0"/>
              <a:t>albo</a:t>
            </a:r>
            <a:r>
              <a:rPr lang="pl-PL" dirty="0"/>
              <a:t> wzywa wnioskodawcę do ich </a:t>
            </a:r>
            <a:r>
              <a:rPr lang="pl-PL" dirty="0" smtClean="0"/>
              <a:t>poprawienia</a:t>
            </a:r>
          </a:p>
          <a:p>
            <a:pPr lvl="0"/>
            <a:r>
              <a:rPr lang="pl-PL" b="1" dirty="0" smtClean="0"/>
              <a:t>7 dni roboczych </a:t>
            </a:r>
            <a:r>
              <a:rPr lang="pl-PL" dirty="0" smtClean="0"/>
              <a:t>na poprawę</a:t>
            </a:r>
          </a:p>
        </p:txBody>
      </p:sp>
      <p:sp>
        <p:nvSpPr>
          <p:cNvPr id="5" name="Symbol zastępczy zawartości 1"/>
          <p:cNvSpPr txBox="1">
            <a:spLocks/>
          </p:cNvSpPr>
          <p:nvPr/>
        </p:nvSpPr>
        <p:spPr>
          <a:xfrm>
            <a:off x="2586681" y="3561256"/>
            <a:ext cx="8531227" cy="374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Ocena projektu</a:t>
            </a:r>
            <a:endParaRPr lang="pl-PL" dirty="0"/>
          </a:p>
        </p:txBody>
      </p:sp>
      <p:sp>
        <p:nvSpPr>
          <p:cNvPr id="6" name="Symbol zastępczy tekstu 3"/>
          <p:cNvSpPr txBox="1">
            <a:spLocks/>
          </p:cNvSpPr>
          <p:nvPr/>
        </p:nvSpPr>
        <p:spPr>
          <a:xfrm>
            <a:off x="2586682" y="3886186"/>
            <a:ext cx="9257318" cy="163747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35718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50000"/>
              <a:buFont typeface="Times New Roman" panose="02020603050405020304" pitchFamily="18" charset="0"/>
              <a:buNone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88000" marR="0" indent="-228600" algn="l" defTabSz="538163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imes New Roman" panose="02020603050405020304" pitchFamily="18" charset="0"/>
              <a:buChar char="̴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4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92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Times New Roman" panose="02020603050405020304" pitchFamily="18" charset="0"/>
              <a:buChar char="̵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W przypadku, gdy do oceny spełnienia kryteriów wyboru projektów niezbędne okaże się złożenie przez wnioskodawcę dodatkowych informacji lub dokumentów innych niż wymienione we wniosku o powierzenie grantu, KOP może, </a:t>
            </a:r>
            <a:r>
              <a:rPr lang="pl-PL" dirty="0"/>
              <a:t>w uzasadnionych okolicznościach, wezwać wnioskodawcę do ich złożenia</a:t>
            </a:r>
            <a:r>
              <a:rPr lang="pl-PL" dirty="0" smtClean="0"/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pl-PL" b="1" dirty="0" smtClean="0"/>
              <a:t>3 dni robocze </a:t>
            </a:r>
            <a:r>
              <a:rPr lang="pl-PL" dirty="0" smtClean="0"/>
              <a:t>na przekazanie informacji/dokumentów</a:t>
            </a:r>
            <a:endParaRPr 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74" y="2150076"/>
            <a:ext cx="1716722" cy="251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7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RP">
      <a:dk1>
        <a:srgbClr val="626769"/>
      </a:dk1>
      <a:lt1>
        <a:srgbClr val="FFFFFF"/>
      </a:lt1>
      <a:dk2>
        <a:srgbClr val="B61928"/>
      </a:dk2>
      <a:lt2>
        <a:srgbClr val="FFFFFF"/>
      </a:lt2>
      <a:accent1>
        <a:srgbClr val="B61928"/>
      </a:accent1>
      <a:accent2>
        <a:srgbClr val="E95F6C"/>
      </a:accent2>
      <a:accent3>
        <a:srgbClr val="626769"/>
      </a:accent3>
      <a:accent4>
        <a:srgbClr val="9FA4A6"/>
      </a:accent4>
      <a:accent5>
        <a:srgbClr val="FFC000"/>
      </a:accent5>
      <a:accent6>
        <a:srgbClr val="3D83B3"/>
      </a:accent6>
      <a:hlink>
        <a:srgbClr val="B61928"/>
      </a:hlink>
      <a:folHlink>
        <a:srgbClr val="7F7F7F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12654</TotalTime>
  <Words>1281</Words>
  <Application>Microsoft Office PowerPoint</Application>
  <PresentationFormat>Niestandardowy</PresentationFormat>
  <Paragraphs>116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j.grzybowska@poczta.fm</dc:creator>
  <cp:lastModifiedBy>MKrutel</cp:lastModifiedBy>
  <cp:revision>355</cp:revision>
  <cp:lastPrinted>2018-04-10T12:52:27Z</cp:lastPrinted>
  <dcterms:created xsi:type="dcterms:W3CDTF">2017-01-17T17:37:53Z</dcterms:created>
  <dcterms:modified xsi:type="dcterms:W3CDTF">2018-04-12T10:55:37Z</dcterms:modified>
</cp:coreProperties>
</file>