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7" r:id="rId2"/>
    <p:sldId id="308" r:id="rId3"/>
    <p:sldId id="309" r:id="rId4"/>
    <p:sldId id="310" r:id="rId5"/>
    <p:sldId id="311" r:id="rId6"/>
    <p:sldId id="306" r:id="rId7"/>
    <p:sldId id="258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98" r:id="rId17"/>
    <p:sldId id="296" r:id="rId18"/>
    <p:sldId id="318" r:id="rId19"/>
    <p:sldId id="316" r:id="rId20"/>
    <p:sldId id="317" r:id="rId21"/>
    <p:sldId id="314" r:id="rId2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ente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9" autoAdjust="0"/>
    <p:restoredTop sz="94660"/>
  </p:normalViewPr>
  <p:slideViewPr>
    <p:cSldViewPr>
      <p:cViewPr varScale="1">
        <p:scale>
          <a:sx n="69" d="100"/>
          <a:sy n="69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A054-EAC5-49CB-862A-C37A213CC033}" type="datetimeFigureOut">
              <a:rPr lang="pl-PL" smtClean="0"/>
              <a:t>2017-01-26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8A341-2158-4E56-A434-8765DA909F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9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FF169-90F9-4717-9416-8CDB7660281E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081B3-C81B-4020-85BE-4F87D165AC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823B2-256F-43CA-B0BE-05E8E7E83E8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3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3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jpeg"/><Relationship Id="rId7" Type="http://schemas.openxmlformats.org/officeDocument/2006/relationships/image" Target="../media/image5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5.jpeg"/><Relationship Id="rId7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12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3511" y="2616101"/>
            <a:ext cx="7772400" cy="1470025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Epigenetyczne Ryzyko Rozrodu Wspomaganego</a:t>
            </a:r>
            <a:b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49311" y="3689060"/>
            <a:ext cx="6400800" cy="1752600"/>
          </a:xfrm>
        </p:spPr>
        <p:txBody>
          <a:bodyPr>
            <a:normAutofit/>
          </a:bodyPr>
          <a:lstStyle/>
          <a:p>
            <a:r>
              <a:rPr lang="it-IT" sz="2400" i="1" dirty="0" smtClean="0">
                <a:solidFill>
                  <a:schemeClr val="tx1"/>
                </a:solidFill>
              </a:rPr>
              <a:t>Gra</a:t>
            </a:r>
            <a:r>
              <a:rPr lang="pl-PL" sz="2400" i="1" dirty="0">
                <a:solidFill>
                  <a:schemeClr val="tx1"/>
                </a:solidFill>
              </a:rPr>
              <a:t>ż</a:t>
            </a:r>
            <a:r>
              <a:rPr lang="it-IT" sz="2400" i="1" dirty="0" smtClean="0">
                <a:solidFill>
                  <a:schemeClr val="tx1"/>
                </a:solidFill>
              </a:rPr>
              <a:t>yna E. Ptak</a:t>
            </a:r>
            <a:endParaRPr lang="pl-PL" sz="2000" i="1" dirty="0" smtClean="0">
              <a:solidFill>
                <a:schemeClr val="tx1"/>
              </a:solidFill>
            </a:endParaRPr>
          </a:p>
          <a:p>
            <a:r>
              <a:rPr lang="pl-PL" sz="1400" i="1" dirty="0" smtClean="0">
                <a:solidFill>
                  <a:schemeClr val="tx2"/>
                </a:solidFill>
              </a:rPr>
              <a:t>Kierownik Działu Biotechnologii Rozrodu, </a:t>
            </a:r>
            <a:r>
              <a:rPr lang="pl-PL" sz="1400" i="1" dirty="0">
                <a:solidFill>
                  <a:schemeClr val="tx2"/>
                </a:solidFill>
              </a:rPr>
              <a:t>IZ Państwowy Instytut </a:t>
            </a:r>
            <a:r>
              <a:rPr lang="pl-PL" sz="1400" i="1" dirty="0" smtClean="0">
                <a:solidFill>
                  <a:schemeClr val="tx2"/>
                </a:solidFill>
              </a:rPr>
              <a:t>Badawczy, Kraków</a:t>
            </a:r>
          </a:p>
          <a:p>
            <a:r>
              <a:rPr lang="pl-PL" sz="1400" i="1" dirty="0">
                <a:solidFill>
                  <a:schemeClr val="tx2"/>
                </a:solidFill>
              </a:rPr>
              <a:t>IGHZ Polska Akademia </a:t>
            </a:r>
            <a:r>
              <a:rPr lang="pl-PL" sz="1400" i="1" dirty="0" smtClean="0">
                <a:solidFill>
                  <a:schemeClr val="tx2"/>
                </a:solidFill>
              </a:rPr>
              <a:t>Nauk, Jastrzębiec</a:t>
            </a:r>
          </a:p>
          <a:p>
            <a:r>
              <a:rPr lang="pl-PL" sz="1400" i="1" dirty="0" err="1" smtClean="0">
                <a:solidFill>
                  <a:schemeClr val="tx2"/>
                </a:solidFill>
              </a:rPr>
              <a:t>Universita</a:t>
            </a:r>
            <a:r>
              <a:rPr lang="pl-PL" sz="1400" i="1" dirty="0" smtClean="0">
                <a:solidFill>
                  <a:schemeClr val="tx2"/>
                </a:solidFill>
              </a:rPr>
              <a:t>’ </a:t>
            </a:r>
            <a:r>
              <a:rPr lang="pl-PL" sz="1400" i="1" dirty="0" err="1" smtClean="0">
                <a:solidFill>
                  <a:schemeClr val="tx2"/>
                </a:solidFill>
              </a:rPr>
              <a:t>degli</a:t>
            </a:r>
            <a:r>
              <a:rPr lang="pl-PL" sz="1400" i="1" dirty="0" smtClean="0">
                <a:solidFill>
                  <a:schemeClr val="tx2"/>
                </a:solidFill>
              </a:rPr>
              <a:t> </a:t>
            </a:r>
            <a:r>
              <a:rPr lang="pl-PL" sz="1400" i="1" dirty="0" err="1" smtClean="0">
                <a:solidFill>
                  <a:schemeClr val="tx2"/>
                </a:solidFill>
              </a:rPr>
              <a:t>Studi</a:t>
            </a:r>
            <a:r>
              <a:rPr lang="pl-PL" sz="1400" i="1" dirty="0" smtClean="0">
                <a:solidFill>
                  <a:schemeClr val="tx2"/>
                </a:solidFill>
              </a:rPr>
              <a:t> di </a:t>
            </a:r>
            <a:r>
              <a:rPr lang="pl-PL" sz="1400" i="1" dirty="0" err="1" smtClean="0">
                <a:solidFill>
                  <a:schemeClr val="tx2"/>
                </a:solidFill>
              </a:rPr>
              <a:t>Teramo</a:t>
            </a:r>
            <a:r>
              <a:rPr lang="pl-PL" sz="1400" i="1" dirty="0" smtClean="0">
                <a:solidFill>
                  <a:schemeClr val="tx2"/>
                </a:solidFill>
              </a:rPr>
              <a:t>, </a:t>
            </a:r>
            <a:r>
              <a:rPr lang="pl-PL" sz="1400" i="1" dirty="0" err="1" smtClean="0">
                <a:solidFill>
                  <a:schemeClr val="tx2"/>
                </a:solidFill>
              </a:rPr>
              <a:t>Facolta</a:t>
            </a:r>
            <a:r>
              <a:rPr lang="pl-PL" sz="1400" i="1" dirty="0" smtClean="0">
                <a:solidFill>
                  <a:schemeClr val="tx2"/>
                </a:solidFill>
              </a:rPr>
              <a:t>’ di </a:t>
            </a:r>
            <a:r>
              <a:rPr lang="pl-PL" sz="1400" i="1" dirty="0" err="1" smtClean="0">
                <a:solidFill>
                  <a:schemeClr val="tx2"/>
                </a:solidFill>
              </a:rPr>
              <a:t>Bioscenze</a:t>
            </a:r>
            <a:r>
              <a:rPr lang="pl-PL" sz="1400" i="1" dirty="0" smtClean="0">
                <a:solidFill>
                  <a:schemeClr val="tx2"/>
                </a:solidFill>
              </a:rPr>
              <a:t>, Italia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91" y="29811"/>
            <a:ext cx="1493888" cy="14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 bwMode="auto">
          <a:xfrm>
            <a:off x="146031" y="0"/>
            <a:ext cx="1898371" cy="182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99" y="5283853"/>
            <a:ext cx="3441201" cy="15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3"/>
          <p:cNvSpPr txBox="1"/>
          <p:nvPr/>
        </p:nvSpPr>
        <p:spPr>
          <a:xfrm>
            <a:off x="79599" y="44921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Project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it-I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Epigenetic Risk Assessment</a:t>
            </a:r>
            <a:endParaRPr lang="pl-P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Assisted Reproduction Technologies</a:t>
            </a: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Acronym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ERAofART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1 11"/>
          <p:cNvCxnSpPr/>
          <p:nvPr/>
        </p:nvCxnSpPr>
        <p:spPr>
          <a:xfrm>
            <a:off x="793239" y="3590730"/>
            <a:ext cx="727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7" y="1124744"/>
            <a:ext cx="8226314" cy="52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38715" y="-11628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of ART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Work Plan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8" y="-2738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" y="32260"/>
            <a:ext cx="2324680" cy="105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52311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TWINNING Project – Work Package 1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 1 – Joint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Reaserch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Road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IGHZ PAN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7812"/>
              </p:ext>
            </p:extLst>
          </p:nvPr>
        </p:nvGraphicFramePr>
        <p:xfrm>
          <a:off x="683568" y="2204864"/>
          <a:ext cx="8136904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1.1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Reporting of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publication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list on the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participal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portal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1.2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Exchange of know-how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twinning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the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tools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ART</a:t>
                      </a:r>
                    </a:p>
                    <a:p>
                      <a:endParaRPr lang="it-IT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Outgoing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8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stay for 4 junior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scientist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UNIWUE-, 8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stay for 4 junior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scientist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UNITE;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visits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senior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scientist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(up to 1 week)</a:t>
                      </a:r>
                    </a:p>
                    <a:p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Incoming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Prof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Loi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collaborator (6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up to 1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76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1.3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 in the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comparative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experimental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embryology</a:t>
                      </a:r>
                      <a:endParaRPr lang="it-IT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weeks of </a:t>
                      </a:r>
                      <a:r>
                        <a:rPr lang="it-IT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</a:t>
                      </a:r>
                      <a:r>
                        <a:rPr lang="it-IT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</a:t>
                      </a:r>
                      <a:r>
                        <a:rPr lang="it-IT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it-IT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6 </a:t>
                      </a:r>
                      <a:r>
                        <a:rPr lang="it-IT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</a:t>
                      </a:r>
                      <a:endParaRPr lang="it-IT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9" y="4462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8" y="-2738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52311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TWINNING Project – Work Package 2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2454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 2 –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Epigenetic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embryos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offspring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ART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UNI WUE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00874"/>
              </p:ext>
            </p:extLst>
          </p:nvPr>
        </p:nvGraphicFramePr>
        <p:xfrm>
          <a:off x="683568" y="2757656"/>
          <a:ext cx="8069142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0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2.1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Acquisition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know-how,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twinning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the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of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reproductive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epigenetics</a:t>
                      </a:r>
                      <a:endParaRPr lang="it-IT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it-IT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of 4 junior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scientist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(8month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UNIWUE </a:t>
                      </a:r>
                      <a:endParaRPr lang="it-I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2.2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Joint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Tools in ART</a:t>
                      </a:r>
                    </a:p>
                    <a:p>
                      <a:endParaRPr lang="it-IT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weeks of theory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practical exercise</a:t>
                      </a:r>
                      <a:r>
                        <a:rPr lang="pl-PL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 participant</a:t>
                      </a:r>
                      <a:r>
                        <a:rPr lang="pl-PL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it-IT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9" y="4462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8" y="-2738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7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52311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TWINNING Project – Work Package 3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 3 –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of large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invasive and non-invasive Assisted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 (ART)</a:t>
            </a:r>
          </a:p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UNITE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87712"/>
              </p:ext>
            </p:extLst>
          </p:nvPr>
        </p:nvGraphicFramePr>
        <p:xfrm>
          <a:off x="603339" y="2492896"/>
          <a:ext cx="8069142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0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3.1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Conference: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aabout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offspring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obtained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 Assisted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Reproductive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Technologies 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3.2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 on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oocyte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maturation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fertilization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embryo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culture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large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</a:t>
                      </a:r>
                      <a:endParaRPr lang="it-IT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it-IT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weeks of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6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</a:t>
                      </a:r>
                      <a:endParaRPr lang="it-IT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76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3.3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 on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oocyte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embryo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manipulation</a:t>
                      </a:r>
                      <a:endParaRPr lang="it-IT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it-IT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weeks of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6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</a:t>
                      </a:r>
                      <a:endParaRPr lang="it-IT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76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3.4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Joint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Tools in ART</a:t>
                      </a:r>
                    </a:p>
                    <a:p>
                      <a:endParaRPr lang="it-IT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weeks of </a:t>
                      </a:r>
                      <a:r>
                        <a:rPr lang="it-IT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it-IT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 </a:t>
                      </a:r>
                      <a:r>
                        <a:rPr lang="it-IT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</a:t>
                      </a:r>
                      <a:endParaRPr lang="it-IT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52311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TWINNING Project – Work Package 4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 4 –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Outreach</a:t>
            </a: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IGHZ PAN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638881"/>
              </p:ext>
            </p:extLst>
          </p:nvPr>
        </p:nvGraphicFramePr>
        <p:xfrm>
          <a:off x="603339" y="2492896"/>
          <a:ext cx="8069142" cy="285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0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4.1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Publication</a:t>
                      </a:r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it-IT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Promotional</a:t>
                      </a:r>
                      <a:r>
                        <a:rPr lang="it-IT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materials, Research article</a:t>
                      </a:r>
                      <a:r>
                        <a:rPr lang="pl-PL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it-IT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4.2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based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promotion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4.3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Facilitation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exploitation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it-IT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688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4.4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fairs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information and brokerage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4.5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conferences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4.6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Conference: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ART – long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perspective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9" y="4462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8" y="-2738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52311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TWINNING Project – Work Package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Managment</a:t>
            </a: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IGHZ PAN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97154"/>
              </p:ext>
            </p:extLst>
          </p:nvPr>
        </p:nvGraphicFramePr>
        <p:xfrm>
          <a:off x="603339" y="2492896"/>
          <a:ext cx="8069142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0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5.1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Coordination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it-IT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</a:t>
                      </a:r>
                      <a:endParaRPr lang="it-IT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5.2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it-IT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  <a:r>
                        <a:rPr lang="it-I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9" y="4462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8" y="-2738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6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43000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 and/or from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23374"/>
            <a:ext cx="4396586" cy="185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3" y="3140968"/>
            <a:ext cx="4464496" cy="189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70" y="2708920"/>
            <a:ext cx="414506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5140349"/>
            <a:ext cx="8820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it-IT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it-IT" sz="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Contradictory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endParaRPr lang="it-I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information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invasive </a:t>
            </a:r>
            <a:r>
              <a:rPr 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34" y="4375260"/>
            <a:ext cx="3775143" cy="225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505">
            <a:off x="5030032" y="4072681"/>
            <a:ext cx="3976688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704">
            <a:off x="473815" y="4624158"/>
            <a:ext cx="4425222" cy="13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64">
            <a:off x="1804294" y="3505652"/>
            <a:ext cx="4629547" cy="131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766">
            <a:off x="2960345" y="1564964"/>
            <a:ext cx="3713237" cy="137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05" y="44624"/>
            <a:ext cx="8793389" cy="836712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from </a:t>
            </a:r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695">
            <a:off x="5185794" y="1191780"/>
            <a:ext cx="3600000" cy="1627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0"/>
          <a:stretch/>
        </p:blipFill>
        <p:spPr bwMode="auto">
          <a:xfrm>
            <a:off x="519067" y="2869207"/>
            <a:ext cx="3600000" cy="1426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669">
            <a:off x="493577" y="1205830"/>
            <a:ext cx="3600000" cy="1599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36">
            <a:off x="4802532" y="2727737"/>
            <a:ext cx="2956056" cy="123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782235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pl-PL" sz="2700" b="1" dirty="0">
                <a:solidFill>
                  <a:srgbClr val="1F497D"/>
                </a:solidFill>
                <a:ea typeface="+mn-ea"/>
                <a:cs typeface="+mn-cs"/>
              </a:rPr>
              <a:t>Nie-inwazyjne markery rozwoju zarodka i </a:t>
            </a:r>
            <a:r>
              <a:rPr lang="pl-PL" sz="2700" b="1" dirty="0" smtClean="0">
                <a:solidFill>
                  <a:srgbClr val="1F497D"/>
                </a:solidFill>
                <a:ea typeface="+mn-ea"/>
                <a:cs typeface="+mn-cs"/>
              </a:rPr>
              <a:t>płodu</a:t>
            </a: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>Markery jakości zarodka </a:t>
            </a:r>
            <a:r>
              <a:rPr lang="pl-PL" sz="2700" dirty="0" err="1">
                <a:solidFill>
                  <a:prstClr val="black"/>
                </a:solidFill>
                <a:ea typeface="+mn-ea"/>
                <a:cs typeface="+mn-cs"/>
              </a:rPr>
              <a:t>przedimplantacyjnego</a:t>
            </a: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12" name="TextBox 4"/>
          <p:cNvSpPr txBox="1"/>
          <p:nvPr/>
        </p:nvSpPr>
        <p:spPr>
          <a:xfrm>
            <a:off x="0" y="3265239"/>
            <a:ext cx="471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 stresu tlenowego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8"/>
          <p:cNvSpPr/>
          <p:nvPr/>
        </p:nvSpPr>
        <p:spPr>
          <a:xfrm rot="5400000">
            <a:off x="4453126" y="2655171"/>
            <a:ext cx="387131" cy="296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2" descr="http://i1011.photobucket.com/albums/af233/ainikki666/IMG_4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4"/>
          <a:stretch/>
        </p:blipFill>
        <p:spPr bwMode="auto">
          <a:xfrm>
            <a:off x="3244817" y="3172204"/>
            <a:ext cx="1115407" cy="5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1011.photobucket.com/albums/af233/ainikki666/IMG_4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4"/>
          <a:stretch/>
        </p:blipFill>
        <p:spPr bwMode="auto">
          <a:xfrm>
            <a:off x="4952884" y="3172204"/>
            <a:ext cx="1115407" cy="5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2"/>
          <p:cNvSpPr txBox="1"/>
          <p:nvPr/>
        </p:nvSpPr>
        <p:spPr>
          <a:xfrm>
            <a:off x="2995821" y="3641563"/>
            <a:ext cx="154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O2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734083" y="3625279"/>
            <a:ext cx="161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O2</a:t>
            </a:r>
          </a:p>
        </p:txBody>
      </p:sp>
      <p:pic>
        <p:nvPicPr>
          <p:cNvPr id="21" name="Picture 2" descr="http://i1011.photobucket.com/albums/af233/ainikki666/IMG_4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4"/>
          <a:stretch/>
        </p:blipFill>
        <p:spPr bwMode="auto">
          <a:xfrm>
            <a:off x="3242908" y="4047211"/>
            <a:ext cx="1115407" cy="5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1011.photobucket.com/albums/af233/ainikki666/IMG_4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4"/>
          <a:stretch/>
        </p:blipFill>
        <p:spPr bwMode="auto">
          <a:xfrm>
            <a:off x="4950975" y="4047211"/>
            <a:ext cx="1115407" cy="5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2"/>
          <p:cNvSpPr txBox="1"/>
          <p:nvPr/>
        </p:nvSpPr>
        <p:spPr>
          <a:xfrm>
            <a:off x="4734083" y="4602329"/>
            <a:ext cx="154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r>
              <a:rPr lang="pl-PL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2901940" y="4593200"/>
            <a:ext cx="161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pl-PL" sz="1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l-PL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7"/>
          <p:cNvCxnSpPr/>
          <p:nvPr/>
        </p:nvCxnSpPr>
        <p:spPr>
          <a:xfrm>
            <a:off x="899592" y="6885384"/>
            <a:ext cx="42642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1344294" y="4151689"/>
            <a:ext cx="1863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hypertermii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://i1011.photobucket.com/albums/af233/ainikki666/IMG_4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4"/>
          <a:stretch/>
        </p:blipFill>
        <p:spPr bwMode="auto">
          <a:xfrm>
            <a:off x="3242908" y="4972404"/>
            <a:ext cx="1115407" cy="5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1011.photobucket.com/albums/af233/ainikki666/IMG_4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4"/>
          <a:stretch/>
        </p:blipFill>
        <p:spPr bwMode="auto">
          <a:xfrm>
            <a:off x="4950975" y="4972404"/>
            <a:ext cx="1115407" cy="5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12"/>
          <p:cNvSpPr txBox="1"/>
          <p:nvPr/>
        </p:nvSpPr>
        <p:spPr>
          <a:xfrm>
            <a:off x="4702574" y="5556603"/>
            <a:ext cx="1549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Medium 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2901940" y="5518393"/>
            <a:ext cx="2049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 ze składnikiem toksycznym/optymalizującym)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727752" y="5069326"/>
            <a:ext cx="2550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 danego składnika medium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2289678" y="2329135"/>
            <a:ext cx="471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Modele zwierzęce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https://s-media-cache-ak0.pinimg.com/736x/5f/ac/82/5fac82abca3c7ac39021bb147722699b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8476" y="1699991"/>
            <a:ext cx="476432" cy="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clipartbest.com/cliparts/7ia/oj4/7iaoj4Rx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049" y="1705282"/>
            <a:ext cx="473545" cy="4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clipartbest.com/cliparts/7ia/oj4/7iaoj4Rx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3159" y="1613734"/>
            <a:ext cx="473545" cy="4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s-media-cache-ak0.pinimg.com/736x/5f/ac/82/5fac82abca3c7ac39021bb147722699b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2204" y="1531173"/>
            <a:ext cx="476432" cy="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dulemba.com/Blogstuff/ColoringPageTuesdays/Bull-med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61" y="1427079"/>
            <a:ext cx="603294" cy="8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dulemba.com/Blogstuff/ColoringPageTuesdays/Bull-med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19" y="1391450"/>
            <a:ext cx="603294" cy="8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50"/>
          <p:cNvSpPr/>
          <p:nvPr/>
        </p:nvSpPr>
        <p:spPr>
          <a:xfrm>
            <a:off x="2669343" y="1340768"/>
            <a:ext cx="3805314" cy="989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9" name="Picture 33"/>
          <p:cNvPicPr>
            <a:picLocks noChangeAspect="1"/>
          </p:cNvPicPr>
          <p:nvPr/>
        </p:nvPicPr>
        <p:blipFill rotWithShape="1">
          <a:blip r:embed="rId6"/>
          <a:srcRect l="5019" t="30296" r="72150" b="18285"/>
          <a:stretch/>
        </p:blipFill>
        <p:spPr>
          <a:xfrm>
            <a:off x="7726921" y="1340768"/>
            <a:ext cx="880534" cy="990547"/>
          </a:xfrm>
          <a:prstGeom prst="rect">
            <a:avLst/>
          </a:prstGeom>
        </p:spPr>
      </p:pic>
      <p:sp>
        <p:nvSpPr>
          <p:cNvPr id="40" name="Strzałka w prawo 39"/>
          <p:cNvSpPr/>
          <p:nvPr/>
        </p:nvSpPr>
        <p:spPr>
          <a:xfrm>
            <a:off x="6867720" y="1598468"/>
            <a:ext cx="5608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TextBox 5"/>
          <p:cNvSpPr txBox="1"/>
          <p:nvPr/>
        </p:nvSpPr>
        <p:spPr>
          <a:xfrm>
            <a:off x="6604073" y="2282461"/>
            <a:ext cx="3083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Zarodki ludzkie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Łącznik prosty 2"/>
          <p:cNvCxnSpPr/>
          <p:nvPr/>
        </p:nvCxnSpPr>
        <p:spPr>
          <a:xfrm>
            <a:off x="899592" y="112474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3232594" y="6169245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Inne…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5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433" y="1700808"/>
            <a:ext cx="2918380" cy="4525963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pl-PL" sz="2700" b="1" dirty="0">
                <a:solidFill>
                  <a:srgbClr val="1F497D"/>
                </a:solidFill>
                <a:ea typeface="+mn-ea"/>
                <a:cs typeface="+mn-cs"/>
              </a:rPr>
              <a:t>Nie-inwazyjne markery rozwoju zarodka i </a:t>
            </a:r>
            <a:r>
              <a:rPr lang="pl-PL" sz="2700" b="1" dirty="0" smtClean="0">
                <a:solidFill>
                  <a:srgbClr val="1F497D"/>
                </a:solidFill>
                <a:ea typeface="+mn-ea"/>
                <a:cs typeface="+mn-cs"/>
              </a:rPr>
              <a:t>płodu</a:t>
            </a: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>Markery jakości zarodka </a:t>
            </a:r>
            <a:r>
              <a:rPr lang="pl-PL" sz="2700" dirty="0" err="1">
                <a:solidFill>
                  <a:prstClr val="black"/>
                </a:solidFill>
                <a:ea typeface="+mn-ea"/>
                <a:cs typeface="+mn-cs"/>
              </a:rPr>
              <a:t>przedimplantacyjnego</a:t>
            </a: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  <p:pic>
        <p:nvPicPr>
          <p:cNvPr id="2050" name="Obraz 1" descr="schema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75" y="2958466"/>
            <a:ext cx="3306182" cy="23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6888" y="1700808"/>
            <a:ext cx="295003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400" dirty="0"/>
          </a:p>
          <a:p>
            <a:r>
              <a:rPr lang="pl-PL" sz="1400" dirty="0" smtClean="0">
                <a:solidFill>
                  <a:schemeClr val="tx2"/>
                </a:solidFill>
              </a:rPr>
              <a:t>Mikropęcherzyki zewnątrzkomórkowe</a:t>
            </a:r>
          </a:p>
          <a:p>
            <a:r>
              <a:rPr lang="pl-PL" sz="1200" dirty="0" smtClean="0">
                <a:solidFill>
                  <a:schemeClr val="tx2"/>
                </a:solidFill>
              </a:rPr>
              <a:t>- Zakład Immunologii, CMUJ</a:t>
            </a:r>
          </a:p>
          <a:p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sz="1400" dirty="0" smtClean="0">
                <a:solidFill>
                  <a:schemeClr val="tx2"/>
                </a:solidFill>
              </a:rPr>
              <a:t> </a:t>
            </a:r>
            <a:r>
              <a:rPr lang="pl-PL" sz="1400" dirty="0" err="1" smtClean="0">
                <a:solidFill>
                  <a:schemeClr val="tx2"/>
                </a:solidFill>
              </a:rPr>
              <a:t>MicroRNAs</a:t>
            </a:r>
            <a:endParaRPr lang="pl-PL" sz="1400" dirty="0">
              <a:solidFill>
                <a:schemeClr val="tx2"/>
              </a:solidFill>
            </a:endParaRPr>
          </a:p>
          <a:p>
            <a:r>
              <a:rPr lang="pl-PL" sz="1200" dirty="0" smtClean="0">
                <a:solidFill>
                  <a:schemeClr val="tx2"/>
                </a:solidFill>
              </a:rPr>
              <a:t>- Klinika </a:t>
            </a:r>
            <a:r>
              <a:rPr lang="pl-PL" sz="1200" dirty="0">
                <a:solidFill>
                  <a:schemeClr val="tx2"/>
                </a:solidFill>
              </a:rPr>
              <a:t>Perinatologii i </a:t>
            </a:r>
            <a:r>
              <a:rPr lang="pl-PL" sz="1200" dirty="0" smtClean="0">
                <a:solidFill>
                  <a:schemeClr val="tx2"/>
                </a:solidFill>
              </a:rPr>
              <a:t>Położnictwa</a:t>
            </a:r>
          </a:p>
          <a:p>
            <a:r>
              <a:rPr lang="pl-PL" sz="1200" dirty="0" smtClean="0">
                <a:solidFill>
                  <a:schemeClr val="tx2"/>
                </a:solidFill>
              </a:rPr>
              <a:t>Uniwersytetu </a:t>
            </a:r>
            <a:r>
              <a:rPr lang="pl-PL" sz="1200" dirty="0">
                <a:solidFill>
                  <a:schemeClr val="tx2"/>
                </a:solidFill>
              </a:rPr>
              <a:t>Medycznego w Białymstoku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57200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349820" y="1487612"/>
            <a:ext cx="3497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Określenie wielkości i stężenia mikropęcherzyków:</a:t>
            </a:r>
          </a:p>
          <a:p>
            <a:endParaRPr lang="pl-PL" sz="1200" b="1" dirty="0">
              <a:solidFill>
                <a:schemeClr val="tx2"/>
              </a:solidFill>
            </a:endParaRPr>
          </a:p>
          <a:p>
            <a:r>
              <a:rPr lang="pl-PL" sz="1200" dirty="0" smtClean="0"/>
              <a:t>Analiza trajektorii </a:t>
            </a:r>
            <a:r>
              <a:rPr lang="pl-PL" sz="1200" dirty="0" err="1" smtClean="0"/>
              <a:t>nanocząstek</a:t>
            </a:r>
            <a:endParaRPr lang="pl-PL" sz="1200" dirty="0" smtClean="0"/>
          </a:p>
          <a:p>
            <a:r>
              <a:rPr lang="pl-PL" sz="1200" dirty="0" smtClean="0"/>
              <a:t>(</a:t>
            </a:r>
            <a:r>
              <a:rPr lang="pl-PL" sz="1200" i="1" dirty="0" err="1" smtClean="0"/>
              <a:t>nonoparticle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tracking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analysis</a:t>
            </a:r>
            <a:r>
              <a:rPr lang="pl-PL" sz="1200" i="1" dirty="0" smtClean="0"/>
              <a:t>, NTA</a:t>
            </a:r>
            <a:r>
              <a:rPr lang="pl-PL" sz="1200" dirty="0" smtClean="0"/>
              <a:t>)</a:t>
            </a:r>
          </a:p>
          <a:p>
            <a:r>
              <a:rPr lang="pl-PL" sz="1200" dirty="0" smtClean="0"/>
              <a:t>poprzez detekcję </a:t>
            </a:r>
            <a:r>
              <a:rPr lang="pl-PL" sz="1200" dirty="0"/>
              <a:t>światła </a:t>
            </a:r>
            <a:r>
              <a:rPr lang="pl-PL" sz="1200" dirty="0" smtClean="0"/>
              <a:t>laserowego, odbitego od zawieszonych w płynie mikropęcherzyków (o średnicy od 30nm).</a:t>
            </a:r>
          </a:p>
        </p:txBody>
      </p:sp>
    </p:spTree>
    <p:extLst>
      <p:ext uri="{BB962C8B-B14F-4D97-AF65-F5344CB8AC3E}">
        <p14:creationId xmlns:p14="http://schemas.microsoft.com/office/powerpoint/2010/main" val="6610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14" y="3086483"/>
            <a:ext cx="965714" cy="7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9" y="4751083"/>
            <a:ext cx="1821088" cy="80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r="26631" b="70968"/>
          <a:stretch/>
        </p:blipFill>
        <p:spPr bwMode="auto">
          <a:xfrm>
            <a:off x="6643961" y="4941168"/>
            <a:ext cx="1522639" cy="52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25" y="2989673"/>
            <a:ext cx="971091" cy="9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15692"/>
          <a:stretch/>
        </p:blipFill>
        <p:spPr bwMode="auto">
          <a:xfrm>
            <a:off x="8028384" y="4941168"/>
            <a:ext cx="689311" cy="5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67" y="4872671"/>
            <a:ext cx="762314" cy="5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Łącznik prosty 2"/>
          <p:cNvCxnSpPr/>
          <p:nvPr/>
        </p:nvCxnSpPr>
        <p:spPr>
          <a:xfrm>
            <a:off x="5724128" y="4296462"/>
            <a:ext cx="791379" cy="424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H="1">
            <a:off x="3048048" y="4299154"/>
            <a:ext cx="805037" cy="44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2267744" y="2647945"/>
            <a:ext cx="5150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  <a:buSzPct val="100000"/>
            </a:pPr>
            <a:r>
              <a:rPr lang="pl-P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pl-PL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pl-P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1 182 500,00 </a:t>
            </a:r>
            <a:r>
              <a:rPr lang="pl-PL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</a:t>
            </a:r>
            <a:r>
              <a:rPr lang="pl-P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30" y="47110"/>
            <a:ext cx="1342332" cy="134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 bwMode="auto">
          <a:xfrm>
            <a:off x="0" y="14269"/>
            <a:ext cx="1568214" cy="15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93" y="-69623"/>
            <a:ext cx="2894176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3"/>
          <p:cNvSpPr txBox="1"/>
          <p:nvPr/>
        </p:nvSpPr>
        <p:spPr>
          <a:xfrm>
            <a:off x="213213" y="1431576"/>
            <a:ext cx="88960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Epigenetic Risk Assessment</a:t>
            </a:r>
            <a:endParaRPr lang="pl-PL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Assisted Reproduction Technologies</a:t>
            </a:r>
            <a:endParaRPr lang="pl-PL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ERAofART</a:t>
            </a:r>
            <a:endParaRPr lang="pl-PL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ttore 1 6"/>
          <p:cNvCxnSpPr/>
          <p:nvPr/>
        </p:nvCxnSpPr>
        <p:spPr>
          <a:xfrm>
            <a:off x="899592" y="1389442"/>
            <a:ext cx="727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11"/>
          <p:cNvCxnSpPr/>
          <p:nvPr/>
        </p:nvCxnSpPr>
        <p:spPr>
          <a:xfrm>
            <a:off x="750205" y="2947623"/>
            <a:ext cx="727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2301345" y="5010315"/>
            <a:ext cx="49685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 smtClean="0">
                <a:solidFill>
                  <a:srgbClr val="FF0000"/>
                </a:solidFill>
              </a:rPr>
              <a:t>Cel główny:</a:t>
            </a:r>
          </a:p>
          <a:p>
            <a:pPr algn="ctr"/>
            <a:endParaRPr lang="pl-PL" sz="1000" b="1" dirty="0" smtClean="0">
              <a:solidFill>
                <a:schemeClr val="tx2"/>
              </a:solidFill>
            </a:endParaRPr>
          </a:p>
          <a:p>
            <a:pPr algn="ctr"/>
            <a:r>
              <a:rPr lang="pl-PL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r>
              <a:rPr lang="pl-PL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aza do stworzenia</a:t>
            </a:r>
          </a:p>
          <a:p>
            <a:pPr algn="ctr"/>
            <a:r>
              <a:rPr lang="pl-PL" sz="2000" b="1" i="1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pl-PL" sz="2000" b="1" i="1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entrum </a:t>
            </a:r>
            <a:r>
              <a:rPr lang="pl-PL" sz="2000" b="1" i="1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r>
              <a:rPr lang="pl-PL" sz="2000" b="1" i="1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adan </a:t>
            </a:r>
            <a:r>
              <a:rPr lang="pl-PL" sz="2000" b="1" i="1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r>
              <a:rPr lang="pl-PL" sz="2000" b="1" i="1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ezpieczeństwa</a:t>
            </a:r>
          </a:p>
          <a:p>
            <a:pPr algn="ctr"/>
            <a:r>
              <a:rPr lang="pl-PL" sz="2000" b="1" i="1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Rozrodu </a:t>
            </a:r>
            <a:r>
              <a:rPr lang="pl-PL" sz="2000" b="1" i="1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</a:t>
            </a:r>
            <a:r>
              <a:rPr lang="pl-PL" sz="2000" b="1" i="1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spomaganego</a:t>
            </a:r>
            <a:endParaRPr lang="pl-PL" sz="2000" b="1" i="1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CasellaDiTesto 5"/>
          <p:cNvSpPr txBox="1"/>
          <p:nvPr/>
        </p:nvSpPr>
        <p:spPr>
          <a:xfrm>
            <a:off x="3270546" y="3960810"/>
            <a:ext cx="28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Grazyna E Ptak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6489" y="5536807"/>
            <a:ext cx="27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Haaf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18"/>
          <p:cNvSpPr txBox="1"/>
          <p:nvPr/>
        </p:nvSpPr>
        <p:spPr>
          <a:xfrm>
            <a:off x="6350096" y="5502757"/>
            <a:ext cx="27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Pasqualino Loi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Łuk 5"/>
          <p:cNvSpPr/>
          <p:nvPr/>
        </p:nvSpPr>
        <p:spPr>
          <a:xfrm>
            <a:off x="3080184" y="4785860"/>
            <a:ext cx="3210625" cy="1883500"/>
          </a:xfrm>
          <a:prstGeom prst="arc">
            <a:avLst>
              <a:gd name="adj1" fmla="val 31991"/>
              <a:gd name="adj2" fmla="val 840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6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1394" y="706389"/>
            <a:ext cx="8229600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pl-PL" sz="2200" b="1" dirty="0">
                <a:solidFill>
                  <a:srgbClr val="1F497D"/>
                </a:solidFill>
                <a:ea typeface="+mn-ea"/>
                <a:cs typeface="+mn-cs"/>
              </a:rPr>
              <a:t>Nie-inwazyjne markery rozwoju zarodka i </a:t>
            </a:r>
            <a:r>
              <a:rPr lang="pl-PL" sz="2200" b="1" dirty="0" smtClean="0">
                <a:solidFill>
                  <a:srgbClr val="1F497D"/>
                </a:solidFill>
                <a:ea typeface="+mn-ea"/>
                <a:cs typeface="+mn-cs"/>
              </a:rPr>
              <a:t>płodu</a:t>
            </a:r>
            <a:r>
              <a:rPr lang="pl-PL" sz="2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200" dirty="0">
                <a:solidFill>
                  <a:prstClr val="black"/>
                </a:solidFill>
                <a:ea typeface="+mn-ea"/>
                <a:cs typeface="+mn-cs"/>
              </a:rPr>
              <a:t>Markery jakości zarodka </a:t>
            </a:r>
            <a:r>
              <a:rPr lang="pl-PL" sz="2200" dirty="0" err="1">
                <a:solidFill>
                  <a:prstClr val="black"/>
                </a:solidFill>
                <a:ea typeface="+mn-ea"/>
                <a:cs typeface="+mn-cs"/>
              </a:rPr>
              <a:t>przedimplantacyjnego</a:t>
            </a: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26" y="1474540"/>
            <a:ext cx="3830134" cy="1576491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-1044624" y="1107896"/>
            <a:ext cx="675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Wpływ podwyższonego wieku rodziców</a:t>
            </a: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00341"/>
            <a:ext cx="2364641" cy="210086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 bwMode="auto">
          <a:xfrm>
            <a:off x="65012" y="5509339"/>
            <a:ext cx="830032" cy="7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663"/>
            <a:ext cx="1395337" cy="63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107" y="29736"/>
            <a:ext cx="2889389" cy="220065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585318" y="945395"/>
            <a:ext cx="11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AMA+APA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37" y="2348880"/>
            <a:ext cx="3021375" cy="23377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923" y="4523274"/>
            <a:ext cx="3051589" cy="2334727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8150857" y="3140968"/>
            <a:ext cx="55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APA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8150857" y="54786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AMA</a:t>
            </a:r>
            <a:endParaRPr lang="pl-PL" dirty="0"/>
          </a:p>
        </p:txBody>
      </p:sp>
      <p:cxnSp>
        <p:nvCxnSpPr>
          <p:cNvPr id="14" name="Łącznik prosty 13"/>
          <p:cNvCxnSpPr/>
          <p:nvPr/>
        </p:nvCxnSpPr>
        <p:spPr>
          <a:xfrm>
            <a:off x="251520" y="1052736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1115616" y="5494057"/>
            <a:ext cx="4778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Wyniki</a:t>
            </a:r>
            <a:r>
              <a:rPr lang="pl-PL" sz="14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Zmniejszona </a:t>
            </a:r>
            <a:r>
              <a:rPr lang="pl-PL" sz="1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obecność  mikropęcherzyków w pożywce hodowlanej zarodków </a:t>
            </a:r>
            <a:r>
              <a:rPr lang="pl-PL" sz="14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pochodzących od starzejących się ojców. </a:t>
            </a:r>
            <a:r>
              <a:rPr lang="pl-PL" sz="1200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Ptak G.E. Zacchini F. Baran J., 2016 </a:t>
            </a:r>
            <a:r>
              <a:rPr lang="pl-PL" sz="1200" i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unpublished</a:t>
            </a:r>
            <a:endParaRPr lang="pl-PL" sz="1400" i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436603" y="3753261"/>
            <a:ext cx="1944839" cy="394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06" t="31651" r="73574" b="20082"/>
          <a:stretch/>
        </p:blipFill>
        <p:spPr>
          <a:xfrm>
            <a:off x="1030192" y="1518374"/>
            <a:ext cx="774955" cy="829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192" y="1165347"/>
            <a:ext cx="208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Zanieczyszczenie środowiska</a:t>
            </a:r>
            <a:endParaRPr lang="pl-PL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056" y="2327619"/>
            <a:ext cx="9140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Couples </a:t>
            </a:r>
          </a:p>
          <a:p>
            <a:pPr algn="ctr"/>
            <a:r>
              <a:rPr 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Kraków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987" y="2348193"/>
            <a:ext cx="9941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Couples </a:t>
            </a:r>
          </a:p>
          <a:p>
            <a:pPr algn="ctr"/>
            <a:r>
              <a:rPr 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Białystok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306" t="31651" r="73574" b="20082"/>
          <a:stretch/>
        </p:blipFill>
        <p:spPr>
          <a:xfrm>
            <a:off x="2112175" y="1497800"/>
            <a:ext cx="774955" cy="8298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7360" y="1152708"/>
            <a:ext cx="2390118" cy="1666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306" t="31651" r="73574" b="20082"/>
          <a:stretch/>
        </p:blipFill>
        <p:spPr>
          <a:xfrm>
            <a:off x="3618393" y="1641182"/>
            <a:ext cx="796175" cy="8298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7800" y="1185318"/>
            <a:ext cx="2667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 rozrodu wspomaganego</a:t>
            </a:r>
            <a:endParaRPr lang="pl-PL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5472" y="2460239"/>
            <a:ext cx="1148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zapłodnienie in vivo</a:t>
            </a:r>
            <a:endParaRPr lang="pl-P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8954" y="2465402"/>
            <a:ext cx="1186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Rodzice w wieku ponad 35 lat</a:t>
            </a:r>
            <a:endParaRPr lang="pl-P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306" t="31651" r="73574" b="20082"/>
          <a:stretch/>
        </p:blipFill>
        <p:spPr>
          <a:xfrm>
            <a:off x="4842529" y="1641182"/>
            <a:ext cx="796175" cy="8298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44914" y="1168494"/>
            <a:ext cx="2566438" cy="1666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sp>
        <p:nvSpPr>
          <p:cNvPr id="18" name="TextBox 17"/>
          <p:cNvSpPr txBox="1"/>
          <p:nvPr/>
        </p:nvSpPr>
        <p:spPr>
          <a:xfrm>
            <a:off x="3491880" y="3826337"/>
            <a:ext cx="1786772" cy="28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</a:t>
            </a:r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</a:p>
        </p:txBody>
      </p:sp>
      <p:sp>
        <p:nvSpPr>
          <p:cNvPr id="21" name="Down Arrow 20"/>
          <p:cNvSpPr/>
          <p:nvPr/>
        </p:nvSpPr>
        <p:spPr>
          <a:xfrm rot="2696408">
            <a:off x="6045013" y="2993512"/>
            <a:ext cx="388094" cy="538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2" name="TextBox 21"/>
          <p:cNvSpPr txBox="1"/>
          <p:nvPr/>
        </p:nvSpPr>
        <p:spPr>
          <a:xfrm>
            <a:off x="5997666" y="3590795"/>
            <a:ext cx="3333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Genome-wide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methylation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  <a:endParaRPr lang="pl-PL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Illumina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methylation</a:t>
            </a: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Genome-wide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methylation analysis using reduced representation bisulfite sequencing (RRBS)</a:t>
            </a:r>
            <a:endParaRPr lang="pl-PL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3717032"/>
            <a:ext cx="843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Haaf</a:t>
            </a:r>
          </a:p>
          <a:p>
            <a:pPr algn="r"/>
            <a:r>
              <a:rPr lang="pl-PL" sz="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UNIWUE</a:t>
            </a:r>
          </a:p>
          <a:p>
            <a:pPr algn="r"/>
            <a:r>
              <a:rPr lang="pl-PL" sz="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</a:p>
        </p:txBody>
      </p:sp>
      <p:sp>
        <p:nvSpPr>
          <p:cNvPr id="2" name="Prostokąt 1"/>
          <p:cNvSpPr/>
          <p:nvPr/>
        </p:nvSpPr>
        <p:spPr>
          <a:xfrm>
            <a:off x="312228" y="63976"/>
            <a:ext cx="8831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F497D"/>
                </a:solidFill>
              </a:rPr>
              <a:t>Nie-inwazyjne markery rozwoju zarodka i </a:t>
            </a:r>
            <a:r>
              <a:rPr lang="pl-PL" sz="2000" b="1" dirty="0" smtClean="0">
                <a:solidFill>
                  <a:srgbClr val="1F497D"/>
                </a:solidFill>
              </a:rPr>
              <a:t>płodu</a:t>
            </a:r>
            <a:r>
              <a:rPr lang="pl-PL" sz="2000" b="1" dirty="0">
                <a:solidFill>
                  <a:srgbClr val="1F497D"/>
                </a:solidFill>
              </a:rPr>
              <a:t/>
            </a:r>
            <a:br>
              <a:rPr lang="pl-PL" sz="2000" b="1" dirty="0">
                <a:solidFill>
                  <a:srgbClr val="1F497D"/>
                </a:solidFill>
              </a:rPr>
            </a:br>
            <a:r>
              <a:rPr lang="pl-PL" sz="2000" dirty="0"/>
              <a:t>Łożysko jako marker zaburzeń rozwojowych</a:t>
            </a:r>
            <a:br>
              <a:rPr lang="pl-PL" sz="2000" dirty="0"/>
            </a:br>
            <a:r>
              <a:rPr lang="pl-PL" sz="1200" dirty="0"/>
              <a:t>(m.in. patologii </a:t>
            </a:r>
            <a:r>
              <a:rPr lang="pl-PL" sz="1200" dirty="0" err="1"/>
              <a:t>neuro</a:t>
            </a:r>
            <a:r>
              <a:rPr lang="pl-PL" sz="1200" dirty="0"/>
              <a:t>-rozwojowych, metabolicznych i naczyniowo-sercowych)</a:t>
            </a:r>
            <a:r>
              <a:rPr lang="pl-PL" sz="2000" b="1" dirty="0">
                <a:solidFill>
                  <a:srgbClr val="1F497D"/>
                </a:solidFill>
              </a:rPr>
              <a:t/>
            </a:r>
            <a:br>
              <a:rPr lang="pl-PL" sz="2000" b="1" dirty="0">
                <a:solidFill>
                  <a:srgbClr val="1F497D"/>
                </a:solidFill>
              </a:rPr>
            </a:b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98163" y="298635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….Inne….?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"/>
          <p:cNvPicPr>
            <a:picLocks noChangeAspect="1"/>
          </p:cNvPicPr>
          <p:nvPr/>
        </p:nvPicPr>
        <p:blipFill rotWithShape="1">
          <a:blip r:embed="rId2"/>
          <a:srcRect l="4306" t="31651" r="73574" b="20082"/>
          <a:stretch/>
        </p:blipFill>
        <p:spPr>
          <a:xfrm>
            <a:off x="6395368" y="1551068"/>
            <a:ext cx="774955" cy="829819"/>
          </a:xfrm>
          <a:prstGeom prst="rect">
            <a:avLst/>
          </a:prstGeom>
        </p:spPr>
      </p:pic>
      <p:sp>
        <p:nvSpPr>
          <p:cNvPr id="41" name="TextBox 4"/>
          <p:cNvSpPr txBox="1"/>
          <p:nvPr/>
        </p:nvSpPr>
        <p:spPr>
          <a:xfrm>
            <a:off x="6645939" y="1224716"/>
            <a:ext cx="1168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Wiek rodziców</a:t>
            </a:r>
            <a:endParaRPr lang="pl-PL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6"/>
          <p:cNvSpPr txBox="1"/>
          <p:nvPr/>
        </p:nvSpPr>
        <p:spPr>
          <a:xfrm>
            <a:off x="7188685" y="2448228"/>
            <a:ext cx="13949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Młodociani rodzice</a:t>
            </a:r>
            <a:endParaRPr lang="pl-P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teenage</a:t>
            </a:r>
            <a:r>
              <a:rPr 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pregnancies</a:t>
            </a:r>
            <a:r>
              <a:rPr 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306" t="31651" r="73574" b="20082"/>
          <a:stretch/>
        </p:blipFill>
        <p:spPr>
          <a:xfrm>
            <a:off x="7477351" y="1530494"/>
            <a:ext cx="774955" cy="829819"/>
          </a:xfrm>
          <a:prstGeom prst="rect">
            <a:avLst/>
          </a:prstGeom>
        </p:spPr>
      </p:pic>
      <p:sp>
        <p:nvSpPr>
          <p:cNvPr id="45" name="Rectangle 8"/>
          <p:cNvSpPr/>
          <p:nvPr/>
        </p:nvSpPr>
        <p:spPr>
          <a:xfrm>
            <a:off x="6122536" y="1185402"/>
            <a:ext cx="2390118" cy="1666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sp>
        <p:nvSpPr>
          <p:cNvPr id="46" name="Down Arrow 20"/>
          <p:cNvSpPr/>
          <p:nvPr/>
        </p:nvSpPr>
        <p:spPr>
          <a:xfrm rot="19027723">
            <a:off x="2752906" y="2995212"/>
            <a:ext cx="388094" cy="538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47" name="Down Arrow 20"/>
          <p:cNvSpPr/>
          <p:nvPr/>
        </p:nvSpPr>
        <p:spPr>
          <a:xfrm>
            <a:off x="4414568" y="3022753"/>
            <a:ext cx="388094" cy="538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48" name="Bent-Up Arrow 15"/>
          <p:cNvSpPr/>
          <p:nvPr/>
        </p:nvSpPr>
        <p:spPr>
          <a:xfrm rot="10800000">
            <a:off x="2857528" y="3892106"/>
            <a:ext cx="414982" cy="1367052"/>
          </a:xfrm>
          <a:prstGeom prst="bentUpArrow">
            <a:avLst>
              <a:gd name="adj1" fmla="val 18542"/>
              <a:gd name="adj2" fmla="val 2355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cxnSp>
        <p:nvCxnSpPr>
          <p:cNvPr id="17" name="Łącznik prosty 16"/>
          <p:cNvCxnSpPr/>
          <p:nvPr/>
        </p:nvCxnSpPr>
        <p:spPr>
          <a:xfrm>
            <a:off x="561122" y="980728"/>
            <a:ext cx="8187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1"/>
          <p:cNvSpPr txBox="1"/>
          <p:nvPr/>
        </p:nvSpPr>
        <p:spPr>
          <a:xfrm>
            <a:off x="3358662" y="2510327"/>
            <a:ext cx="1148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biopsja zarodka</a:t>
            </a:r>
            <a:endParaRPr lang="pl-P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2" descr="https://s-media-cache-ak0.pinimg.com/736x/5f/ac/82/5fac82abca3c7ac39021bb147722699b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8627" y="5804447"/>
            <a:ext cx="476432" cy="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clipartbest.com/cliparts/7ia/oj4/7iaoj4Rx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9200" y="5809738"/>
            <a:ext cx="473545" cy="4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clipartbest.com/cliparts/7ia/oj4/7iaoj4Rx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109" y="5635772"/>
            <a:ext cx="473545" cy="4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s-media-cache-ak0.pinimg.com/736x/5f/ac/82/5fac82abca3c7ac39021bb147722699b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2355" y="5635629"/>
            <a:ext cx="476432" cy="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://dulemba.com/Blogstuff/ColoringPageTuesdays/Bull-med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12" y="5531535"/>
            <a:ext cx="603294" cy="8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dulemba.com/Blogstuff/ColoringPageTuesdays/Bull-med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70" y="5495906"/>
            <a:ext cx="603294" cy="8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0"/>
          <p:cNvSpPr/>
          <p:nvPr/>
        </p:nvSpPr>
        <p:spPr>
          <a:xfrm>
            <a:off x="4209494" y="5445224"/>
            <a:ext cx="3805314" cy="989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" name="Picture 33"/>
          <p:cNvPicPr>
            <a:picLocks noChangeAspect="1"/>
          </p:cNvPicPr>
          <p:nvPr/>
        </p:nvPicPr>
        <p:blipFill rotWithShape="1">
          <a:blip r:embed="rId6"/>
          <a:srcRect l="5019" t="30296" r="72150" b="18285"/>
          <a:stretch/>
        </p:blipFill>
        <p:spPr>
          <a:xfrm>
            <a:off x="2467382" y="5462789"/>
            <a:ext cx="880534" cy="990547"/>
          </a:xfrm>
          <a:prstGeom prst="rect">
            <a:avLst/>
          </a:prstGeom>
        </p:spPr>
      </p:pic>
      <p:sp>
        <p:nvSpPr>
          <p:cNvPr id="62" name="Strzałka w prawo 61"/>
          <p:cNvSpPr/>
          <p:nvPr/>
        </p:nvSpPr>
        <p:spPr>
          <a:xfrm>
            <a:off x="3335719" y="5751952"/>
            <a:ext cx="521812" cy="350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TextBox 5"/>
          <p:cNvSpPr txBox="1"/>
          <p:nvPr/>
        </p:nvSpPr>
        <p:spPr>
          <a:xfrm>
            <a:off x="1319483" y="6346471"/>
            <a:ext cx="3083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Łożysko ludzkie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"/>
          <p:cNvSpPr txBox="1"/>
          <p:nvPr/>
        </p:nvSpPr>
        <p:spPr>
          <a:xfrm>
            <a:off x="4721200" y="6395824"/>
            <a:ext cx="3083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Modele zwierzęce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Prostokąt 65"/>
          <p:cNvSpPr/>
          <p:nvPr/>
        </p:nvSpPr>
        <p:spPr>
          <a:xfrm>
            <a:off x="-29753" y="3787190"/>
            <a:ext cx="2698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b="1" u="sng" dirty="0" err="1" smtClean="0">
                <a:solidFill>
                  <a:schemeClr val="tx2"/>
                </a:solidFill>
              </a:rPr>
              <a:t>Wspólpraca</a:t>
            </a:r>
            <a:r>
              <a:rPr lang="pl-PL" sz="1200" b="1" u="sng" dirty="0" smtClean="0">
                <a:solidFill>
                  <a:schemeClr val="tx2"/>
                </a:solidFill>
              </a:rPr>
              <a:t>:</a:t>
            </a:r>
          </a:p>
          <a:p>
            <a:pPr algn="r"/>
            <a:endParaRPr lang="pl-PL" sz="1050" u="sng" dirty="0" smtClean="0">
              <a:solidFill>
                <a:schemeClr val="tx2"/>
              </a:solidFill>
            </a:endParaRPr>
          </a:p>
          <a:p>
            <a:pPr algn="r"/>
            <a:r>
              <a:rPr lang="pl-PL" sz="1050" dirty="0" smtClean="0">
                <a:solidFill>
                  <a:schemeClr val="tx2"/>
                </a:solidFill>
              </a:rPr>
              <a:t>Klinika </a:t>
            </a:r>
            <a:r>
              <a:rPr lang="pl-PL" sz="1050" dirty="0">
                <a:solidFill>
                  <a:schemeClr val="tx2"/>
                </a:solidFill>
              </a:rPr>
              <a:t>Perinatologii i Położnictwa</a:t>
            </a:r>
          </a:p>
          <a:p>
            <a:pPr algn="r"/>
            <a:r>
              <a:rPr lang="pl-PL" sz="1050" dirty="0">
                <a:solidFill>
                  <a:schemeClr val="tx2"/>
                </a:solidFill>
              </a:rPr>
              <a:t>Uniwersytetu Medycznego w </a:t>
            </a:r>
            <a:r>
              <a:rPr lang="pl-PL" sz="1050" dirty="0" smtClean="0">
                <a:solidFill>
                  <a:schemeClr val="tx2"/>
                </a:solidFill>
              </a:rPr>
              <a:t>Białymstoku</a:t>
            </a:r>
          </a:p>
          <a:p>
            <a:pPr algn="r"/>
            <a:endParaRPr lang="pl-PL" sz="1050" dirty="0" smtClean="0">
              <a:solidFill>
                <a:schemeClr val="tx2"/>
              </a:solidFill>
            </a:endParaRPr>
          </a:p>
          <a:p>
            <a:pPr algn="r"/>
            <a:r>
              <a:rPr lang="pl-PL" sz="1050" dirty="0" smtClean="0">
                <a:solidFill>
                  <a:schemeClr val="tx2"/>
                </a:solidFill>
              </a:rPr>
              <a:t>Oddział Kliniczny </a:t>
            </a:r>
            <a:r>
              <a:rPr lang="pl-PL" sz="1050" dirty="0">
                <a:solidFill>
                  <a:schemeClr val="tx2"/>
                </a:solidFill>
              </a:rPr>
              <a:t>Położnictwa i Perinatologii Szpitala Uniwersyteckiego w </a:t>
            </a:r>
            <a:r>
              <a:rPr lang="pl-PL" sz="1050" dirty="0" smtClean="0">
                <a:solidFill>
                  <a:schemeClr val="tx2"/>
                </a:solidFill>
              </a:rPr>
              <a:t>Krakowie</a:t>
            </a:r>
          </a:p>
          <a:p>
            <a:pPr algn="r"/>
            <a:endParaRPr lang="pl-PL" sz="1050" dirty="0" smtClean="0">
              <a:solidFill>
                <a:schemeClr val="tx2"/>
              </a:solidFill>
            </a:endParaRPr>
          </a:p>
          <a:p>
            <a:pPr algn="r"/>
            <a:r>
              <a:rPr lang="pl-PL" sz="1050" dirty="0" smtClean="0">
                <a:solidFill>
                  <a:schemeClr val="tx2"/>
                </a:solidFill>
              </a:rPr>
              <a:t>lista otwarta</a:t>
            </a:r>
            <a:endParaRPr lang="pl-PL" sz="1050" dirty="0">
              <a:solidFill>
                <a:schemeClr val="tx2"/>
              </a:solidFill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 bwMode="auto">
          <a:xfrm>
            <a:off x="107504" y="5437331"/>
            <a:ext cx="830032" cy="7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" y="6224279"/>
            <a:ext cx="1395337" cy="63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Łącznik prosty 19"/>
          <p:cNvCxnSpPr/>
          <p:nvPr/>
        </p:nvCxnSpPr>
        <p:spPr>
          <a:xfrm>
            <a:off x="6012160" y="3717032"/>
            <a:ext cx="0" cy="544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Współczesne trendy rodzicielstwa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zdrowia przyszłych pokoleń </a:t>
            </a:r>
            <a:br>
              <a:rPr lang="pl-PL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</a:t>
            </a:r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społeczny </a:t>
            </a:r>
            <a:endParaRPr lang="it-IT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132856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Opóźnione macierzyństwo i ojcostwo </a:t>
            </a:r>
            <a:r>
              <a:rPr 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 35 </a:t>
            </a:r>
            <a:r>
              <a:rPr lang="pl-PL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pl-PL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ycia</a:t>
            </a:r>
            <a:r>
              <a:rPr 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kobiet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45% 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mężczyzn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it-IT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Rozrodu Wspomaganego</a:t>
            </a:r>
          </a:p>
          <a:p>
            <a:pPr marL="0" indent="0">
              <a:buNone/>
            </a:pPr>
            <a:endParaRPr lang="it-IT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Szybki rozwój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nowych procedur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Bezpośrednie wdrażanie danej technologii do leczenia niepłodności u ludzi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(brak długoterminowych testów na zwierzętach)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46" r="16768"/>
          <a:stretch/>
        </p:blipFill>
        <p:spPr bwMode="auto">
          <a:xfrm>
            <a:off x="6578597" y="3068960"/>
            <a:ext cx="111680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/>
        </p:nvCxnSpPr>
        <p:spPr>
          <a:xfrm>
            <a:off x="755576" y="1700808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8797" y="548680"/>
            <a:ext cx="90597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Opóźnione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macierzyństwo/ojcostwo  +  Technologie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Rozrodu Wspomaganego</a:t>
            </a:r>
            <a:endParaRPr lang="pl-PL" sz="2000" b="1" dirty="0">
              <a:solidFill>
                <a:srgbClr val="FF0000"/>
              </a:solidFill>
            </a:endParaRPr>
          </a:p>
          <a:p>
            <a:endParaRPr lang="pl-PL" sz="2000" b="1" dirty="0" smtClean="0">
              <a:solidFill>
                <a:srgbClr val="FF0000"/>
              </a:solidFill>
            </a:endParaRPr>
          </a:p>
          <a:p>
            <a:endParaRPr lang="pl-PL" sz="2000" b="1" dirty="0" smtClean="0">
              <a:solidFill>
                <a:srgbClr val="FF0000"/>
              </a:solidFill>
            </a:endParaRPr>
          </a:p>
          <a:p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Zwiększone ryzyko schorzeń </a:t>
            </a:r>
            <a:r>
              <a:rPr lang="pl-PL" sz="2000" b="1" dirty="0" err="1" smtClean="0">
                <a:solidFill>
                  <a:srgbClr val="FF0000"/>
                </a:solidFill>
              </a:rPr>
              <a:t>neuro</a:t>
            </a:r>
            <a:r>
              <a:rPr lang="pl-PL" sz="2000" b="1" dirty="0" smtClean="0">
                <a:solidFill>
                  <a:srgbClr val="FF0000"/>
                </a:solidFill>
              </a:rPr>
              <a:t>-psychiatrycznych oraz metabolicznych. </a:t>
            </a:r>
            <a:endParaRPr lang="pl-PL" sz="2000" b="1" dirty="0">
              <a:solidFill>
                <a:srgbClr val="FF000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Podłoże epigenetyczne?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endParaRPr lang="it-IT" sz="32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30" y="4907994"/>
            <a:ext cx="5338870" cy="132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dół 1"/>
          <p:cNvSpPr/>
          <p:nvPr/>
        </p:nvSpPr>
        <p:spPr>
          <a:xfrm>
            <a:off x="4211960" y="134076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 descr="http://i.istockimg.com/file_thumbview_approve/50179764/3/stock-illustration-50179764-silhouette-of-pregnant-woma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2708920"/>
            <a:ext cx="1296144" cy="161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://www.clipart-box.com/images/old-man-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26" t="16314" r="32103" b="20032"/>
          <a:stretch/>
        </p:blipFill>
        <p:spPr bwMode="auto">
          <a:xfrm>
            <a:off x="6837531" y="2398433"/>
            <a:ext cx="974829" cy="19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clipartbest.com/cliparts/Kcj/x8x/Kcjx8xMcq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90" y="3500625"/>
            <a:ext cx="928310" cy="8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silhouettevectorstock.com/blog/wp-content/uploads/2014/03/child-running-silhouett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47"/>
          <a:stretch/>
        </p:blipFill>
        <p:spPr bwMode="auto">
          <a:xfrm>
            <a:off x="5003839" y="2963279"/>
            <a:ext cx="864096" cy="13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s-media-cache-ak0.pinimg.com/736x/22/51/13/22511360709a38f6ad5111bef2ab8dcf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91" r="29021"/>
          <a:stretch/>
        </p:blipFill>
        <p:spPr bwMode="auto">
          <a:xfrm>
            <a:off x="5940152" y="2454698"/>
            <a:ext cx="825162" cy="18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 w prawo 2"/>
          <p:cNvSpPr/>
          <p:nvPr/>
        </p:nvSpPr>
        <p:spPr>
          <a:xfrm>
            <a:off x="2555776" y="3356991"/>
            <a:ext cx="820535" cy="39842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10" descr="http://www.clipartbest.com/cliparts/Kcj/x8x/Kcjx8xMcq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77" y="3518500"/>
            <a:ext cx="928310" cy="8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Łącznik prosty 12"/>
          <p:cNvCxnSpPr/>
          <p:nvPr/>
        </p:nvCxnSpPr>
        <p:spPr>
          <a:xfrm>
            <a:off x="326953" y="1124744"/>
            <a:ext cx="838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14063" y="4930721"/>
            <a:ext cx="378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Problem: </a:t>
            </a:r>
          </a:p>
          <a:p>
            <a:r>
              <a:rPr lang="pl-PL" sz="1600" dirty="0" smtClean="0">
                <a:solidFill>
                  <a:schemeClr val="tx2"/>
                </a:solidFill>
              </a:rPr>
              <a:t>Późna diagnoza ewentualnych zaburzeń</a:t>
            </a:r>
            <a:endParaRPr lang="pl-P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2766"/>
            <a:ext cx="5547981" cy="209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44093"/>
            <a:ext cx="1826475" cy="13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-180528" y="386861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zaburzeń rozwoju </a:t>
            </a:r>
            <a:r>
              <a:rPr lang="pl-PL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-fizycznego u młodych myszek</a:t>
            </a:r>
            <a:endParaRPr lang="it-IT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sz="half" idx="4294967295"/>
          </p:nvPr>
        </p:nvSpPr>
        <p:spPr>
          <a:xfrm>
            <a:off x="2898468" y="2477054"/>
            <a:ext cx="5760640" cy="31524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Prawidłowy rozwój oseska (otwarcie oczu, uszu, futra, ogólna kondycja)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Prawidłowa aktywność ruchowa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Prawidłowe reakcje lękowe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294967295"/>
          </p:nvPr>
        </p:nvSpPr>
        <p:spPr>
          <a:xfrm>
            <a:off x="2903427" y="4297817"/>
            <a:ext cx="7706663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kcja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donoszonych ciąż 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Wzrost wagi ciała urodzonych samców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Zaburzona odpowiedz na bodziec stresowy u samców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aburzone przetwarzanie informacji sensomotorycznej u samców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ttp://www.beerbeauty.co.uk/wp-content/uploads/2012/08/tick-cross-icons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r="46851"/>
          <a:stretch/>
        </p:blipFill>
        <p:spPr bwMode="auto">
          <a:xfrm>
            <a:off x="179512" y="2873391"/>
            <a:ext cx="519505" cy="5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beerbeauty.co.uk/wp-content/uploads/2012/08/tick-cross-icons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5" t="24890"/>
          <a:stretch/>
        </p:blipFill>
        <p:spPr bwMode="auto">
          <a:xfrm>
            <a:off x="234447" y="4828421"/>
            <a:ext cx="468554" cy="4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tente\Desktop\Nuova cartella\DSCN298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15918"/>
          <a:stretch/>
        </p:blipFill>
        <p:spPr bwMode="auto">
          <a:xfrm>
            <a:off x="773088" y="4296104"/>
            <a:ext cx="1880971" cy="13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3"/>
          <p:cNvSpPr txBox="1"/>
          <p:nvPr/>
        </p:nvSpPr>
        <p:spPr>
          <a:xfrm>
            <a:off x="755576" y="4472459"/>
            <a:ext cx="727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CTR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15" name="CasellaDiTesto 7"/>
          <p:cNvSpPr txBox="1"/>
          <p:nvPr/>
        </p:nvSpPr>
        <p:spPr>
          <a:xfrm>
            <a:off x="1775035" y="4365104"/>
            <a:ext cx="87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 smtClean="0">
                <a:solidFill>
                  <a:schemeClr val="bg1"/>
                </a:solidFill>
              </a:rPr>
              <a:t>Biopsy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99017" y="5727418"/>
            <a:ext cx="7833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Wniosek : 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biopsja</a:t>
            </a:r>
            <a:r>
              <a:rPr lang="it-IT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może być czynnikiem ryzyka schorzeń wykrywalnych dopiero w wieku dorosłym.  </a:t>
            </a:r>
          </a:p>
          <a:p>
            <a:endParaRPr lang="it-IT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Łącznik prosty 2"/>
          <p:cNvCxnSpPr/>
          <p:nvPr/>
        </p:nvCxnSpPr>
        <p:spPr>
          <a:xfrm>
            <a:off x="234447" y="5665965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13" y="0"/>
            <a:ext cx="1924015" cy="1574968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79512" y="1384060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Research </a:t>
            </a:r>
            <a:r>
              <a:rPr lang="en-GB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endParaRPr lang="pl-PL" altLang="it-IT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pl-PL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 </a:t>
            </a:r>
            <a:r>
              <a:rPr lang="en-GB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pl-PL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GB" alt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210103</a:t>
            </a:r>
            <a:endParaRPr lang="pl-PL" altLang="it-IT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acronym</a:t>
            </a:r>
            <a:r>
              <a:rPr lang="en-GB" alt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it-IT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angioplace</a:t>
            </a:r>
            <a:r>
              <a:rPr lang="en-GB" alt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889" y="8975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Cel projektu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41" y="1261357"/>
            <a:ext cx="8784976" cy="3535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chemeClr val="tx2"/>
                </a:solidFill>
              </a:rPr>
              <a:t>Nie-inwazyjne markery rozwoju zarodka i płodu</a:t>
            </a:r>
          </a:p>
          <a:p>
            <a:pPr marL="0" indent="0">
              <a:buNone/>
            </a:pPr>
            <a:endParaRPr lang="pl-PL" sz="2000" dirty="0" smtClean="0"/>
          </a:p>
          <a:p>
            <a:pPr algn="ctr"/>
            <a:r>
              <a:rPr lang="pl-PL" sz="2400" dirty="0" smtClean="0"/>
              <a:t>Markery jakości zarodka </a:t>
            </a:r>
            <a:r>
              <a:rPr lang="pl-PL" sz="2400" dirty="0" err="1" smtClean="0"/>
              <a:t>przedimplantacyjnego</a:t>
            </a:r>
            <a:endParaRPr lang="pl-PL" sz="2400" dirty="0" smtClean="0"/>
          </a:p>
          <a:p>
            <a:pPr marL="0" indent="0" algn="ctr">
              <a:buNone/>
            </a:pPr>
            <a:endParaRPr lang="pl-PL" sz="1100" dirty="0" smtClean="0"/>
          </a:p>
          <a:p>
            <a:pPr algn="ctr"/>
            <a:r>
              <a:rPr lang="pl-PL" sz="2400" dirty="0" smtClean="0"/>
              <a:t>Łożysko jako marker zaburzeń rozwojowych</a:t>
            </a:r>
          </a:p>
          <a:p>
            <a:pPr marL="0" indent="0" algn="ctr">
              <a:buNone/>
            </a:pPr>
            <a:endParaRPr lang="pl-PL" sz="2800" i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pl-PL" i="1" dirty="0" smtClean="0">
                <a:solidFill>
                  <a:srgbClr val="FF0000"/>
                </a:solidFill>
              </a:rPr>
              <a:t>Centrum Modeli Zwierzęcych	 </a:t>
            </a:r>
          </a:p>
        </p:txBody>
      </p:sp>
      <p:cxnSp>
        <p:nvCxnSpPr>
          <p:cNvPr id="4" name="Connettore 1 11"/>
          <p:cNvCxnSpPr/>
          <p:nvPr/>
        </p:nvCxnSpPr>
        <p:spPr>
          <a:xfrm>
            <a:off x="827584" y="1052736"/>
            <a:ext cx="789790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11"/>
          <p:cNvCxnSpPr/>
          <p:nvPr/>
        </p:nvCxnSpPr>
        <p:spPr>
          <a:xfrm>
            <a:off x="827584" y="3429000"/>
            <a:ext cx="7897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trzałka w prawo 25"/>
          <p:cNvSpPr/>
          <p:nvPr/>
        </p:nvSpPr>
        <p:spPr>
          <a:xfrm>
            <a:off x="3701894" y="4581128"/>
            <a:ext cx="3822434" cy="749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modele zwierzęce wykorzystywane do wdrożenia</a:t>
            </a:r>
          </a:p>
          <a:p>
            <a:pPr algn="ctr"/>
            <a:r>
              <a:rPr lang="pl-PL" sz="1100" dirty="0" smtClean="0"/>
              <a:t>danej techniki w medycynie </a:t>
            </a:r>
            <a:endParaRPr lang="pl-PL" sz="1100" dirty="0"/>
          </a:p>
        </p:txBody>
      </p:sp>
      <p:sp>
        <p:nvSpPr>
          <p:cNvPr id="19" name="TextBox 4"/>
          <p:cNvSpPr txBox="1"/>
          <p:nvPr/>
        </p:nvSpPr>
        <p:spPr>
          <a:xfrm>
            <a:off x="278002" y="5955890"/>
            <a:ext cx="4714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Modele zwierzęce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weryfikacji danego problemu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wielu gatunkach i w różnych systemach 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s://s-media-cache-ak0.pinimg.com/736x/5f/ac/82/5fac82abca3c7ac39021bb147722699b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9766" y="5248958"/>
            <a:ext cx="476432" cy="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ipartbest.com/cliparts/7ia/oj4/7iaoj4Rx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15" y="5319730"/>
            <a:ext cx="473545" cy="4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ipartbest.com/cliparts/7ia/oj4/7iaoj4Rx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402" y="5015453"/>
            <a:ext cx="473545" cy="4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s-media-cache-ak0.pinimg.com/736x/5f/ac/82/5fac82abca3c7ac39021bb147722699b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6042" y="5099862"/>
            <a:ext cx="476432" cy="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dulemba.com/Blogstuff/ColoringPageTuesdays/Bull-med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20" y="4904974"/>
            <a:ext cx="603294" cy="8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dulemba.com/Blogstuff/ColoringPageTuesdays/Bull-med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40" y="4955521"/>
            <a:ext cx="603294" cy="8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50"/>
          <p:cNvSpPr/>
          <p:nvPr/>
        </p:nvSpPr>
        <p:spPr>
          <a:xfrm>
            <a:off x="251520" y="4742202"/>
            <a:ext cx="331236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 rotWithShape="1">
          <a:blip r:embed="rId5"/>
          <a:srcRect l="5019" t="30296" r="72150" b="18285"/>
          <a:stretch/>
        </p:blipFill>
        <p:spPr>
          <a:xfrm>
            <a:off x="7668344" y="4602608"/>
            <a:ext cx="1276281" cy="1435738"/>
          </a:xfrm>
          <a:prstGeom prst="rect">
            <a:avLst/>
          </a:prstGeom>
        </p:spPr>
      </p:pic>
      <p:sp>
        <p:nvSpPr>
          <p:cNvPr id="35" name="TextBox 5"/>
          <p:cNvSpPr txBox="1"/>
          <p:nvPr/>
        </p:nvSpPr>
        <p:spPr>
          <a:xfrm>
            <a:off x="6601088" y="6038346"/>
            <a:ext cx="3083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Zarodki ludzkie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rzałka w lewo 9"/>
          <p:cNvSpPr/>
          <p:nvPr/>
        </p:nvSpPr>
        <p:spPr>
          <a:xfrm>
            <a:off x="3668578" y="5325669"/>
            <a:ext cx="3711734" cy="712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/>
              <a:t>zaburzenia rozwoju zarodka i płodu </a:t>
            </a:r>
            <a:r>
              <a:rPr lang="pl-PL" sz="1100" dirty="0" smtClean="0"/>
              <a:t>ludzkiego</a:t>
            </a:r>
          </a:p>
          <a:p>
            <a:pPr algn="ctr"/>
            <a:r>
              <a:rPr lang="pl-PL" sz="1100" dirty="0" smtClean="0"/>
              <a:t>badane </a:t>
            </a:r>
            <a:r>
              <a:rPr lang="pl-PL" sz="1100" dirty="0"/>
              <a:t>na modelach zwierzęcych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-220456" y="3633662"/>
            <a:ext cx="3796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baza do stworzenia</a:t>
            </a:r>
          </a:p>
          <a:p>
            <a:pPr algn="ctr"/>
            <a:r>
              <a:rPr lang="pl-P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Centrum Badan Bezpieczeństwa</a:t>
            </a:r>
          </a:p>
          <a:p>
            <a:pPr algn="ctr"/>
            <a:r>
              <a:rPr lang="pl-P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Rozrodu Wspomaganego</a:t>
            </a:r>
          </a:p>
        </p:txBody>
      </p:sp>
    </p:spTree>
    <p:extLst>
      <p:ext uri="{BB962C8B-B14F-4D97-AF65-F5344CB8AC3E}">
        <p14:creationId xmlns:p14="http://schemas.microsoft.com/office/powerpoint/2010/main" val="4547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383" y="130324"/>
            <a:ext cx="8507137" cy="83671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OF ART -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 of the project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SzPct val="100000"/>
              <a:buNone/>
            </a:pPr>
            <a:endParaRPr lang="it-I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SzPct val="100000"/>
              <a:buNone/>
            </a:pPr>
            <a:r>
              <a:rPr 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a </a:t>
            </a:r>
            <a:r>
              <a:rPr lang="it-IT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Center of Excellence and </a:t>
            </a:r>
            <a:r>
              <a:rPr lang="it-IT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endParaRPr lang="pl-PL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SzPct val="100000"/>
              <a:buNone/>
            </a:pPr>
            <a:r>
              <a:rPr lang="it-IT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it-IT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Epigenetic Risk Assessment of Assisted Reproduction </a:t>
            </a:r>
            <a:r>
              <a:rPr lang="it-IT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endParaRPr lang="it-IT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00000"/>
              <a:buNone/>
            </a:pPr>
            <a:endParaRPr lang="it-IT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SzPct val="100000"/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particular: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SzPct val="100000"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enhance the expertise of IGHZ PAN staff in ART models production and epigenetic evaluation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create a network of excellence with involved partners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stimulate t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impact factors publications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high quality scientific consultancy and service for SME (infertility clinics) and hospital units</a:t>
            </a:r>
          </a:p>
          <a:p>
            <a:pPr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chemeClr val="tx2"/>
              </a:buClr>
              <a:buSzPct val="100000"/>
              <a:buNone/>
            </a:pP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pl-PL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1 182 500,00 </a:t>
            </a:r>
            <a:r>
              <a:rPr lang="pl-PL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8" y="4462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" y="32260"/>
            <a:ext cx="2324680" cy="105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0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know-how and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twinning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networking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IGHZ PAN, UNIWUE and UNITE</a:t>
            </a:r>
          </a:p>
          <a:p>
            <a:pPr marL="514350" indent="-514350">
              <a:buFont typeface="+mj-lt"/>
              <a:buAutoNum type="arabicPeriod"/>
            </a:pP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 2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workshop and 1 joint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outreach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with SMEs and industry</a:t>
            </a:r>
          </a:p>
          <a:p>
            <a:pPr marL="514350" indent="-514350">
              <a:buFont typeface="+mj-lt"/>
              <a:buAutoNum type="arabicPeriod"/>
            </a:pP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nternational Advisory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oard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83568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of ART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Activities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8" y="-2738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" y="32260"/>
            <a:ext cx="2324680" cy="105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improvemet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IGHZ PAN</a:t>
            </a: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and value of EU research grants and projects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of research staff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research (ie number of publication in high IF journal)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 of IGHZ PAN due to strengthening of international scientific cooperation and collaboration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6288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of ART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Impact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8" y="-27384"/>
            <a:ext cx="1211965" cy="12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" y="32260"/>
            <a:ext cx="2324680" cy="105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1146</Words>
  <Application>Microsoft Office PowerPoint</Application>
  <PresentationFormat>Pokaz na ekranie (4:3)</PresentationFormat>
  <Paragraphs>253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Tema di Office</vt:lpstr>
      <vt:lpstr>Epigenetyczne Ryzyko Rozrodu Wspomaganego </vt:lpstr>
      <vt:lpstr>Prezentacja programu PowerPoint</vt:lpstr>
      <vt:lpstr>Współczesne trendy rodzicielstwa - problem zdrowia przyszłych pokoleń  czy problem społeczny </vt:lpstr>
      <vt:lpstr>Prezentacja programu PowerPoint</vt:lpstr>
      <vt:lpstr>Prezentacja programu PowerPoint</vt:lpstr>
      <vt:lpstr>Cel projektu </vt:lpstr>
      <vt:lpstr>ERA OF ART - Scope of the project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Are children born after ART and/or from aged parents at increased risk for adverse health outcomes ?</vt:lpstr>
      <vt:lpstr>Lessons  from animal models</vt:lpstr>
      <vt:lpstr>Nie-inwazyjne markery rozwoju zarodka i płodu Markery jakości zarodka przedimplantacyjnego   </vt:lpstr>
      <vt:lpstr>Nie-inwazyjne markery rozwoju zarodka i płodu Markery jakości zarodka przedimplantacyjnego   </vt:lpstr>
      <vt:lpstr>Nie-inwazyjne markery rozwoju zarodka i płodu Markery jakości zarodka przedimplantacyjnego 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</dc:creator>
  <cp:lastModifiedBy>PSmoleńska</cp:lastModifiedBy>
  <cp:revision>73</cp:revision>
  <cp:lastPrinted>2015-11-30T15:18:41Z</cp:lastPrinted>
  <dcterms:created xsi:type="dcterms:W3CDTF">2015-09-30T12:55:51Z</dcterms:created>
  <dcterms:modified xsi:type="dcterms:W3CDTF">2017-01-26T08:55:14Z</dcterms:modified>
</cp:coreProperties>
</file>