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29" r:id="rId1"/>
  </p:sldMasterIdLst>
  <p:notesMasterIdLst>
    <p:notesMasterId r:id="rId32"/>
  </p:notesMasterIdLst>
  <p:handoutMasterIdLst>
    <p:handoutMasterId r:id="rId33"/>
  </p:handoutMasterIdLst>
  <p:sldIdLst>
    <p:sldId id="258" r:id="rId2"/>
    <p:sldId id="387" r:id="rId3"/>
    <p:sldId id="497" r:id="rId4"/>
    <p:sldId id="496" r:id="rId5"/>
    <p:sldId id="495" r:id="rId6"/>
    <p:sldId id="488" r:id="rId7"/>
    <p:sldId id="470" r:id="rId8"/>
    <p:sldId id="493" r:id="rId9"/>
    <p:sldId id="474" r:id="rId10"/>
    <p:sldId id="483" r:id="rId11"/>
    <p:sldId id="489" r:id="rId12"/>
    <p:sldId id="506" r:id="rId13"/>
    <p:sldId id="507" r:id="rId14"/>
    <p:sldId id="509" r:id="rId15"/>
    <p:sldId id="508" r:id="rId16"/>
    <p:sldId id="503" r:id="rId17"/>
    <p:sldId id="504" r:id="rId18"/>
    <p:sldId id="505" r:id="rId19"/>
    <p:sldId id="498" r:id="rId20"/>
    <p:sldId id="499" r:id="rId21"/>
    <p:sldId id="500" r:id="rId22"/>
    <p:sldId id="511" r:id="rId23"/>
    <p:sldId id="502" r:id="rId24"/>
    <p:sldId id="510" r:id="rId25"/>
    <p:sldId id="512" r:id="rId26"/>
    <p:sldId id="513" r:id="rId27"/>
    <p:sldId id="514" r:id="rId28"/>
    <p:sldId id="515" r:id="rId29"/>
    <p:sldId id="516" r:id="rId30"/>
    <p:sldId id="494" r:id="rId31"/>
  </p:sldIdLst>
  <p:sldSz cx="9144000" cy="5143500" type="screen16x9"/>
  <p:notesSz cx="6724650" cy="97742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7600" b="1" kern="1200">
        <a:solidFill>
          <a:srgbClr val="FFD624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079">
          <p15:clr>
            <a:srgbClr val="A4A3A4"/>
          </p15:clr>
        </p15:guide>
        <p15:guide id="4" pos="211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5494"/>
    <a:srgbClr val="3166CF"/>
    <a:srgbClr val="BDDEFF"/>
    <a:srgbClr val="00C3EA"/>
    <a:srgbClr val="2D5EC1"/>
    <a:srgbClr val="FF0000"/>
    <a:srgbClr val="0F3094"/>
    <a:srgbClr val="3E6F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99688" autoAdjust="0"/>
  </p:normalViewPr>
  <p:slideViewPr>
    <p:cSldViewPr>
      <p:cViewPr>
        <p:scale>
          <a:sx n="166" d="100"/>
          <a:sy n="166" d="100"/>
        </p:scale>
        <p:origin x="-432" y="66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2" d="100"/>
        <a:sy n="122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370" y="-72"/>
      </p:cViewPr>
      <p:guideLst>
        <p:guide orient="horz" pos="3127"/>
        <p:guide orient="horz" pos="3079"/>
        <p:guide pos="2141"/>
        <p:guide pos="211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t1.cec.eu.int\rtd\B\B5\22%20-%20HORIZON%202020\Twinning%20ERA%20Chairs%20and%20Teaming%20Stats%202014-15%20calls%20(Tele)\Twinning%202015\TWINNING%20ranking%20list%20with%20countries%20&amp;%20statsREVLAYOUTDC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aseline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pPr>
            <a:r>
              <a:rPr lang="en-US" baseline="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FP7 Budget Share per country %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5.1027510450082622E-2"/>
          <c:y val="0.18742234558809645"/>
          <c:w val="0.93199718090794204"/>
          <c:h val="0.678037349647840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Sheet1!$E$4</c:f>
              <c:strCache>
                <c:ptCount val="1"/>
                <c:pt idx="0">
                  <c:v>FP7 Budget Share per country %</c:v>
                </c:pt>
              </c:strCache>
            </c:strRef>
          </c:tx>
          <c:invertIfNegative val="0"/>
          <c:dLbls>
            <c:delete val="1"/>
          </c:dLbls>
          <c:cat>
            <c:strRef>
              <c:f>Sheet1!$D$5:$D$32</c:f>
              <c:strCache>
                <c:ptCount val="28"/>
                <c:pt idx="0">
                  <c:v>DE</c:v>
                </c:pt>
                <c:pt idx="1">
                  <c:v>UK</c:v>
                </c:pt>
                <c:pt idx="2">
                  <c:v>FR </c:v>
                </c:pt>
                <c:pt idx="3">
                  <c:v>IT </c:v>
                </c:pt>
                <c:pt idx="4">
                  <c:v>NL</c:v>
                </c:pt>
                <c:pt idx="5">
                  <c:v>ES</c:v>
                </c:pt>
                <c:pt idx="6">
                  <c:v>BE </c:v>
                </c:pt>
                <c:pt idx="7">
                  <c:v>SE </c:v>
                </c:pt>
                <c:pt idx="8">
                  <c:v>AT</c:v>
                </c:pt>
                <c:pt idx="9">
                  <c:v>DK </c:v>
                </c:pt>
                <c:pt idx="10">
                  <c:v>EL</c:v>
                </c:pt>
                <c:pt idx="11">
                  <c:v>FI </c:v>
                </c:pt>
                <c:pt idx="12">
                  <c:v>IE </c:v>
                </c:pt>
                <c:pt idx="13">
                  <c:v>PT </c:v>
                </c:pt>
                <c:pt idx="14">
                  <c:v>PL </c:v>
                </c:pt>
                <c:pt idx="15">
                  <c:v>CZ</c:v>
                </c:pt>
                <c:pt idx="16">
                  <c:v>HU </c:v>
                </c:pt>
                <c:pt idx="17">
                  <c:v>SI </c:v>
                </c:pt>
                <c:pt idx="18">
                  <c:v>RO</c:v>
                </c:pt>
                <c:pt idx="19">
                  <c:v>BG </c:v>
                </c:pt>
                <c:pt idx="20">
                  <c:v>CY </c:v>
                </c:pt>
                <c:pt idx="21">
                  <c:v>EE </c:v>
                </c:pt>
                <c:pt idx="22">
                  <c:v>HR </c:v>
                </c:pt>
                <c:pt idx="23">
                  <c:v>SK </c:v>
                </c:pt>
                <c:pt idx="24">
                  <c:v>LU </c:v>
                </c:pt>
                <c:pt idx="25">
                  <c:v>LT </c:v>
                </c:pt>
                <c:pt idx="26">
                  <c:v>LV</c:v>
                </c:pt>
                <c:pt idx="27">
                  <c:v>MT </c:v>
                </c:pt>
              </c:strCache>
            </c:strRef>
          </c:cat>
          <c:val>
            <c:numRef>
              <c:f>Sheet1!$E$5:$E$32</c:f>
              <c:numCache>
                <c:formatCode>0.00%</c:formatCode>
                <c:ptCount val="28"/>
                <c:pt idx="0">
                  <c:v>0.15820000000000001</c:v>
                </c:pt>
                <c:pt idx="1">
                  <c:v>0.15440000000000001</c:v>
                </c:pt>
                <c:pt idx="2">
                  <c:v>0.115</c:v>
                </c:pt>
                <c:pt idx="3">
                  <c:v>8.0100000000000005E-2</c:v>
                </c:pt>
                <c:pt idx="4">
                  <c:v>7.4899999999999994E-2</c:v>
                </c:pt>
                <c:pt idx="5">
                  <c:v>7.2499999999999995E-2</c:v>
                </c:pt>
                <c:pt idx="6">
                  <c:v>4.0500000000000001E-2</c:v>
                </c:pt>
                <c:pt idx="7">
                  <c:v>3.85E-2</c:v>
                </c:pt>
                <c:pt idx="8">
                  <c:v>2.6200000000000001E-2</c:v>
                </c:pt>
                <c:pt idx="9">
                  <c:v>2.3699999999999999E-2</c:v>
                </c:pt>
                <c:pt idx="10">
                  <c:v>2.2200000000000001E-2</c:v>
                </c:pt>
                <c:pt idx="11">
                  <c:v>1.9400000000000001E-2</c:v>
                </c:pt>
                <c:pt idx="12">
                  <c:v>1.38E-2</c:v>
                </c:pt>
                <c:pt idx="13">
                  <c:v>1.15E-2</c:v>
                </c:pt>
                <c:pt idx="14">
                  <c:v>9.7000000000000003E-3</c:v>
                </c:pt>
                <c:pt idx="15">
                  <c:v>6.4000000000000003E-3</c:v>
                </c:pt>
                <c:pt idx="16">
                  <c:v>6.4000000000000003E-3</c:v>
                </c:pt>
                <c:pt idx="17">
                  <c:v>3.8E-3</c:v>
                </c:pt>
                <c:pt idx="18">
                  <c:v>3.0999999999999999E-3</c:v>
                </c:pt>
                <c:pt idx="19">
                  <c:v>2.2000000000000001E-3</c:v>
                </c:pt>
                <c:pt idx="20">
                  <c:v>2.0999999999999999E-3</c:v>
                </c:pt>
                <c:pt idx="21">
                  <c:v>2.0999999999999999E-3</c:v>
                </c:pt>
                <c:pt idx="22">
                  <c:v>2E-3</c:v>
                </c:pt>
                <c:pt idx="23">
                  <c:v>1.6999999999999999E-3</c:v>
                </c:pt>
                <c:pt idx="24">
                  <c:v>1.2999999999999999E-3</c:v>
                </c:pt>
                <c:pt idx="25">
                  <c:v>1.1999999999999999E-3</c:v>
                </c:pt>
                <c:pt idx="26">
                  <c:v>1.1000000000000001E-3</c:v>
                </c:pt>
                <c:pt idx="27">
                  <c:v>5.0000000000000001E-4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43983616"/>
        <c:axId val="43985152"/>
      </c:barChart>
      <c:catAx>
        <c:axId val="43983616"/>
        <c:scaling>
          <c:orientation val="minMax"/>
        </c:scaling>
        <c:delete val="0"/>
        <c:axPos val="b"/>
        <c:majorTickMark val="none"/>
        <c:minorTickMark val="none"/>
        <c:tickLblPos val="nextTo"/>
        <c:crossAx val="43985152"/>
        <c:crossesAt val="0"/>
        <c:auto val="1"/>
        <c:lblAlgn val="ctr"/>
        <c:lblOffset val="100"/>
        <c:noMultiLvlLbl val="0"/>
      </c:catAx>
      <c:valAx>
        <c:axId val="439851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ln w="9525">
            <a:noFill/>
          </a:ln>
        </c:spPr>
        <c:crossAx val="4398361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 w="12700" cmpd="sng">
      <a:solidFill>
        <a:srgbClr val="000000">
          <a:alpha val="54000"/>
        </a:srgbClr>
      </a:solidFill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rgbClr val="0F5494"/>
                </a:solidFill>
              </a:rPr>
              <a:t>Proposals per Country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6872195824395578E-2"/>
          <c:y val="4.2505046628216747E-2"/>
          <c:w val="0.93277750121781344"/>
          <c:h val="0.738776867221882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'proposals per country'!$J$3</c:f>
              <c:strCache>
                <c:ptCount val="1"/>
                <c:pt idx="0">
                  <c:v>Proposals per Country</c:v>
                </c:pt>
              </c:strCache>
            </c:strRef>
          </c:tx>
          <c:invertIfNegative val="0"/>
          <c:cat>
            <c:strRef>
              <c:f>'proposals per country'!$I$4:$I$19</c:f>
              <c:strCache>
                <c:ptCount val="16"/>
                <c:pt idx="0">
                  <c:v>PT</c:v>
                </c:pt>
                <c:pt idx="1">
                  <c:v>PL</c:v>
                </c:pt>
                <c:pt idx="2">
                  <c:v>EE</c:v>
                </c:pt>
                <c:pt idx="3">
                  <c:v>LV</c:v>
                </c:pt>
                <c:pt idx="4">
                  <c:v>RO</c:v>
                </c:pt>
                <c:pt idx="5">
                  <c:v>SI</c:v>
                </c:pt>
                <c:pt idx="6">
                  <c:v>CY</c:v>
                </c:pt>
                <c:pt idx="7">
                  <c:v>BG</c:v>
                </c:pt>
                <c:pt idx="8">
                  <c:v>CZ</c:v>
                </c:pt>
                <c:pt idx="9">
                  <c:v>RS</c:v>
                </c:pt>
                <c:pt idx="10">
                  <c:v>HR</c:v>
                </c:pt>
                <c:pt idx="11">
                  <c:v>HU</c:v>
                </c:pt>
                <c:pt idx="12">
                  <c:v>SK</c:v>
                </c:pt>
                <c:pt idx="13">
                  <c:v>LU</c:v>
                </c:pt>
                <c:pt idx="14">
                  <c:v>MD</c:v>
                </c:pt>
                <c:pt idx="15">
                  <c:v>MK</c:v>
                </c:pt>
              </c:strCache>
            </c:strRef>
          </c:cat>
          <c:val>
            <c:numRef>
              <c:f>'proposals per country'!$J$4:$J$19</c:f>
              <c:numCache>
                <c:formatCode>General</c:formatCode>
                <c:ptCount val="16"/>
                <c:pt idx="0">
                  <c:v>13</c:v>
                </c:pt>
                <c:pt idx="1">
                  <c:v>9</c:v>
                </c:pt>
                <c:pt idx="2">
                  <c:v>8</c:v>
                </c:pt>
                <c:pt idx="3">
                  <c:v>8</c:v>
                </c:pt>
                <c:pt idx="4">
                  <c:v>8</c:v>
                </c:pt>
                <c:pt idx="5">
                  <c:v>8</c:v>
                </c:pt>
                <c:pt idx="6">
                  <c:v>7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459520"/>
        <c:axId val="46473600"/>
      </c:barChart>
      <c:catAx>
        <c:axId val="4645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473600"/>
        <c:crosses val="autoZero"/>
        <c:auto val="1"/>
        <c:lblAlgn val="ctr"/>
        <c:lblOffset val="100"/>
        <c:noMultiLvlLbl val="0"/>
      </c:catAx>
      <c:valAx>
        <c:axId val="464736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46459520"/>
        <c:crosses val="autoZero"/>
        <c:crossBetween val="between"/>
      </c:valAx>
      <c:spPr>
        <a:noFill/>
        <a:ln w="30648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875144401431123E-2"/>
          <c:y val="2.3819575602710811E-2"/>
          <c:w val="0.93212485559856884"/>
          <c:h val="0.66150828920243432"/>
        </c:manualLayout>
      </c:layout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'Widening partners'!$D$11:$D$27</c:f>
              <c:strCache>
                <c:ptCount val="17"/>
                <c:pt idx="0">
                  <c:v>Portugal</c:v>
                </c:pt>
                <c:pt idx="1">
                  <c:v>Romania</c:v>
                </c:pt>
                <c:pt idx="2">
                  <c:v>Estonia</c:v>
                </c:pt>
                <c:pt idx="3">
                  <c:v>Poland</c:v>
                </c:pt>
                <c:pt idx="4">
                  <c:v>Cyprus</c:v>
                </c:pt>
                <c:pt idx="5">
                  <c:v>Czech Republic</c:v>
                </c:pt>
                <c:pt idx="6">
                  <c:v>Croatia</c:v>
                </c:pt>
                <c:pt idx="7">
                  <c:v>Hungary</c:v>
                </c:pt>
                <c:pt idx="8">
                  <c:v>Latvia</c:v>
                </c:pt>
                <c:pt idx="9">
                  <c:v>Bulgaria</c:v>
                </c:pt>
                <c:pt idx="10">
                  <c:v>Malta</c:v>
                </c:pt>
                <c:pt idx="11">
                  <c:v>Serbia</c:v>
                </c:pt>
                <c:pt idx="12">
                  <c:v>Slovakia</c:v>
                </c:pt>
                <c:pt idx="13">
                  <c:v>Slovenia</c:v>
                </c:pt>
                <c:pt idx="14">
                  <c:v>Moldova </c:v>
                </c:pt>
                <c:pt idx="15">
                  <c:v>Turkey</c:v>
                </c:pt>
                <c:pt idx="16">
                  <c:v>Luxembourg</c:v>
                </c:pt>
              </c:strCache>
            </c:strRef>
          </c:cat>
          <c:val>
            <c:numRef>
              <c:f>'Widening partners'!$E$11:$E$27</c:f>
              <c:numCache>
                <c:formatCode>General</c:formatCode>
                <c:ptCount val="17"/>
                <c:pt idx="0">
                  <c:v>11</c:v>
                </c:pt>
                <c:pt idx="1">
                  <c:v>9</c:v>
                </c:pt>
                <c:pt idx="2">
                  <c:v>7</c:v>
                </c:pt>
                <c:pt idx="3">
                  <c:v>7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779392"/>
        <c:axId val="74720000"/>
      </c:barChart>
      <c:catAx>
        <c:axId val="46779392"/>
        <c:scaling>
          <c:orientation val="minMax"/>
        </c:scaling>
        <c:delete val="0"/>
        <c:axPos val="b"/>
        <c:majorTickMark val="out"/>
        <c:minorTickMark val="none"/>
        <c:tickLblPos val="nextTo"/>
        <c:crossAx val="74720000"/>
        <c:crosses val="autoZero"/>
        <c:auto val="1"/>
        <c:lblAlgn val="ctr"/>
        <c:lblOffset val="100"/>
        <c:noMultiLvlLbl val="0"/>
      </c:catAx>
      <c:valAx>
        <c:axId val="7472000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4677939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452014260320279E-2"/>
          <c:y val="5.8560099938722146E-2"/>
          <c:w val="0.89745603674540686"/>
          <c:h val="0.8326195683872849"/>
        </c:manualLayout>
      </c:layout>
      <c:barChart>
        <c:barDir val="col"/>
        <c:grouping val="stack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0.4261271507728200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777777777777905E-3"/>
                  <c:y val="-0.4115974044911052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3527653834937299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26622703412073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8.3333333333333332E-3"/>
                  <c:y val="-0.24906204432779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777777777777779E-3"/>
                  <c:y val="-0.1974952610090404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-0.155187372411781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-0.155187372411781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5.0925337632079971E-17"/>
                  <c:y val="-0.1360279965004374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5.0925337632079971E-17"/>
                  <c:y val="-0.1102446048410615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2.7777777777777267E-3"/>
                  <c:y val="-0.1076093613298337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0"/>
                  <c:y val="-8.90908428113152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0"/>
                  <c:y val="-9.571522309711286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0"/>
                  <c:y val="-8.1826334208223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0"/>
                  <c:y val="-7.91903616214638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-7.65551181102361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5555555555555558E-3"/>
                  <c:y val="-4.61420968212306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7"/>
              <c:layout>
                <c:manualLayout>
                  <c:x val="-2.7777777777777779E-3"/>
                  <c:y val="-4.15124671916010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8"/>
              <c:layout>
                <c:manualLayout>
                  <c:x val="0"/>
                  <c:y val="-3.68828375619714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9"/>
              <c:layout>
                <c:manualLayout>
                  <c:x val="-2.7777777777777779E-3"/>
                  <c:y val="-3.68828375619714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'Advanced PArtners'!$C$7:$C$26</c:f>
              <c:strCache>
                <c:ptCount val="20"/>
                <c:pt idx="0">
                  <c:v>UK</c:v>
                </c:pt>
                <c:pt idx="1">
                  <c:v>DE</c:v>
                </c:pt>
                <c:pt idx="2">
                  <c:v>IT</c:v>
                </c:pt>
                <c:pt idx="3">
                  <c:v>FR</c:v>
                </c:pt>
                <c:pt idx="4">
                  <c:v>NL</c:v>
                </c:pt>
                <c:pt idx="5">
                  <c:v>BE</c:v>
                </c:pt>
                <c:pt idx="6">
                  <c:v>AT</c:v>
                </c:pt>
                <c:pt idx="7">
                  <c:v>ES</c:v>
                </c:pt>
                <c:pt idx="8">
                  <c:v>DK</c:v>
                </c:pt>
                <c:pt idx="9">
                  <c:v>CH</c:v>
                </c:pt>
                <c:pt idx="10">
                  <c:v>FI</c:v>
                </c:pt>
                <c:pt idx="11">
                  <c:v>SE</c:v>
                </c:pt>
                <c:pt idx="12">
                  <c:v>EL</c:v>
                </c:pt>
                <c:pt idx="13">
                  <c:v>LU</c:v>
                </c:pt>
                <c:pt idx="14">
                  <c:v>IE</c:v>
                </c:pt>
                <c:pt idx="15">
                  <c:v>NO</c:v>
                </c:pt>
                <c:pt idx="16">
                  <c:v>KR</c:v>
                </c:pt>
                <c:pt idx="17">
                  <c:v>PL</c:v>
                </c:pt>
                <c:pt idx="18">
                  <c:v>SI</c:v>
                </c:pt>
                <c:pt idx="19">
                  <c:v>UA</c:v>
                </c:pt>
              </c:strCache>
            </c:strRef>
          </c:cat>
          <c:val>
            <c:numRef>
              <c:f>'Advanced PArtners'!$D$7:$D$26</c:f>
              <c:numCache>
                <c:formatCode>General</c:formatCode>
                <c:ptCount val="20"/>
                <c:pt idx="0">
                  <c:v>31</c:v>
                </c:pt>
                <c:pt idx="1">
                  <c:v>29</c:v>
                </c:pt>
                <c:pt idx="2">
                  <c:v>26</c:v>
                </c:pt>
                <c:pt idx="3">
                  <c:v>16</c:v>
                </c:pt>
                <c:pt idx="4">
                  <c:v>13</c:v>
                </c:pt>
                <c:pt idx="5">
                  <c:v>11</c:v>
                </c:pt>
                <c:pt idx="6">
                  <c:v>9</c:v>
                </c:pt>
                <c:pt idx="7">
                  <c:v>9</c:v>
                </c:pt>
                <c:pt idx="8">
                  <c:v>7</c:v>
                </c:pt>
                <c:pt idx="9">
                  <c:v>6</c:v>
                </c:pt>
                <c:pt idx="10">
                  <c:v>5</c:v>
                </c:pt>
                <c:pt idx="11">
                  <c:v>5</c:v>
                </c:pt>
                <c:pt idx="12">
                  <c:v>4</c:v>
                </c:pt>
                <c:pt idx="13">
                  <c:v>4</c:v>
                </c:pt>
                <c:pt idx="14">
                  <c:v>3</c:v>
                </c:pt>
                <c:pt idx="15">
                  <c:v>2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75315456"/>
        <c:axId val="75322496"/>
      </c:barChart>
      <c:catAx>
        <c:axId val="75315456"/>
        <c:scaling>
          <c:orientation val="minMax"/>
        </c:scaling>
        <c:delete val="0"/>
        <c:axPos val="b"/>
        <c:majorTickMark val="out"/>
        <c:minorTickMark val="none"/>
        <c:tickLblPos val="nextTo"/>
        <c:crossAx val="75322496"/>
        <c:crosses val="autoZero"/>
        <c:auto val="1"/>
        <c:lblAlgn val="ctr"/>
        <c:lblOffset val="100"/>
        <c:noMultiLvlLbl val="0"/>
      </c:catAx>
      <c:valAx>
        <c:axId val="753224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75315456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spPr>
    <a:ln>
      <a:solidFill>
        <a:srgbClr val="BBE0E3"/>
      </a:solidFill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4747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8334" y="0"/>
            <a:ext cx="2914747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t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283418"/>
            <a:ext cx="2914747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b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8334" y="9283418"/>
            <a:ext cx="2914747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b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00136F22-2B79-4052-80FD-E997E94D3F1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4635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14747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t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8334" y="0"/>
            <a:ext cx="2914747" cy="48925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t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4775" y="733425"/>
            <a:ext cx="6515100" cy="36639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152" y="4642491"/>
            <a:ext cx="5380348" cy="43986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283418"/>
            <a:ext cx="2914747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b" anchorCtr="0" compatLnSpc="1">
            <a:prstTxWarp prst="textNoShape">
              <a:avLst/>
            </a:prstTxWarp>
          </a:bodyPr>
          <a:lstStyle>
            <a:lvl1pPr>
              <a:defRPr sz="11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8334" y="9283418"/>
            <a:ext cx="2914747" cy="48925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587" tIns="45294" rIns="90587" bIns="45294" numCol="1" anchor="b" anchorCtr="0" compatLnSpc="1">
            <a:prstTxWarp prst="textNoShape">
              <a:avLst/>
            </a:prstTxWarp>
          </a:bodyPr>
          <a:lstStyle>
            <a:lvl1pPr algn="r">
              <a:defRPr sz="11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B0942A0-E7FF-44FD-BFC9-793089924FC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1440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4775" y="733425"/>
            <a:ext cx="6515100" cy="3663950"/>
          </a:xfrm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36156" indent="-283138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32549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585568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38588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49160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4462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39764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50666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8249096-E8EE-46BD-9DF7-3EDBBADB689C}" type="slidenum">
              <a:rPr lang="en-GB" sz="1100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1</a:t>
            </a:fld>
            <a:endParaRPr lang="en-GB" sz="11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0582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4775" y="733425"/>
            <a:ext cx="6515100" cy="3663950"/>
          </a:xfrm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36156" indent="-283138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32549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585568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38588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49160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4462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39764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50666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E6E4AE38-A3DE-418A-A2E7-FFC2CDDF0349}" type="slidenum">
              <a:rPr lang="en-GB" sz="1100" b="0">
                <a:solidFill>
                  <a:schemeClr val="tx1"/>
                </a:solidFill>
                <a:latin typeface="Arial" panose="020B0604020202020204" pitchFamily="34" charset="0"/>
              </a:rPr>
              <a:pPr eaLnBrk="1" hangingPunct="1"/>
              <a:t>2</a:t>
            </a:fld>
            <a:endParaRPr lang="en-GB" sz="1100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12652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4775" y="733425"/>
            <a:ext cx="6515100" cy="3663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942A0-E7FF-44FD-BFC9-793089924FC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6617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6363" y="733425"/>
            <a:ext cx="6511925" cy="3663950"/>
          </a:xfrm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36156" indent="-283138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32549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585568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38588" indent="-22651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49160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4462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397647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50666" indent="-22651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fld id="{95E2773A-AC89-4DB1-8420-CB12AF365C07}" type="slidenum">
              <a:rPr lang="en-GB" sz="1100" b="0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/>
              <a:t>8</a:t>
            </a:fld>
            <a:endParaRPr lang="en-GB" sz="1100" b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9825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6363" y="733425"/>
            <a:ext cx="6511925" cy="36639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/>
          <p:cNvSpPr>
            <a:spLocks noChangeArrowheads="1"/>
          </p:cNvSpPr>
          <p:nvPr/>
        </p:nvSpPr>
        <p:spPr bwMode="auto">
          <a:xfrm>
            <a:off x="1" y="735807"/>
            <a:ext cx="9180513" cy="4407694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sz="1800" b="0">
              <a:solidFill>
                <a:srgbClr val="FFFFFF"/>
              </a:solidFill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9" y="194073"/>
            <a:ext cx="1436687" cy="7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3"/>
          <p:cNvSpPr>
            <a:spLocks noChangeArrowheads="1"/>
          </p:cNvSpPr>
          <p:nvPr userDrawn="1"/>
        </p:nvSpPr>
        <p:spPr bwMode="auto">
          <a:xfrm>
            <a:off x="4140200" y="4873228"/>
            <a:ext cx="611188" cy="270272"/>
          </a:xfrm>
          <a:prstGeom prst="rect">
            <a:avLst/>
          </a:prstGeom>
          <a:solidFill>
            <a:srgbClr val="00BEFF"/>
          </a:solidFill>
          <a:ln w="9525" algn="ctr">
            <a:solidFill>
              <a:srgbClr val="00BE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0" tIns="36000" rIns="54000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IE" sz="600" b="0" i="1">
                <a:solidFill>
                  <a:srgbClr val="FFFFFF"/>
                </a:solidFill>
              </a:rPr>
              <a:t> Research and</a:t>
            </a:r>
          </a:p>
          <a:p>
            <a:pPr eaLnBrk="1" hangingPunct="1"/>
            <a:r>
              <a:rPr lang="en-IE" sz="600" b="0" i="1">
                <a:solidFill>
                  <a:srgbClr val="FFFFFF"/>
                </a:solidFill>
              </a:rPr>
              <a:t> Innovation</a:t>
            </a:r>
            <a:endParaRPr lang="en-GB" sz="600" b="0" i="1">
              <a:solidFill>
                <a:srgbClr val="FFFFFF"/>
              </a:solidFill>
            </a:endParaRPr>
          </a:p>
        </p:txBody>
      </p:sp>
      <p:sp>
        <p:nvSpPr>
          <p:cNvPr id="7" name="Rectangle 23"/>
          <p:cNvSpPr>
            <a:spLocks noChangeArrowheads="1"/>
          </p:cNvSpPr>
          <p:nvPr userDrawn="1"/>
        </p:nvSpPr>
        <p:spPr bwMode="auto">
          <a:xfrm>
            <a:off x="4144964" y="916781"/>
            <a:ext cx="619125" cy="27385"/>
          </a:xfrm>
          <a:prstGeom prst="rect">
            <a:avLst/>
          </a:prstGeom>
          <a:solidFill>
            <a:srgbClr val="00B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1924051"/>
            <a:ext cx="5040312" cy="592931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 smtClean="0"/>
              <a:t>Title</a:t>
            </a:r>
            <a:endParaRPr lang="en-GB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787254"/>
            <a:ext cx="8532812" cy="1296590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 smtClean="0"/>
              <a:t>Subtitle</a:t>
            </a:r>
            <a:endParaRPr lang="en-GB" noProof="0" smtClean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</a:defRPr>
            </a:lvl1pPr>
          </a:lstStyle>
          <a:p>
            <a:fld id="{FD491E44-ADF1-46F9-8216-943338308D46}" type="slidenum">
              <a:rPr lang="en-GB">
                <a:solidFill>
                  <a:srgbClr val="FFFFFF"/>
                </a:solidFill>
              </a:rPr>
              <a:pPr/>
              <a:t>‹#›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4687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51670"/>
            <a:ext cx="8229600" cy="2646760"/>
          </a:xfrm>
        </p:spPr>
        <p:txBody>
          <a:bodyPr/>
          <a:lstStyle>
            <a:lvl1pPr>
              <a:buClrTx/>
              <a:defRPr>
                <a:latin typeface="+mn-lt"/>
              </a:defRPr>
            </a:lvl1pPr>
            <a:lvl2pPr>
              <a:buClrTx/>
              <a:defRPr>
                <a:latin typeface="+mn-lt"/>
              </a:defRPr>
            </a:lvl2pPr>
            <a:lvl3pPr>
              <a:buClrTx/>
              <a:defRPr>
                <a:latin typeface="+mn-lt"/>
              </a:defRPr>
            </a:lvl3pPr>
            <a:lvl4pPr>
              <a:buClrTx/>
              <a:defRPr>
                <a:latin typeface="+mn-lt"/>
              </a:defRPr>
            </a:lvl4pPr>
            <a:lvl5pPr>
              <a:buClrTx/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203848" y="4731990"/>
            <a:ext cx="2895600" cy="35718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1AF349-8AE6-4A55-A671-E569F9F765AE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1444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792571-189A-4DD0-90DF-21AC980CB73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02928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9282"/>
            <a:ext cx="4038600" cy="2646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69282"/>
            <a:ext cx="4038600" cy="26467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97246-E61D-4A4C-9558-DD9CDE479D0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193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EDEB83-4277-4BC2-A4DF-131F5489F64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062111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94CBCA-C969-4A76-8114-B3EE5FCD24A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484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438ABD-A582-4458-AA0C-91026223470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45467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01516F-EBA9-4812-B39F-6A773730D4F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63172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C8ACD6-0513-4146-B6E6-033E1F7484F2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7746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004888"/>
            <a:ext cx="8229600" cy="702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69282"/>
            <a:ext cx="8229600" cy="2646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smtClean="0"/>
              <a:t>Second level</a:t>
            </a:r>
            <a:endParaRPr lang="en-GB" smtClean="0"/>
          </a:p>
          <a:p>
            <a:pPr lvl="1"/>
            <a:r>
              <a:rPr lang="en-GB" smtClean="0"/>
              <a:t>Third level</a:t>
            </a:r>
          </a:p>
          <a:p>
            <a:pPr lvl="2"/>
            <a:r>
              <a:rPr lang="en-GB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3919"/>
            <a:ext cx="2895600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3919"/>
            <a:ext cx="2133600" cy="3571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9F13063E-DA6F-47BC-A98D-D3E5B7E3EAC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717947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rgbClr val="FFFFFF"/>
              </a:solidFill>
            </a:endParaRPr>
          </a:p>
        </p:txBody>
      </p:sp>
      <p:pic>
        <p:nvPicPr>
          <p:cNvPr id="1032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9" y="194073"/>
            <a:ext cx="1436687" cy="75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Rectangle 6"/>
          <p:cNvSpPr>
            <a:spLocks noChangeArrowheads="1"/>
          </p:cNvSpPr>
          <p:nvPr userDrawn="1"/>
        </p:nvSpPr>
        <p:spPr bwMode="auto">
          <a:xfrm>
            <a:off x="4140200" y="4873228"/>
            <a:ext cx="611188" cy="270272"/>
          </a:xfrm>
          <a:prstGeom prst="rect">
            <a:avLst/>
          </a:prstGeom>
          <a:solidFill>
            <a:srgbClr val="133176"/>
          </a:solidFill>
          <a:ln w="9525" algn="ctr">
            <a:solidFill>
              <a:srgbClr val="133176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0" tIns="36000" rIns="54000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IE" sz="600" b="0" i="1">
                <a:solidFill>
                  <a:srgbClr val="FFFFFF"/>
                </a:solidFill>
              </a:rPr>
              <a:t>Policy</a:t>
            </a:r>
            <a:endParaRPr lang="en-GB" sz="600" b="0" i="1">
              <a:solidFill>
                <a:srgbClr val="FFFFFF"/>
              </a:solidFill>
            </a:endParaRPr>
          </a:p>
        </p:txBody>
      </p:sp>
      <p:sp>
        <p:nvSpPr>
          <p:cNvPr id="1034" name="Rectangle 6"/>
          <p:cNvSpPr>
            <a:spLocks noChangeArrowheads="1"/>
          </p:cNvSpPr>
          <p:nvPr userDrawn="1"/>
        </p:nvSpPr>
        <p:spPr bwMode="auto">
          <a:xfrm>
            <a:off x="4140200" y="4873228"/>
            <a:ext cx="611188" cy="270272"/>
          </a:xfrm>
          <a:prstGeom prst="rect">
            <a:avLst/>
          </a:prstGeom>
          <a:solidFill>
            <a:srgbClr val="00BEFF"/>
          </a:solidFill>
          <a:ln w="9525" algn="ctr">
            <a:solidFill>
              <a:srgbClr val="00BEFF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8"/>
              </a:srgbClr>
            </a:outerShdw>
          </a:effectLst>
        </p:spPr>
        <p:txBody>
          <a:bodyPr lIns="0" tIns="36000" rIns="54000"/>
          <a:lstStyle>
            <a:lvl1pPr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defTabSz="4572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IE" sz="600" b="0" i="1" dirty="0">
                <a:solidFill>
                  <a:srgbClr val="FFFFFF"/>
                </a:solidFill>
              </a:rPr>
              <a:t> Research and</a:t>
            </a:r>
          </a:p>
          <a:p>
            <a:pPr eaLnBrk="1" hangingPunct="1"/>
            <a:r>
              <a:rPr lang="en-IE" sz="600" b="0" i="1" dirty="0">
                <a:solidFill>
                  <a:srgbClr val="FFFFFF"/>
                </a:solidFill>
              </a:rPr>
              <a:t> Innovation</a:t>
            </a:r>
            <a:endParaRPr lang="en-GB" sz="600" b="0" i="1" dirty="0">
              <a:solidFill>
                <a:srgbClr val="FFFFFF"/>
              </a:solidFill>
            </a:endParaRPr>
          </a:p>
        </p:txBody>
      </p:sp>
      <p:sp>
        <p:nvSpPr>
          <p:cNvPr id="1035" name="Rectangle 20"/>
          <p:cNvSpPr>
            <a:spLocks noChangeArrowheads="1"/>
          </p:cNvSpPr>
          <p:nvPr userDrawn="1"/>
        </p:nvSpPr>
        <p:spPr bwMode="auto">
          <a:xfrm>
            <a:off x="4144964" y="916781"/>
            <a:ext cx="619125" cy="27385"/>
          </a:xfrm>
          <a:prstGeom prst="rect">
            <a:avLst/>
          </a:prstGeom>
          <a:solidFill>
            <a:srgbClr val="00B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82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32" r:id="rId3"/>
    <p:sldLayoutId id="2147484033" r:id="rId4"/>
    <p:sldLayoutId id="2147484034" r:id="rId5"/>
    <p:sldLayoutId id="2147484035" r:id="rId6"/>
    <p:sldLayoutId id="2147484036" r:id="rId7"/>
    <p:sldLayoutId id="2147484037" r:id="rId8"/>
    <p:sldLayoutId id="2147484038" r:id="rId9"/>
  </p:sldLayoutIdLst>
  <p:transition spd="slow">
    <p:push dir="u"/>
  </p:transition>
  <p:timing>
    <p:tnLst>
      <p:par>
        <p:cTn id="1" dur="indefinite" restart="never" nodeType="tmRoot"/>
      </p:par>
    </p:tnLst>
  </p:timing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register.consilium.europa.eu/doc/srv?l=EN&amp;f=ST%2014728%202011%20INIT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europa.eu/rapid/press-release_IP-15-3885_en.htm" TargetMode="External"/><Relationship Id="rId2" Type="http://schemas.openxmlformats.org/officeDocument/2006/relationships/hyperlink" Target="http://ec.europa.eu/research/participants/portal/desktop/en/opportunities/index.html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hyperlink" Target="http://ec.europa.eu/research/index.cfm?pg=newsalert&amp;year=2015&amp;na=na-090213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5" descr="H2020 BACKDRP 3610x17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3025" y="3219450"/>
            <a:ext cx="92170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-54770" y="735807"/>
            <a:ext cx="9180513" cy="2483644"/>
          </a:xfrm>
          <a:prstGeom prst="rect">
            <a:avLst/>
          </a:prstGeom>
          <a:solidFill>
            <a:srgbClr val="0F5494"/>
          </a:solidFill>
          <a:ln>
            <a:noFill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 dirty="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38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695637" y="971361"/>
            <a:ext cx="8136904" cy="1096333"/>
          </a:xfrm>
        </p:spPr>
        <p:txBody>
          <a:bodyPr/>
          <a:lstStyle/>
          <a:p>
            <a:pPr algn="ctr" eaLnBrk="1" hangingPunct="1"/>
            <a:r>
              <a:rPr lang="en-GB" sz="2800" dirty="0" smtClean="0">
                <a:effectLst/>
              </a:rPr>
              <a:t>Spreading Excellence and Widening Participation </a:t>
            </a:r>
            <a:endParaRPr lang="en-GB" sz="1600" dirty="0">
              <a:effectLst/>
            </a:endParaRPr>
          </a:p>
          <a:p>
            <a:pPr algn="r" eaLnBrk="1" hangingPunct="1"/>
            <a:endParaRPr lang="en-GB" sz="1600" dirty="0" smtClean="0">
              <a:effectLst/>
            </a:endParaRPr>
          </a:p>
          <a:p>
            <a:pPr algn="r" eaLnBrk="1" hangingPunct="1"/>
            <a:r>
              <a:rPr lang="en-GB" sz="1600" dirty="0" smtClean="0">
                <a:effectLst/>
              </a:rPr>
              <a:t> </a:t>
            </a:r>
          </a:p>
          <a:p>
            <a:pPr algn="r" eaLnBrk="1" hangingPunct="1"/>
            <a:r>
              <a:rPr lang="en-GB" sz="1600" dirty="0" smtClean="0">
                <a:effectLst/>
              </a:rPr>
              <a:t>Dr G Ambroziewicz</a:t>
            </a:r>
            <a:endParaRPr lang="en-GB" sz="1600" dirty="0">
              <a:effectLst/>
            </a:endParaRPr>
          </a:p>
          <a:p>
            <a:pPr algn="r" eaLnBrk="1" hangingPunct="1"/>
            <a:endParaRPr lang="en-GB" sz="1600" dirty="0">
              <a:effectLst/>
            </a:endParaRPr>
          </a:p>
          <a:p>
            <a:pPr algn="r" eaLnBrk="1" hangingPunct="1"/>
            <a:r>
              <a:rPr lang="en-GB" sz="2000" dirty="0" smtClean="0">
                <a:effectLst/>
              </a:rPr>
              <a:t>Warsaw, 24/01/2017</a:t>
            </a:r>
            <a:endParaRPr lang="en-GB" sz="2000" dirty="0" smtClean="0">
              <a:effectLst/>
            </a:endParaRPr>
          </a:p>
          <a:p>
            <a:pPr algn="ctr"/>
            <a:endParaRPr lang="fr-BE" sz="3200" dirty="0" smtClean="0">
              <a:effectLst/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4716463" y="1545431"/>
            <a:ext cx="4284662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60000"/>
              </a:spcBef>
              <a:buClr>
                <a:schemeClr val="bg1"/>
              </a:buClr>
            </a:pPr>
            <a:endParaRPr lang="fr-BE" sz="2400" b="0" i="1">
              <a:solidFill>
                <a:schemeClr val="bg1"/>
              </a:solidFill>
            </a:endParaRPr>
          </a:p>
          <a:p>
            <a:pPr eaLnBrk="1" hangingPunct="1">
              <a:spcBef>
                <a:spcPct val="60000"/>
              </a:spcBef>
              <a:buClr>
                <a:schemeClr val="bg1"/>
              </a:buClr>
            </a:pPr>
            <a:endParaRPr lang="fr-BE" sz="2400" b="0" i="1">
              <a:solidFill>
                <a:schemeClr val="bg1"/>
              </a:solidFill>
            </a:endParaRPr>
          </a:p>
        </p:txBody>
      </p:sp>
      <p:sp>
        <p:nvSpPr>
          <p:cNvPr id="16391" name="Rectangle 10"/>
          <p:cNvSpPr>
            <a:spLocks noChangeArrowheads="1"/>
          </p:cNvSpPr>
          <p:nvPr/>
        </p:nvSpPr>
        <p:spPr bwMode="auto">
          <a:xfrm>
            <a:off x="827088" y="2356247"/>
            <a:ext cx="3384550" cy="303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  <a:buClr>
                <a:schemeClr val="bg1"/>
              </a:buClr>
            </a:pPr>
            <a:endParaRPr lang="en-US" sz="2000"/>
          </a:p>
        </p:txBody>
      </p:sp>
      <p:pic>
        <p:nvPicPr>
          <p:cNvPr id="16392" name="Picture 6" descr="LOGO CE-EN-quadri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9689" y="194073"/>
            <a:ext cx="1436687" cy="748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3" name="Rectangle 19"/>
          <p:cNvSpPr>
            <a:spLocks noChangeArrowheads="1"/>
          </p:cNvSpPr>
          <p:nvPr/>
        </p:nvSpPr>
        <p:spPr bwMode="auto">
          <a:xfrm>
            <a:off x="4144964" y="916781"/>
            <a:ext cx="619125" cy="27385"/>
          </a:xfrm>
          <a:prstGeom prst="rect">
            <a:avLst/>
          </a:prstGeom>
          <a:solidFill>
            <a:srgbClr val="00BE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99542"/>
            <a:ext cx="8228012" cy="754856"/>
          </a:xfrm>
        </p:spPr>
        <p:txBody>
          <a:bodyPr/>
          <a:lstStyle/>
          <a:p>
            <a:r>
              <a:rPr lang="en-GB" sz="2400" dirty="0" smtClean="0">
                <a:solidFill>
                  <a:srgbClr val="C00000"/>
                </a:solidFill>
              </a:rPr>
              <a:t>Teaming: Analysis of proposals by country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4786312"/>
            <a:ext cx="2133600" cy="357188"/>
          </a:xfrm>
        </p:spPr>
        <p:txBody>
          <a:bodyPr/>
          <a:lstStyle/>
          <a:p>
            <a:pPr algn="ctr">
              <a:defRPr/>
            </a:pPr>
            <a:fld id="{984E114E-020F-484D-BEC8-39EDFB00D4EE}" type="slidenum">
              <a:rPr lang="en-GB" smtClean="0"/>
              <a:pPr algn="ctr">
                <a:defRPr/>
              </a:pPr>
              <a:t>10</a:t>
            </a:fld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233184"/>
              </p:ext>
            </p:extLst>
          </p:nvPr>
        </p:nvGraphicFramePr>
        <p:xfrm>
          <a:off x="899592" y="1294389"/>
          <a:ext cx="7056785" cy="38258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1363"/>
                <a:gridCol w="1393933"/>
                <a:gridCol w="871208"/>
                <a:gridCol w="713856"/>
                <a:gridCol w="3816425"/>
              </a:tblGrid>
              <a:tr h="2021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  <a:latin typeface="+mn-lt"/>
                        </a:rPr>
                        <a:t> 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Member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States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Proposals received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Proposals funded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900" dirty="0">
                          <a:solidFill>
                            <a:schemeClr val="tx1"/>
                          </a:solidFill>
                          <a:effectLst/>
                        </a:rPr>
                        <a:t>Advanced </a:t>
                      </a:r>
                      <a:r>
                        <a:rPr lang="en-GB" sz="900" dirty="0" smtClean="0">
                          <a:solidFill>
                            <a:schemeClr val="tx1"/>
                          </a:solidFill>
                          <a:effectLst/>
                        </a:rPr>
                        <a:t>partners (proposals</a:t>
                      </a:r>
                      <a:r>
                        <a:rPr lang="en-GB" sz="90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received)</a:t>
                      </a:r>
                      <a:endParaRPr lang="en-GB" sz="9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Bulgaria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11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BE, DE, DK, HR, HU, IL, IT, SE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Croatia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6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BE, CH, DE, ES, </a:t>
                      </a:r>
                      <a:r>
                        <a:rPr lang="en-GB" sz="700" b="0" dirty="0" smtClean="0">
                          <a:effectLst/>
                        </a:rPr>
                        <a:t>FR, </a:t>
                      </a:r>
                      <a:r>
                        <a:rPr lang="en-GB" sz="700" b="0" dirty="0">
                          <a:effectLst/>
                        </a:rPr>
                        <a:t>IT, NL,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7149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Cyprus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14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 b="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0" dirty="0" smtClean="0">
                          <a:effectLst/>
                        </a:rPr>
                        <a:t>AT</a:t>
                      </a:r>
                      <a:r>
                        <a:rPr lang="es-ES" sz="700" b="0" dirty="0">
                          <a:effectLst/>
                        </a:rPr>
                        <a:t>, CH, DE, ES, EL, FR, IL, IT, NL, PT, SE,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Czech Republic 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10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 b="0" dirty="0">
                          <a:effectLst/>
                        </a:rPr>
                        <a:t>AT, DE, CH, IT,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Estonia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5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ES, FI, UK 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Hungary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9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BE, DE, ES, NL,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Latvia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7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CH DE, DK,  ES, FI, FR, IT, NL, SE 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Lithuania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3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700" b="0" dirty="0">
                          <a:effectLst/>
                        </a:rPr>
                        <a:t>DE, DK, FR, FI, IE, SE,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Luxembourg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 dirty="0">
                          <a:effectLst/>
                          <a:latin typeface="+mn-lt"/>
                        </a:rPr>
                        <a:t>1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 dirty="0">
                          <a:effectLst/>
                        </a:rPr>
                        <a:t>FR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Malta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 dirty="0">
                          <a:effectLst/>
                          <a:latin typeface="+mn-lt"/>
                        </a:rPr>
                        <a:t>5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 dirty="0">
                          <a:effectLst/>
                        </a:rPr>
                        <a:t>DE, NL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235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dirty="0" err="1">
                          <a:effectLst/>
                        </a:rPr>
                        <a:t>Poland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>
                          <a:effectLst/>
                          <a:latin typeface="+mn-lt"/>
                        </a:rPr>
                        <a:t>19</a:t>
                      </a:r>
                      <a:endParaRPr lang="en-GB" sz="700" b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 b="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0" dirty="0" smtClean="0">
                          <a:effectLst/>
                        </a:rPr>
                        <a:t>BE</a:t>
                      </a:r>
                      <a:r>
                        <a:rPr lang="es-ES" sz="700" b="0" dirty="0">
                          <a:effectLst/>
                        </a:rPr>
                        <a:t>, CZ, DE, DK, EL, FI, FR, LU, NL, SE, SL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Portugal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 dirty="0">
                          <a:effectLst/>
                          <a:latin typeface="+mn-lt"/>
                        </a:rPr>
                        <a:t>9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0" dirty="0">
                          <a:effectLst/>
                        </a:rPr>
                        <a:t>AT, BE, DE, NL,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453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50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>
                          <a:effectLst/>
                        </a:rPr>
                        <a:t>Romania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PT" sz="700" b="0" dirty="0">
                          <a:effectLst/>
                          <a:latin typeface="+mn-lt"/>
                        </a:rPr>
                        <a:t>24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BE, CH, CZ, DE, DK, ES, IE, FR, IL, IT, HU, NL, PT, SE, UK  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235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>
                          <a:effectLst/>
                        </a:rPr>
                        <a:t>Slovakia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13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4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b="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 smtClean="0">
                          <a:effectLst/>
                        </a:rPr>
                        <a:t>AT</a:t>
                      </a:r>
                      <a:r>
                        <a:rPr lang="en-GB" sz="700" b="0" dirty="0">
                          <a:effectLst/>
                        </a:rPr>
                        <a:t>, BE, DE, EL, ES, IE, IT, FI, FR, NL, SK, UK 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>
                          <a:effectLst/>
                        </a:rPr>
                        <a:t>Slovenia</a:t>
                      </a:r>
                      <a:endParaRPr lang="en-GB" sz="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11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2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CH, DE, ES, FR, IT, SE 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</a:rPr>
                        <a:t>Total MS</a:t>
                      </a:r>
                      <a:endParaRPr lang="en-GB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+mn-lt"/>
                        </a:rPr>
                        <a:t>147</a:t>
                      </a:r>
                      <a:endParaRPr lang="en-GB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30</a:t>
                      </a:r>
                      <a:endParaRPr lang="en-GB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6854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GB" sz="700" b="1" dirty="0" smtClean="0">
                          <a:effectLst/>
                          <a:latin typeface="+mn-lt"/>
                        </a:rPr>
                        <a:t>Associated Countries</a:t>
                      </a:r>
                      <a:endParaRPr lang="en-GB" sz="700" b="1" dirty="0">
                        <a:effectLst/>
                        <a:latin typeface="+mn-lt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700" b="1" dirty="0">
                        <a:effectLst/>
                        <a:latin typeface="+mn-lt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endParaRPr lang="en-GB" sz="700" dirty="0">
                        <a:effectLst/>
                        <a:latin typeface="+mn-lt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</a:rPr>
                        <a:t>Albania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ES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</a:rPr>
                        <a:t>Faroe Islands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DE, UK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</a:rPr>
                        <a:t>Montenegro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IT, SL, RS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2359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</a:rPr>
                        <a:t>Serbia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15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700" b="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700" b="0" dirty="0" smtClean="0">
                          <a:effectLst/>
                        </a:rPr>
                        <a:t>CZ</a:t>
                      </a:r>
                      <a:r>
                        <a:rPr lang="es-ES" sz="700" b="0" dirty="0">
                          <a:effectLst/>
                        </a:rPr>
                        <a:t>, DE, EL, ES, IE, IT, NL, PL, SL, </a:t>
                      </a:r>
                      <a:r>
                        <a:rPr lang="es-ES" sz="700" b="0" dirty="0" smtClean="0">
                          <a:effectLst/>
                        </a:rPr>
                        <a:t>UK</a:t>
                      </a:r>
                      <a:endParaRPr lang="en-GB" sz="700" b="0" dirty="0">
                        <a:effectLst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GB" sz="5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</a:rPr>
                        <a:t>Turkey</a:t>
                      </a:r>
                      <a:endParaRPr lang="en-GB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  <a:latin typeface="+mn-lt"/>
                        </a:rPr>
                        <a:t>2</a:t>
                      </a:r>
                      <a:endParaRPr lang="en-GB" sz="700" b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0</a:t>
                      </a:r>
                      <a:endParaRPr lang="en-GB" sz="7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AT, DE, EL, IT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1179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500" dirty="0">
                          <a:effectLst/>
                        </a:rPr>
                        <a:t> </a:t>
                      </a:r>
                      <a:endParaRPr lang="en-GB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</a:rPr>
                        <a:t>Total AC</a:t>
                      </a:r>
                      <a:endParaRPr lang="en-GB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+mn-lt"/>
                        </a:rPr>
                        <a:t>20</a:t>
                      </a:r>
                      <a:endParaRPr lang="en-GB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GB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0" dirty="0">
                          <a:effectLst/>
                        </a:rPr>
                        <a:t> </a:t>
                      </a:r>
                      <a:endParaRPr lang="en-GB" sz="7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  <a:tr h="9196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1" dirty="0" smtClean="0">
                          <a:effectLst/>
                        </a:rPr>
                        <a:t>Grand Total</a:t>
                      </a:r>
                      <a:endParaRPr lang="en-GB" sz="7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167</a:t>
                      </a:r>
                      <a:endParaRPr lang="en-GB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7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31</a:t>
                      </a:r>
                      <a:endParaRPr lang="en-GB" sz="7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1025" marR="41025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7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025" marR="4102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1713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Teaming: Lessons learned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75606"/>
            <a:ext cx="8229600" cy="3553990"/>
          </a:xfrm>
        </p:spPr>
        <p:txBody>
          <a:bodyPr/>
          <a:lstStyle/>
          <a:p>
            <a:pPr marL="0" indent="0" defTabSz="512763" eaLnBrk="1" hangingPunct="1">
              <a:buSzPct val="140000"/>
              <a:buNone/>
              <a:defRPr/>
            </a:pPr>
            <a:r>
              <a:rPr lang="en-GB" sz="1400" i="0" u="sng" dirty="0" smtClean="0"/>
              <a:t>Successful</a:t>
            </a:r>
            <a:r>
              <a:rPr lang="fr-BE" sz="1400" i="0" u="sng" dirty="0" smtClean="0"/>
              <a:t> </a:t>
            </a:r>
            <a:r>
              <a:rPr lang="en-GB" sz="1400" i="0" u="sng" dirty="0" smtClean="0"/>
              <a:t>proposals</a:t>
            </a:r>
            <a:r>
              <a:rPr lang="fr-BE" sz="1400" i="0" u="sng" dirty="0" smtClean="0"/>
              <a:t> </a:t>
            </a:r>
            <a:r>
              <a:rPr lang="en-GB" sz="1400" i="0" u="sng" dirty="0" smtClean="0"/>
              <a:t>marked</a:t>
            </a:r>
            <a:r>
              <a:rPr lang="fr-BE" sz="1400" i="0" u="sng" dirty="0" smtClean="0"/>
              <a:t> </a:t>
            </a:r>
            <a:r>
              <a:rPr lang="en-GB" sz="1400" i="0" u="sng" dirty="0" smtClean="0"/>
              <a:t>by</a:t>
            </a:r>
            <a:r>
              <a:rPr lang="fr-BE" sz="1400" i="0" u="sng" dirty="0" smtClean="0"/>
              <a:t>:</a:t>
            </a:r>
            <a:endParaRPr lang="en-GB" sz="1400" i="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Clear objectives / vision /excellence, engaging strategically in a path of innovative growth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Well-chosen</a:t>
            </a:r>
            <a:r>
              <a:rPr lang="en-GB" sz="1400" i="0" dirty="0"/>
              <a:t>, carefully structured partnership &amp; strong engagement from parties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Long </a:t>
            </a:r>
            <a:r>
              <a:rPr lang="en-GB" sz="1400" i="0" dirty="0"/>
              <a:t>term </a:t>
            </a:r>
            <a:r>
              <a:rPr lang="en-GB" sz="1400" i="0" dirty="0" smtClean="0"/>
              <a:t>science and innovation strategy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Broad alignment </a:t>
            </a:r>
            <a:r>
              <a:rPr lang="en-GB" sz="1400" i="0" dirty="0"/>
              <a:t>with </a:t>
            </a:r>
            <a:r>
              <a:rPr lang="en-GB" sz="1400" i="0" dirty="0" smtClean="0"/>
              <a:t>national/regional </a:t>
            </a:r>
            <a:r>
              <a:rPr lang="en-GB" sz="1400" i="0" dirty="0"/>
              <a:t>Smart Specialisation </a:t>
            </a:r>
            <a:r>
              <a:rPr lang="en-GB" sz="1400" i="0" dirty="0" smtClean="0"/>
              <a:t>Strategies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Long </a:t>
            </a:r>
            <a:r>
              <a:rPr lang="en-GB" sz="1400" i="0" dirty="0"/>
              <a:t>term </a:t>
            </a:r>
            <a:r>
              <a:rPr lang="en-GB" sz="1400" i="0" dirty="0" smtClean="0"/>
              <a:t>financial commitments from relevant authorities</a:t>
            </a:r>
            <a:endParaRPr lang="en-GB" sz="1400" i="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Clear strategy on handling resources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en-GB" sz="1400" i="0" dirty="0"/>
          </a:p>
          <a:p>
            <a:pPr marL="0" indent="0">
              <a:buNone/>
              <a:defRPr/>
            </a:pPr>
            <a:r>
              <a:rPr lang="en-GB" sz="1400" i="0" u="sng" dirty="0" smtClean="0"/>
              <a:t>For the next call proposers should:</a:t>
            </a:r>
            <a:endParaRPr lang="en-GB" sz="1400" i="0" dirty="0" smtClean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Clarify better their vision 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Make clear pointers to integration with medium to long term growth strategies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Have clear plans on organisational and resource related issues</a:t>
            </a: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11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3030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ERA Chairs - Objectives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672408"/>
          </a:xfrm>
        </p:spPr>
        <p:txBody>
          <a:bodyPr/>
          <a:lstStyle/>
          <a:p>
            <a:pPr marL="0" indent="0" defTabSz="512763" eaLnBrk="1" hangingPunct="1">
              <a:buSzPct val="140000"/>
              <a:buNone/>
              <a:defRPr/>
            </a:pPr>
            <a:r>
              <a:rPr lang="en-GB" sz="1600" b="1" i="0" u="sng" dirty="0" smtClean="0"/>
              <a:t>Objectives of the action: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en-GB" sz="1600" b="1" i="0" u="sng" dirty="0" smtClean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Bring high quality researchers and </a:t>
            </a:r>
            <a:r>
              <a:rPr lang="en-GB" sz="1600" i="0" dirty="0" smtClean="0"/>
              <a:t>managers </a:t>
            </a:r>
            <a:r>
              <a:rPr lang="en-GB" sz="1600" b="1" i="0" dirty="0" smtClean="0"/>
              <a:t>(the ERA Chair and his/her team) </a:t>
            </a:r>
            <a:r>
              <a:rPr lang="en-GB" sz="1600" i="0" dirty="0"/>
              <a:t>to universities and other research organisations with the potential for research excellence</a:t>
            </a:r>
            <a:r>
              <a:rPr lang="en-GB" sz="1600" i="0" dirty="0" smtClean="0"/>
              <a:t>.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Institutions should implement structural changes to achieve excellence on a sustainable basis.</a:t>
            </a:r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600" i="0" dirty="0" smtClean="0"/>
          </a:p>
          <a:p>
            <a:pPr eaLnBrk="1" hangingPunct="1">
              <a:spcBef>
                <a:spcPts val="1200"/>
              </a:spcBef>
              <a:buNone/>
            </a:pPr>
            <a:r>
              <a:rPr lang="en-GB" altLang="en-US" sz="1600" b="1" i="0" u="sng" dirty="0" smtClean="0"/>
              <a:t>Participants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1600" i="0" dirty="0" smtClean="0"/>
              <a:t>One single applicant (mono-beneficiary action) located in a Widening country.</a:t>
            </a:r>
          </a:p>
          <a:p>
            <a:pPr eaLnBrk="1" hangingPunct="1">
              <a:spcBef>
                <a:spcPts val="1200"/>
              </a:spcBef>
            </a:pPr>
            <a:endParaRPr lang="en-GB" sz="1400" i="0" dirty="0" smtClean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400" i="0" dirty="0" smtClean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12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647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ERA Chairs: Proposal Design &amp; Impact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55399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None/>
            </a:pPr>
            <a:r>
              <a:rPr lang="en-GB" altLang="en-US" sz="1400" b="1" i="0" u="sng" dirty="0" smtClean="0"/>
              <a:t>Proposals</a:t>
            </a:r>
            <a:r>
              <a:rPr lang="en-GB" altLang="en-US" sz="1400" b="1" i="0" u="sng" dirty="0"/>
              <a:t>: </a:t>
            </a:r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/>
              <a:t>Bottom-up approach but  connected with the ERA Chair holder expertise to fully capitalise on his/her </a:t>
            </a:r>
            <a:r>
              <a:rPr lang="en-GB" altLang="en-US" sz="1400" i="0" dirty="0" smtClean="0"/>
              <a:t>presence;</a:t>
            </a:r>
            <a:endParaRPr lang="en-GB" altLang="en-US" sz="1400" i="0" dirty="0"/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/>
              <a:t>Include measures to foster ERA priorities (open recruitment, peer review, gender balance, Charter &amp; Code</a:t>
            </a:r>
            <a:r>
              <a:rPr lang="en-GB" altLang="en-US" sz="1400" i="0" dirty="0" smtClean="0"/>
              <a:t>);</a:t>
            </a:r>
            <a:endParaRPr lang="en-GB" altLang="en-US" sz="1400" i="0" dirty="0"/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/>
              <a:t>Include a plan to increase Research Capacity - if infrastructures foreseen present a strategy for funding  (including </a:t>
            </a:r>
            <a:r>
              <a:rPr lang="en-GB" altLang="en-US" sz="1400" i="0"/>
              <a:t>possible </a:t>
            </a:r>
            <a:r>
              <a:rPr lang="en-GB" altLang="en-US" sz="1400" i="0" smtClean="0"/>
              <a:t>use </a:t>
            </a:r>
            <a:r>
              <a:rPr lang="en-GB" altLang="en-US" sz="1400" i="0" dirty="0"/>
              <a:t>of </a:t>
            </a:r>
            <a:r>
              <a:rPr lang="en-GB" altLang="en-US" sz="1400" i="0" dirty="0" smtClean="0"/>
              <a:t>ESIF funding). 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en-US" altLang="en-US" sz="1400" b="1" i="0" u="sng" dirty="0" smtClean="0"/>
              <a:t>Expected Impact:</a:t>
            </a:r>
            <a:endParaRPr lang="en-GB" altLang="en-US" sz="1200" b="1" i="0" dirty="0"/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Increased attractiveness of institution and region for excellent </a:t>
            </a:r>
            <a:r>
              <a:rPr lang="en-GB" altLang="en-US" sz="1400" i="0" dirty="0" smtClean="0"/>
              <a:t>researchers</a:t>
            </a:r>
            <a:r>
              <a:rPr lang="en-GB" altLang="en-US" sz="1400" i="0" dirty="0"/>
              <a:t>;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Research excellence in the fields covered by the ERA </a:t>
            </a:r>
            <a:r>
              <a:rPr lang="en-GB" altLang="en-US" sz="1400" i="0" dirty="0" smtClean="0"/>
              <a:t>Chair</a:t>
            </a:r>
            <a:r>
              <a:rPr lang="en-GB" altLang="en-US" sz="1400" i="0" dirty="0"/>
              <a:t>;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Improved </a:t>
            </a:r>
            <a:r>
              <a:rPr lang="en-GB" altLang="en-US" sz="1400" i="0" dirty="0" smtClean="0"/>
              <a:t>capability of the institution </a:t>
            </a:r>
            <a:r>
              <a:rPr lang="en-GB" altLang="en-US" sz="1400" i="0" dirty="0"/>
              <a:t>to succeed in competitive research </a:t>
            </a:r>
            <a:r>
              <a:rPr lang="en-GB" altLang="en-US" sz="1400" i="0" dirty="0" smtClean="0"/>
              <a:t>funding; 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 smtClean="0"/>
              <a:t>Institutional </a:t>
            </a:r>
            <a:r>
              <a:rPr lang="en-GB" altLang="en-US" sz="1400" i="0" dirty="0"/>
              <a:t>changes to comply with ERA </a:t>
            </a:r>
            <a:r>
              <a:rPr lang="en-GB" altLang="en-US" sz="1400" i="0" dirty="0" smtClean="0"/>
              <a:t>priorities.</a:t>
            </a:r>
            <a:endParaRPr lang="en-GB" altLang="en-US" sz="1400" i="0" dirty="0"/>
          </a:p>
          <a:p>
            <a:pPr marL="0" indent="0" eaLnBrk="1" hangingPunct="1">
              <a:spcBef>
                <a:spcPts val="1200"/>
              </a:spcBef>
              <a:buNone/>
            </a:pPr>
            <a:endParaRPr lang="en-US" altLang="en-US" sz="1400" i="0" dirty="0" smtClean="0"/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8574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ERA Chairs: The ERA Chair holder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7574"/>
            <a:ext cx="8229600" cy="3553990"/>
          </a:xfrm>
        </p:spPr>
        <p:txBody>
          <a:bodyPr/>
          <a:lstStyle/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 smtClean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The ERA Chair should be an outstanding researcher and research manager with a proven record of </a:t>
            </a:r>
            <a:r>
              <a:rPr lang="en-GB" sz="1600" i="0" dirty="0" smtClean="0"/>
              <a:t>leadership;</a:t>
            </a: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 The ERA Chair appointment must follow an open and merit-based recruitment </a:t>
            </a:r>
            <a:r>
              <a:rPr lang="en-GB" sz="1600" i="0" dirty="0" smtClean="0"/>
              <a:t>process </a:t>
            </a:r>
            <a:r>
              <a:rPr lang="en-GB" sz="1600" i="0" dirty="0"/>
              <a:t>- </a:t>
            </a:r>
            <a:r>
              <a:rPr lang="en-GB" sz="1600" i="0" dirty="0" smtClean="0"/>
              <a:t>to </a:t>
            </a:r>
            <a:r>
              <a:rPr lang="en-GB" sz="1600" i="0" dirty="0"/>
              <a:t>be subjected to monitoring by the European </a:t>
            </a:r>
            <a:r>
              <a:rPr lang="en-GB" sz="1600" i="0" dirty="0" smtClean="0"/>
              <a:t>Commission;</a:t>
            </a: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ERA Chair holder should be appointed in a full time position but part-time arrangements are </a:t>
            </a:r>
            <a:r>
              <a:rPr lang="en-GB" sz="1600" i="0" dirty="0" smtClean="0"/>
              <a:t>possible; </a:t>
            </a: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The institution should ensure autonomy for the Chair and his/her </a:t>
            </a:r>
            <a:r>
              <a:rPr lang="en-GB" sz="1600" i="0" dirty="0" smtClean="0"/>
              <a:t>team;</a:t>
            </a: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6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600" i="0" dirty="0"/>
              <a:t>ERA Chairs can be of any </a:t>
            </a:r>
            <a:r>
              <a:rPr lang="en-GB" sz="1600" i="0" dirty="0" smtClean="0"/>
              <a:t>nationality;</a:t>
            </a:r>
            <a:endParaRPr lang="en-GB" sz="1600" i="0" dirty="0"/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14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0857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ERA Chairs: Costs &amp; Call 2017 details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328" y="1059582"/>
            <a:ext cx="8229600" cy="3888432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None/>
            </a:pPr>
            <a:r>
              <a:rPr lang="en-US" altLang="en-US" sz="1400" b="1" i="0" u="sng" dirty="0" smtClean="0"/>
              <a:t>Eligible Costs:</a:t>
            </a:r>
            <a:endParaRPr lang="en-US" altLang="en-US" sz="1400" b="1" i="0" u="sng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Salaries </a:t>
            </a:r>
            <a:r>
              <a:rPr lang="en-GB" sz="1400" i="0" dirty="0"/>
              <a:t>of ERA Chairs and his/her team</a:t>
            </a:r>
            <a:r>
              <a:rPr lang="en-GB" sz="1400" i="0" dirty="0" smtClean="0"/>
              <a:t>.</a:t>
            </a:r>
            <a:endParaRPr lang="en-GB" sz="14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400" i="0" dirty="0"/>
              <a:t>Contribution towards measures aimed at facilitating structural changes at the institution</a:t>
            </a:r>
            <a:r>
              <a:rPr lang="en-GB" sz="1400" i="0" dirty="0" smtClean="0"/>
              <a:t>:	- </a:t>
            </a:r>
            <a:r>
              <a:rPr lang="en-GB" sz="1400" i="0" dirty="0"/>
              <a:t>ERA priorities;</a:t>
            </a:r>
          </a:p>
          <a:p>
            <a:pPr marL="0" indent="0" defTabSz="512763" eaLnBrk="1" hangingPunct="1">
              <a:buSzPct val="140000"/>
              <a:buNone/>
              <a:defRPr/>
            </a:pPr>
            <a:r>
              <a:rPr lang="en-GB" sz="1400" i="0" dirty="0"/>
              <a:t>	</a:t>
            </a:r>
            <a:r>
              <a:rPr lang="en-GB" sz="1400" i="0" dirty="0" smtClean="0"/>
              <a:t>		- </a:t>
            </a:r>
            <a:r>
              <a:rPr lang="en-GB" sz="1400" i="0" dirty="0"/>
              <a:t>Costs including training, meetings, publication and patenting costs, 	 	  </a:t>
            </a:r>
            <a:r>
              <a:rPr lang="en-GB" sz="1400" i="0" dirty="0" smtClean="0"/>
              <a:t>   	equipment </a:t>
            </a:r>
            <a:r>
              <a:rPr lang="en-GB" sz="1400" i="0" dirty="0"/>
              <a:t>(minor part of budget and duly justified</a:t>
            </a:r>
            <a:r>
              <a:rPr lang="en-GB" sz="1400" i="0" dirty="0" smtClean="0"/>
              <a:t>);</a:t>
            </a:r>
            <a:endParaRPr lang="en-GB" sz="14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400" i="0" dirty="0" smtClean="0"/>
              <a:t>The </a:t>
            </a:r>
            <a:r>
              <a:rPr lang="en-GB" sz="1400" i="0" dirty="0"/>
              <a:t>grant will not </a:t>
            </a:r>
            <a:r>
              <a:rPr lang="en-GB" sz="1400" i="0"/>
              <a:t>cover </a:t>
            </a:r>
            <a:r>
              <a:rPr lang="en-GB" sz="1400" i="0" smtClean="0"/>
              <a:t>infrastructures </a:t>
            </a:r>
            <a:r>
              <a:rPr lang="en-GB" sz="1400" i="0" dirty="0"/>
              <a:t>and research costs!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sz="1400" i="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b="1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ERA Chairs Call 2017: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Budget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	     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€33.91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million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Call publication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14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October 2015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Call opening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12 April 2017</a:t>
            </a:r>
            <a:endParaRPr lang="en-GB" sz="140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Call deadline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5 October 2017</a:t>
            </a:r>
            <a:endParaRPr lang="en-GB" sz="140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Project Size: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 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 up to €2.5 million (eligibility condition)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Project </a:t>
            </a: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Duration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up to 5 years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(eligibility condition)</a:t>
            </a:r>
            <a:endParaRPr lang="en-GB" sz="14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Implementation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Coordination and Support Action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15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6648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52" y="747218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ERA Chairs: 2014 </a:t>
            </a:r>
            <a:r>
              <a:rPr lang="en-GB" sz="2000" dirty="0">
                <a:solidFill>
                  <a:srgbClr val="C00000"/>
                </a:solidFill>
              </a:rPr>
              <a:t>call </a:t>
            </a:r>
            <a:r>
              <a:rPr lang="en-GB" sz="2000" dirty="0" smtClean="0">
                <a:solidFill>
                  <a:srgbClr val="C00000"/>
                </a:solidFill>
              </a:rPr>
              <a:t>statistics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3598"/>
            <a:ext cx="8424936" cy="3672408"/>
          </a:xfrm>
        </p:spPr>
        <p:txBody>
          <a:bodyPr/>
          <a:lstStyle/>
          <a:p>
            <a:pPr marL="0" indent="0" algn="ctr" defTabSz="512763" eaLnBrk="1" hangingPunct="1">
              <a:buSzPct val="140000"/>
              <a:buNone/>
              <a:defRPr/>
            </a:pPr>
            <a:endParaRPr lang="en-GB" sz="1400" b="1" i="0" dirty="0"/>
          </a:p>
          <a:p>
            <a:pPr marL="0" indent="0" algn="ctr" defTabSz="512763" eaLnBrk="1" hangingPunct="1">
              <a:buSzPct val="140000"/>
              <a:buNone/>
              <a:defRPr/>
            </a:pPr>
            <a:endParaRPr lang="en-GB" sz="14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16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ular Callout 33"/>
          <p:cNvSpPr>
            <a:spLocks noChangeArrowheads="1"/>
          </p:cNvSpPr>
          <p:nvPr/>
        </p:nvSpPr>
        <p:spPr bwMode="auto">
          <a:xfrm>
            <a:off x="5796136" y="1995686"/>
            <a:ext cx="2613025" cy="615950"/>
          </a:xfrm>
          <a:prstGeom prst="wedgeRoundRectCallout">
            <a:avLst>
              <a:gd name="adj1" fmla="val -36301"/>
              <a:gd name="adj2" fmla="val 115727"/>
              <a:gd name="adj3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charset="0"/>
              <a:buNone/>
            </a:pP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Total submitted: </a:t>
            </a:r>
            <a:r>
              <a:rPr lang="en-GB" altLang="en-US" sz="1050" i="0" dirty="0" smtClean="0">
                <a:solidFill>
                  <a:srgbClr val="FFC000"/>
                </a:solidFill>
                <a:ea typeface="MS Gothic" pitchFamily="49" charset="-128"/>
              </a:rPr>
              <a:t>88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charset="0"/>
              <a:buNone/>
            </a:pPr>
            <a:r>
              <a:rPr lang="en-GB" altLang="en-US" sz="1050" i="0" dirty="0" smtClean="0">
                <a:solidFill>
                  <a:srgbClr val="FFC000"/>
                </a:solidFill>
                <a:ea typeface="MS Gothic" pitchFamily="49" charset="-128"/>
              </a:rPr>
              <a:t>Funded</a:t>
            </a: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: </a:t>
            </a:r>
            <a:r>
              <a:rPr lang="en-GB" altLang="en-US" sz="1050" i="0" dirty="0" smtClean="0">
                <a:solidFill>
                  <a:srgbClr val="FFC000"/>
                </a:solidFill>
                <a:ea typeface="MS Gothic" pitchFamily="49" charset="-128"/>
              </a:rPr>
              <a:t>14 </a:t>
            </a: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projects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charset="0"/>
              <a:buNone/>
            </a:pP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Success rate: </a:t>
            </a:r>
            <a:r>
              <a:rPr lang="en-GB" altLang="en-US" sz="1050" i="0" dirty="0" smtClean="0">
                <a:solidFill>
                  <a:srgbClr val="FFC000"/>
                </a:solidFill>
                <a:ea typeface="MS Gothic" pitchFamily="49" charset="-128"/>
              </a:rPr>
              <a:t>16%</a:t>
            </a:r>
            <a:endParaRPr lang="en-GB" altLang="en-US" sz="1050" i="0" dirty="0">
              <a:solidFill>
                <a:srgbClr val="FFC000"/>
              </a:solidFill>
              <a:ea typeface="MS Gothic" pitchFamily="49" charset="-128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4685274"/>
              </p:ext>
            </p:extLst>
          </p:nvPr>
        </p:nvGraphicFramePr>
        <p:xfrm>
          <a:off x="971600" y="1275606"/>
          <a:ext cx="7488832" cy="3272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1766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90" name="Group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443890"/>
              </p:ext>
            </p:extLst>
          </p:nvPr>
        </p:nvGraphicFramePr>
        <p:xfrm>
          <a:off x="2819400" y="1828800"/>
          <a:ext cx="3600450" cy="2992041"/>
        </p:xfrm>
        <a:graphic>
          <a:graphicData uri="http://schemas.openxmlformats.org/drawingml/2006/table">
            <a:tbl>
              <a:tblPr/>
              <a:tblGrid>
                <a:gridCol w="1663700"/>
                <a:gridCol w="1936750"/>
              </a:tblGrid>
              <a:tr h="6584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Institution Country</a:t>
                      </a:r>
                      <a:endParaRPr kumimoji="0" lang="en-GB" alt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 Proposals per Country in the main list</a:t>
                      </a:r>
                      <a:endParaRPr kumimoji="0" lang="en-GB" altLang="en-US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F81BD"/>
                    </a:solidFill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PT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4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EE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Calibri" charset="0"/>
                          <a:cs typeface="Times New Roman" charset="0"/>
                        </a:rPr>
                        <a:t>4</a:t>
                      </a:r>
                      <a:endParaRPr kumimoji="0" lang="en-GB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CY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PL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2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HR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RO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Total</a:t>
                      </a:r>
                      <a:endParaRPr kumimoji="0" lang="en-GB" altLang="en-US" sz="1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bg1"/>
                        </a:buClr>
                        <a:defRPr sz="2000" i="1">
                          <a:solidFill>
                            <a:srgbClr val="0F5494"/>
                          </a:solidFill>
                          <a:latin typeface="Verdana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rgbClr val="009FBA"/>
                        </a:buClr>
                        <a:defRPr b="1">
                          <a:solidFill>
                            <a:srgbClr val="0F5494"/>
                          </a:solidFill>
                          <a:latin typeface="Verdana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200">
                          <a:solidFill>
                            <a:srgbClr val="0F5494"/>
                          </a:solidFill>
                          <a:latin typeface="Verdana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alt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14</a:t>
                      </a:r>
                      <a:endParaRPr kumimoji="0" lang="en-GB" alt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charset="0"/>
                        <a:ea typeface="Calibri" charset="0"/>
                        <a:cs typeface="Calibri" charset="0"/>
                      </a:endParaRPr>
                    </a:p>
                  </a:txBody>
                  <a:tcPr marL="87166" marR="8716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6" name="Rectangle 34"/>
          <p:cNvSpPr>
            <a:spLocks noChangeArrowheads="1"/>
          </p:cNvSpPr>
          <p:nvPr/>
        </p:nvSpPr>
        <p:spPr bwMode="auto">
          <a:xfrm>
            <a:off x="801922" y="992535"/>
            <a:ext cx="78005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GB" altLang="en-US" sz="2400" b="1" dirty="0">
                <a:solidFill>
                  <a:srgbClr val="C00000"/>
                </a:solidFill>
              </a:rPr>
              <a:t>ERA </a:t>
            </a:r>
            <a:r>
              <a:rPr lang="en-GB" altLang="en-US" sz="2400" b="1" dirty="0" smtClean="0">
                <a:solidFill>
                  <a:srgbClr val="C00000"/>
                </a:solidFill>
              </a:rPr>
              <a:t>Chairs 2014 call – Successful proposals</a:t>
            </a:r>
            <a:endParaRPr lang="en-GB" altLang="en-US" sz="2800" b="1" dirty="0">
              <a:solidFill>
                <a:srgbClr val="C00000"/>
              </a:solidFill>
            </a:endParaRPr>
          </a:p>
        </p:txBody>
      </p:sp>
      <p:sp>
        <p:nvSpPr>
          <p:cNvPr id="8195" name="Title 1"/>
          <p:cNvSpPr>
            <a:spLocks/>
          </p:cNvSpPr>
          <p:nvPr/>
        </p:nvSpPr>
        <p:spPr bwMode="auto">
          <a:xfrm>
            <a:off x="609600" y="1428750"/>
            <a:ext cx="9145588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358775" indent="-358775" eaLnBrk="0" hangingPunct="0">
              <a:defRPr sz="3000" b="1">
                <a:solidFill>
                  <a:srgbClr val="0F5494"/>
                </a:solidFill>
                <a:latin typeface="Verdana" charset="0"/>
              </a:defRPr>
            </a:lvl1pPr>
            <a:lvl2pPr marL="358775" indent="-358775" eaLnBrk="0" hangingPunct="0">
              <a:defRPr sz="3000" b="1">
                <a:solidFill>
                  <a:srgbClr val="0F5494"/>
                </a:solidFill>
                <a:latin typeface="Verdana" charset="0"/>
              </a:defRPr>
            </a:lvl2pPr>
            <a:lvl3pPr marL="358775" indent="-358775" eaLnBrk="0" hangingPunct="0">
              <a:defRPr sz="3000" b="1">
                <a:solidFill>
                  <a:srgbClr val="0F5494"/>
                </a:solidFill>
                <a:latin typeface="Verdana" charset="0"/>
              </a:defRPr>
            </a:lvl3pPr>
            <a:lvl4pPr marL="358775" indent="-358775" eaLnBrk="0" hangingPunct="0">
              <a:defRPr sz="3000" b="1">
                <a:solidFill>
                  <a:srgbClr val="0F5494"/>
                </a:solidFill>
                <a:latin typeface="Verdana" charset="0"/>
              </a:defRPr>
            </a:lvl4pPr>
            <a:lvl5pPr marL="358775" indent="-358775" eaLnBrk="0" hangingPunct="0">
              <a:defRPr sz="3000" b="1">
                <a:solidFill>
                  <a:srgbClr val="0F5494"/>
                </a:solidFill>
                <a:latin typeface="Verdana" charset="0"/>
              </a:defRPr>
            </a:lvl5pPr>
            <a:lvl6pPr marL="815975" indent="-35877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</a:defRPr>
            </a:lvl6pPr>
            <a:lvl7pPr marL="1273175" indent="-35877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</a:defRPr>
            </a:lvl7pPr>
            <a:lvl8pPr marL="1730375" indent="-35877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</a:defRPr>
            </a:lvl8pPr>
            <a:lvl9pPr marL="2187575" indent="-358775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charset="0"/>
              </a:defRPr>
            </a:lvl9pPr>
          </a:lstStyle>
          <a:p>
            <a:pPr eaLnBrk="1" hangingPunct="1"/>
            <a:endParaRPr lang="en-GB" altLang="en-US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1615259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ERA Chairs: Lessons learned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pPr marL="0" indent="0" defTabSz="512763" eaLnBrk="1" hangingPunct="1">
              <a:buSzPct val="140000"/>
              <a:buNone/>
              <a:defRPr/>
            </a:pPr>
            <a:r>
              <a:rPr lang="fr-BE" sz="1600" b="1" i="0" u="sng" dirty="0" smtClean="0"/>
              <a:t> Lessons learned for future calls: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fr-BE" sz="1600" i="0" u="sng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1600" i="0" dirty="0" smtClean="0"/>
              <a:t>Clearly define </a:t>
            </a:r>
            <a:r>
              <a:rPr lang="en-GB" altLang="en-US" sz="1600" i="0" dirty="0"/>
              <a:t>objectives towards institutional changes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1600" i="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1600" i="0" dirty="0"/>
              <a:t>Demonstrate the role and autonomy of the ERA Chair holder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1600" i="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1600" i="0" dirty="0"/>
              <a:t>Work Packages should be consistent and contribute to an overall Action Plan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1600" i="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1600" i="0" dirty="0"/>
              <a:t>Management structures need to be well defined and simple.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en-GB" sz="16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7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Twinning: Aim, Objectives &amp; Partnership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1590"/>
            <a:ext cx="8229600" cy="3672408"/>
          </a:xfrm>
        </p:spPr>
        <p:txBody>
          <a:bodyPr/>
          <a:lstStyle/>
          <a:p>
            <a:pPr marL="0" indent="0" defTabSz="512763" eaLnBrk="1" hangingPunct="1">
              <a:buSzPct val="140000"/>
              <a:buNone/>
              <a:defRPr/>
            </a:pPr>
            <a:r>
              <a:rPr lang="en-GB" sz="1400" b="1" i="0" u="sng" dirty="0"/>
              <a:t>Aim of the action:</a:t>
            </a:r>
          </a:p>
          <a:p>
            <a:pPr marL="0" indent="0" defTabSz="512763" eaLnBrk="1" hangingPunct="1">
              <a:lnSpc>
                <a:spcPct val="150000"/>
              </a:lnSpc>
              <a:buSzPct val="140000"/>
              <a:buNone/>
              <a:defRPr/>
            </a:pPr>
            <a:r>
              <a:rPr lang="en-GB" sz="1400" i="0" dirty="0" smtClean="0"/>
              <a:t>Strengthen </a:t>
            </a:r>
            <a:r>
              <a:rPr lang="en-GB" sz="1400" i="0" dirty="0"/>
              <a:t>a </a:t>
            </a:r>
            <a:r>
              <a:rPr lang="en-GB" sz="1400" i="0" u="sng" dirty="0"/>
              <a:t>defined field of research </a:t>
            </a:r>
            <a:r>
              <a:rPr lang="en-GB" sz="1400" i="0" dirty="0"/>
              <a:t>in a </a:t>
            </a:r>
            <a:r>
              <a:rPr lang="en-GB" sz="1400" i="0" u="sng" dirty="0"/>
              <a:t>university or research organisation from a Widening country</a:t>
            </a:r>
            <a:r>
              <a:rPr lang="en-GB" sz="1400" i="0" dirty="0"/>
              <a:t> by linking it with at least two internationally-leading research institutions in other Member States or Associated Countries. </a:t>
            </a:r>
          </a:p>
          <a:p>
            <a:pPr marL="0" indent="0" defTabSz="512763" eaLnBrk="1" hangingPunct="1">
              <a:buSzPct val="140000"/>
              <a:buNone/>
              <a:defRPr/>
            </a:pPr>
            <a:r>
              <a:rPr lang="en-GB" sz="1400" b="1" i="0" u="sng" dirty="0" smtClean="0"/>
              <a:t>Main </a:t>
            </a:r>
            <a:r>
              <a:rPr lang="en-GB" sz="1400" b="1" i="0" u="sng" dirty="0"/>
              <a:t>objectives</a:t>
            </a:r>
            <a:r>
              <a:rPr lang="en-GB" sz="1400" b="1" i="0" u="sng" dirty="0" smtClean="0"/>
              <a:t>:</a:t>
            </a:r>
            <a:endParaRPr lang="en-GB" sz="14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400" i="0" dirty="0"/>
              <a:t>Enhance the S&amp;T capacity of the </a:t>
            </a:r>
            <a:r>
              <a:rPr lang="en-GB" sz="1400" i="0" dirty="0" smtClean="0"/>
              <a:t>institutions-Focus </a:t>
            </a:r>
            <a:r>
              <a:rPr lang="en-GB" sz="1400" i="0" dirty="0"/>
              <a:t>on institution in Widening </a:t>
            </a:r>
            <a:r>
              <a:rPr lang="en-GB" sz="1400" i="0" dirty="0" smtClean="0"/>
              <a:t>country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r>
              <a:rPr lang="en-GB" sz="1400" i="0" dirty="0"/>
              <a:t>Raise the research profile of the institution and of its research </a:t>
            </a:r>
            <a:r>
              <a:rPr lang="en-GB" sz="1400" i="0" dirty="0" smtClean="0"/>
              <a:t>staff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en-GB" altLang="en-US" sz="1400" b="1" i="0" u="sng" dirty="0" smtClean="0"/>
              <a:t>The </a:t>
            </a:r>
            <a:r>
              <a:rPr lang="en-GB" altLang="en-US" sz="1400" b="1" i="0" u="sng" dirty="0"/>
              <a:t>Partners:</a:t>
            </a:r>
            <a:r>
              <a:rPr lang="en-GB" altLang="en-US" sz="1400" b="1" i="0" dirty="0"/>
              <a:t> </a:t>
            </a:r>
            <a:r>
              <a:rPr lang="en-GB" altLang="en-US" sz="1400" i="0" dirty="0"/>
              <a:t>(Minimum Conditions)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1400" b="1" i="0" dirty="0"/>
              <a:t>ONE</a:t>
            </a:r>
            <a:r>
              <a:rPr lang="en-GB" altLang="en-US" sz="1400" i="0" dirty="0"/>
              <a:t> institution located in a "Widening" MS/AC (</a:t>
            </a:r>
            <a:r>
              <a:rPr lang="en-GB" altLang="en-US" sz="1400" b="1" i="0" dirty="0"/>
              <a:t>COORDINATOR</a:t>
            </a:r>
            <a:r>
              <a:rPr lang="en-GB" altLang="en-US" sz="1400" i="0" dirty="0"/>
              <a:t>)</a:t>
            </a:r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A </a:t>
            </a:r>
            <a:r>
              <a:rPr lang="en-GB" altLang="en-US" sz="1400" b="1" i="0" dirty="0"/>
              <a:t>minimum</a:t>
            </a:r>
            <a:r>
              <a:rPr lang="en-GB" altLang="en-US" sz="1400" i="0" dirty="0"/>
              <a:t> </a:t>
            </a:r>
            <a:r>
              <a:rPr lang="en-GB" altLang="en-US" sz="1400" b="1" i="0" dirty="0"/>
              <a:t>of</a:t>
            </a:r>
            <a:r>
              <a:rPr lang="en-GB" altLang="en-US" sz="1400" i="0" dirty="0"/>
              <a:t> </a:t>
            </a:r>
            <a:r>
              <a:rPr lang="en-GB" altLang="en-US" sz="1400" b="1" i="0" dirty="0"/>
              <a:t>TWO</a:t>
            </a:r>
            <a:r>
              <a:rPr lang="en-GB" altLang="en-US" sz="1400" i="0" dirty="0"/>
              <a:t> additional partners from two different MS or AC other                                     than the country of the coordinator.</a:t>
            </a:r>
            <a:endParaRPr lang="en-GB" altLang="en-US" sz="1400" b="1" i="0" u="sng" dirty="0"/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400" i="0" dirty="0" smtClean="0"/>
          </a:p>
          <a:p>
            <a:pPr defTabSz="512763" eaLnBrk="1" hangingPunct="1">
              <a:buSzPct val="140000"/>
              <a:buFont typeface="Arial" panose="020B0604020202020204" pitchFamily="34" charset="0"/>
              <a:buChar char="•"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19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3323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13160" y="878818"/>
            <a:ext cx="8229600" cy="540804"/>
          </a:xfrm>
        </p:spPr>
        <p:txBody>
          <a:bodyPr/>
          <a:lstStyle/>
          <a:p>
            <a:pPr algn="ctr">
              <a:defRPr/>
            </a:pPr>
            <a:r>
              <a:rPr lang="fr-BE" sz="3200" dirty="0" smtClean="0">
                <a:solidFill>
                  <a:srgbClr val="C00000"/>
                </a:solidFill>
              </a:rPr>
              <a:t>Background</a:t>
            </a:r>
            <a:endParaRPr lang="en-GB" sz="3200" dirty="0" smtClean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96634" y="1343337"/>
            <a:ext cx="8856984" cy="363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Disparities in research and innovation performance: barrier to competitiveness, growth and jobs across Europe</a:t>
            </a:r>
            <a:endParaRPr lang="en-GB" sz="18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Some countries experience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low participation in the EU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Framework Programmes because of: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insufficient national R&amp;D investments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</a:t>
            </a:r>
            <a:r>
              <a:rPr lang="en-GB" sz="16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ack </a:t>
            </a:r>
            <a:r>
              <a:rPr lang="en-GB" sz="16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of synergies between </a:t>
            </a:r>
            <a:r>
              <a:rPr lang="en-GB" sz="16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national </a:t>
            </a:r>
            <a:r>
              <a:rPr lang="en-GB" sz="16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research systems </a:t>
            </a:r>
            <a:r>
              <a:rPr lang="en-GB" sz="16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and the </a:t>
            </a:r>
            <a:r>
              <a:rPr lang="en-GB" sz="16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EU research </a:t>
            </a:r>
            <a:r>
              <a:rPr lang="en-GB" sz="16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landscape</a:t>
            </a:r>
            <a:endParaRPr lang="en-GB" sz="1600" b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r>
              <a:rPr lang="en-GB" sz="16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ystem learning effects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reduced </a:t>
            </a:r>
            <a:r>
              <a:rPr lang="en-GB" sz="16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access to international </a:t>
            </a:r>
            <a:r>
              <a:rPr lang="en-GB" sz="16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networks </a:t>
            </a:r>
          </a:p>
          <a:p>
            <a:pPr lvl="1" indent="-342900" eaLnBrk="1" hangingPunct="1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problems </a:t>
            </a:r>
            <a:r>
              <a:rPr lang="en-GB" sz="16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with information, communication </a:t>
            </a:r>
            <a:r>
              <a:rPr lang="en-GB" sz="16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and </a:t>
            </a:r>
            <a:r>
              <a:rPr lang="en-GB" sz="16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training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Times New Roman"/>
              </a:rPr>
              <a:t> </a:t>
            </a:r>
            <a:endParaRPr lang="en-GB" sz="18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Twinning: Proposal Design &amp; Impact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553990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None/>
            </a:pPr>
            <a:r>
              <a:rPr lang="en-GB" altLang="en-US" sz="1400" b="1" i="0" u="sng" dirty="0" smtClean="0"/>
              <a:t>Proposals</a:t>
            </a:r>
            <a:r>
              <a:rPr lang="en-GB" altLang="en-US" sz="1400" b="1" i="0" u="sng" dirty="0"/>
              <a:t>: </a:t>
            </a:r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/>
              <a:t>Scientific strategy for excellence and innovation in a defined area of research; </a:t>
            </a:r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/>
              <a:t>Outline the scientific quality of the partners;</a:t>
            </a: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en-GB" altLang="en-US" sz="1400" b="1" i="0" u="sng" dirty="0" smtClean="0"/>
              <a:t>Activities supported: </a:t>
            </a:r>
            <a:endParaRPr lang="en-GB" altLang="en-US" sz="1400" b="1" i="0" u="sng" dirty="0"/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/>
              <a:t>S</a:t>
            </a:r>
            <a:r>
              <a:rPr lang="en-GB" altLang="en-US" sz="1400" i="0" dirty="0" smtClean="0"/>
              <a:t>hort </a:t>
            </a:r>
            <a:r>
              <a:rPr lang="en-GB" altLang="en-US" sz="1400" i="0" dirty="0"/>
              <a:t>term staff exchanges; expert visits and short-term training; workshops; conference attendance; dissemination and outreach activities.</a:t>
            </a:r>
          </a:p>
          <a:p>
            <a:pPr eaLnBrk="1" hangingPunct="1">
              <a:spcBef>
                <a:spcPts val="1200"/>
              </a:spcBef>
              <a:buNone/>
            </a:pPr>
            <a:r>
              <a:rPr lang="en-US" altLang="en-US" sz="1400" b="1" i="0" u="sng" dirty="0" smtClean="0"/>
              <a:t>Expected Impact:</a:t>
            </a:r>
            <a:endParaRPr lang="en-GB" altLang="en-US" sz="1200" b="1" i="0" dirty="0"/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Research excellence, in particular, in the selected field of </a:t>
            </a:r>
            <a:r>
              <a:rPr lang="en-GB" altLang="en-US" sz="1400" i="0" dirty="0" smtClean="0"/>
              <a:t>research;</a:t>
            </a:r>
            <a:endParaRPr lang="en-GB" altLang="en-US" sz="1400" i="0" dirty="0"/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Improved capability to succeed in competitive research </a:t>
            </a:r>
            <a:r>
              <a:rPr lang="en-GB" altLang="en-US" sz="1400" i="0" dirty="0" smtClean="0"/>
              <a:t>funding;</a:t>
            </a:r>
            <a:endParaRPr lang="en-GB" altLang="en-US" sz="1400" i="0" dirty="0"/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Enhanced reputation, attractiveness and </a:t>
            </a:r>
            <a:r>
              <a:rPr lang="en-GB" altLang="en-US" sz="1400" i="0" dirty="0" smtClean="0"/>
              <a:t>networking;</a:t>
            </a:r>
            <a:r>
              <a:rPr lang="en-GB" altLang="en-US" sz="1400" dirty="0" smtClean="0">
                <a:latin typeface="Times New Roman" charset="0"/>
              </a:rPr>
              <a:t>  </a:t>
            </a:r>
            <a:endParaRPr lang="en-GB" altLang="en-US" sz="1400" dirty="0">
              <a:latin typeface="Times New Roman" charset="0"/>
            </a:endParaRPr>
          </a:p>
          <a:p>
            <a:pPr eaLnBrk="1" hangingPunct="1">
              <a:spcBef>
                <a:spcPts val="1200"/>
              </a:spcBef>
            </a:pPr>
            <a:r>
              <a:rPr lang="en-GB" altLang="en-US" sz="1400" i="0" dirty="0"/>
              <a:t>The </a:t>
            </a:r>
            <a:r>
              <a:rPr lang="en-GB" altLang="en-US" sz="1400" i="0" dirty="0" smtClean="0"/>
              <a:t>expected potential impact of the project </a:t>
            </a:r>
            <a:r>
              <a:rPr lang="en-GB" altLang="en-US" sz="1400" i="0" dirty="0"/>
              <a:t>illustrated by a number of indicators.</a:t>
            </a:r>
            <a:endParaRPr lang="en-US" altLang="en-US" sz="1400" i="0" dirty="0"/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20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255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Twinning: Costs &amp; Call 2017 details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9582"/>
            <a:ext cx="8229600" cy="355399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buNone/>
            </a:pPr>
            <a:r>
              <a:rPr lang="en-US" altLang="en-US" sz="1400" b="1" i="0" u="sng" dirty="0" smtClean="0"/>
              <a:t>Eligible Costs:</a:t>
            </a:r>
            <a:endParaRPr lang="en-US" altLang="en-US" sz="1400" b="1" i="0" u="sng" dirty="0"/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 smtClean="0">
                <a:ea typeface="Calibri" charset="0"/>
                <a:cs typeface="Calibri" charset="0"/>
              </a:rPr>
              <a:t> Coordination </a:t>
            </a:r>
            <a:r>
              <a:rPr lang="en-GB" altLang="en-US" sz="1400" i="0" dirty="0">
                <a:ea typeface="Calibri" charset="0"/>
                <a:cs typeface="Calibri" charset="0"/>
              </a:rPr>
              <a:t>and </a:t>
            </a:r>
            <a:r>
              <a:rPr lang="en-GB" altLang="en-US" sz="1400" i="0" dirty="0" smtClean="0">
                <a:ea typeface="Calibri" charset="0"/>
                <a:cs typeface="Calibri" charset="0"/>
              </a:rPr>
              <a:t>networking;</a:t>
            </a:r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 smtClean="0">
                <a:cs typeface="Calibri" charset="0"/>
              </a:rPr>
              <a:t> Joint </a:t>
            </a:r>
            <a:r>
              <a:rPr lang="en-GB" altLang="en-US" sz="1400" i="0" dirty="0">
                <a:cs typeface="Calibri" charset="0"/>
              </a:rPr>
              <a:t>activities</a:t>
            </a:r>
            <a:r>
              <a:rPr lang="en-GB" altLang="en-US" sz="1400" i="0" dirty="0" smtClean="0">
                <a:cs typeface="Calibri" charset="0"/>
              </a:rPr>
              <a:t>;</a:t>
            </a:r>
            <a:endParaRPr lang="en-GB" altLang="en-US" sz="1400" i="0" dirty="0" smtClean="0">
              <a:ea typeface="Calibri" charset="0"/>
              <a:cs typeface="Calibri" charset="0"/>
            </a:endParaRPr>
          </a:p>
          <a:p>
            <a:pPr algn="just" eaLnBrk="1" hangingPunct="1">
              <a:spcBef>
                <a:spcPts val="1200"/>
              </a:spcBef>
            </a:pPr>
            <a:r>
              <a:rPr lang="en-GB" altLang="en-US" sz="1400" i="0" dirty="0" smtClean="0">
                <a:ea typeface="Calibri" charset="0"/>
                <a:cs typeface="Calibri" charset="0"/>
              </a:rPr>
              <a:t> Dissemination </a:t>
            </a:r>
            <a:r>
              <a:rPr lang="en-GB" altLang="en-US" sz="1400" i="0" dirty="0">
                <a:ea typeface="Calibri" charset="0"/>
                <a:cs typeface="Calibri" charset="0"/>
              </a:rPr>
              <a:t>and outreach activities.</a:t>
            </a:r>
          </a:p>
          <a:p>
            <a:pPr eaLnBrk="1" hangingPunct="1">
              <a:spcBef>
                <a:spcPct val="0"/>
              </a:spcBef>
              <a:buNone/>
            </a:pPr>
            <a:endParaRPr lang="en-GB" altLang="en-US" sz="1600" i="0" dirty="0"/>
          </a:p>
          <a:p>
            <a:pPr algn="just" eaLnBrk="1" hangingPunct="1">
              <a:spcBef>
                <a:spcPct val="0"/>
              </a:spcBef>
              <a:buNone/>
            </a:pPr>
            <a:r>
              <a:rPr lang="en-GB" altLang="en-US" sz="1400" i="0" dirty="0"/>
              <a:t>Infrastructure, equipment &amp; research costs will NOT be funded.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endParaRPr lang="en-GB" sz="1400" i="0" dirty="0"/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b="1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Twinning Call 2017: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Budget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	     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€20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million 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Call publication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14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October 2015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Call opening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 11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May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2017</a:t>
            </a:r>
            <a:endParaRPr lang="en-GB" sz="140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Call deadline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     15 November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2017</a:t>
            </a:r>
            <a:endParaRPr lang="en-GB" sz="1400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Project Size: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      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 up to €1 million (eligibility condition)</a:t>
            </a: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Project </a:t>
            </a:r>
            <a:r>
              <a:rPr lang="en-GB" sz="1400" i="0" u="sng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Duration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up to 3 years 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(eligibility condition)</a:t>
            </a:r>
            <a:endParaRPr lang="en-GB" sz="1400" i="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sz="1400" i="0" u="sng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Implementation</a:t>
            </a:r>
            <a:r>
              <a:rPr lang="en-GB" sz="1400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</a:rPr>
              <a:t>: Coordination and Support Action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en-GB" sz="14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21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442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252" y="747218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Twinning</a:t>
            </a:r>
            <a:r>
              <a:rPr lang="en-GB" sz="2000" dirty="0">
                <a:solidFill>
                  <a:srgbClr val="C00000"/>
                </a:solidFill>
              </a:rPr>
              <a:t>: 2015 call </a:t>
            </a:r>
            <a:r>
              <a:rPr lang="en-GB" sz="2000" dirty="0" smtClean="0">
                <a:solidFill>
                  <a:srgbClr val="C00000"/>
                </a:solidFill>
              </a:rPr>
              <a:t>statistics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3598"/>
            <a:ext cx="8424936" cy="3672408"/>
          </a:xfrm>
        </p:spPr>
        <p:txBody>
          <a:bodyPr/>
          <a:lstStyle/>
          <a:p>
            <a:pPr marL="0" indent="0" algn="ctr" defTabSz="512763" eaLnBrk="1" hangingPunct="1">
              <a:buSzPct val="140000"/>
              <a:buNone/>
              <a:defRPr/>
            </a:pPr>
            <a:r>
              <a:rPr lang="en-GB" altLang="en-US" sz="1400" b="1" i="0" dirty="0"/>
              <a:t>Successful Proposals: country of </a:t>
            </a:r>
            <a:r>
              <a:rPr lang="en-GB" altLang="en-US" sz="1400" b="1" i="0" dirty="0" smtClean="0"/>
              <a:t>coordinator</a:t>
            </a:r>
          </a:p>
          <a:p>
            <a:pPr marL="0" indent="0" algn="ctr" defTabSz="512763" eaLnBrk="1" hangingPunct="1">
              <a:buSzPct val="140000"/>
              <a:buNone/>
              <a:defRPr/>
            </a:pPr>
            <a:endParaRPr lang="en-GB" sz="1400" b="1" i="0" dirty="0"/>
          </a:p>
          <a:p>
            <a:pPr marL="0" indent="0" algn="ctr" defTabSz="512763" eaLnBrk="1" hangingPunct="1">
              <a:buSzPct val="140000"/>
              <a:buNone/>
              <a:defRPr/>
            </a:pPr>
            <a:endParaRPr lang="en-GB" sz="14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22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ular Callout 33"/>
          <p:cNvSpPr>
            <a:spLocks noChangeArrowheads="1"/>
          </p:cNvSpPr>
          <p:nvPr/>
        </p:nvSpPr>
        <p:spPr bwMode="auto">
          <a:xfrm>
            <a:off x="4860032" y="2139702"/>
            <a:ext cx="2613025" cy="615950"/>
          </a:xfrm>
          <a:prstGeom prst="wedgeRoundRectCallout">
            <a:avLst>
              <a:gd name="adj1" fmla="val -36301"/>
              <a:gd name="adj2" fmla="val 115727"/>
              <a:gd name="adj3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charset="0"/>
              <a:buNone/>
            </a:pP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Total submitted: 552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charset="0"/>
              <a:buNone/>
            </a:pP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Funded: </a:t>
            </a:r>
            <a:r>
              <a:rPr lang="en-GB" altLang="en-US" sz="1050" i="0" dirty="0" smtClean="0">
                <a:solidFill>
                  <a:srgbClr val="FFC000"/>
                </a:solidFill>
                <a:ea typeface="MS Gothic" pitchFamily="49" charset="-128"/>
              </a:rPr>
              <a:t>67 </a:t>
            </a: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projects</a:t>
            </a:r>
          </a:p>
          <a:p>
            <a:pPr eaLnBrk="1" hangingPunct="1">
              <a:spcBef>
                <a:spcPct val="0"/>
              </a:spcBef>
              <a:buClr>
                <a:srgbClr val="000000"/>
              </a:buClr>
              <a:buFont typeface="Times New Roman" charset="0"/>
              <a:buNone/>
            </a:pPr>
            <a:r>
              <a:rPr lang="en-GB" altLang="en-US" sz="1050" i="0" dirty="0">
                <a:solidFill>
                  <a:srgbClr val="FFC000"/>
                </a:solidFill>
                <a:ea typeface="MS Gothic" pitchFamily="49" charset="-128"/>
              </a:rPr>
              <a:t>Success rate: </a:t>
            </a:r>
            <a:r>
              <a:rPr lang="en-GB" altLang="en-US" sz="1050" i="0" dirty="0" smtClean="0">
                <a:solidFill>
                  <a:srgbClr val="FFC000"/>
                </a:solidFill>
                <a:ea typeface="MS Gothic" pitchFamily="49" charset="-128"/>
              </a:rPr>
              <a:t>12%</a:t>
            </a:r>
            <a:endParaRPr lang="en-GB" altLang="en-US" sz="1050" i="0" dirty="0">
              <a:solidFill>
                <a:srgbClr val="FFC000"/>
              </a:solidFill>
              <a:ea typeface="MS Gothic" pitchFamily="49" charset="-128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0128146"/>
              </p:ext>
            </p:extLst>
          </p:nvPr>
        </p:nvGraphicFramePr>
        <p:xfrm>
          <a:off x="755576" y="1635646"/>
          <a:ext cx="74168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87846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Twinning</a:t>
            </a:r>
            <a:r>
              <a:rPr lang="en-GB" sz="2000" dirty="0">
                <a:solidFill>
                  <a:srgbClr val="C00000"/>
                </a:solidFill>
              </a:rPr>
              <a:t>: </a:t>
            </a:r>
            <a:r>
              <a:rPr lang="en-GB" sz="2000" dirty="0" smtClean="0">
                <a:solidFill>
                  <a:srgbClr val="C00000"/>
                </a:solidFill>
              </a:rPr>
              <a:t>2015 call "advanced" partners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03598"/>
            <a:ext cx="8424936" cy="3672408"/>
          </a:xfrm>
        </p:spPr>
        <p:txBody>
          <a:bodyPr/>
          <a:lstStyle/>
          <a:p>
            <a:pPr marL="0" indent="0" algn="ctr" defTabSz="512763" eaLnBrk="1" hangingPunct="1">
              <a:buSzPct val="140000"/>
              <a:buNone/>
              <a:defRPr/>
            </a:pPr>
            <a:r>
              <a:rPr lang="en-GB" altLang="en-US" sz="1400" b="1" i="0" dirty="0"/>
              <a:t>Successful </a:t>
            </a:r>
            <a:r>
              <a:rPr lang="en-GB" altLang="en-US" sz="1400" b="1" i="0" dirty="0" smtClean="0"/>
              <a:t>Proposals: "advanced" partners by country</a:t>
            </a:r>
            <a:endParaRPr lang="en-GB" sz="1400" b="1" i="0" dirty="0"/>
          </a:p>
          <a:p>
            <a:pPr marL="0" indent="0" algn="ctr" defTabSz="512763" eaLnBrk="1" hangingPunct="1">
              <a:buSzPct val="140000"/>
              <a:buNone/>
              <a:defRPr/>
            </a:pPr>
            <a:endParaRPr lang="en-GB" sz="1400" b="1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4780083"/>
            <a:ext cx="2133600" cy="357188"/>
          </a:xfrm>
        </p:spPr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23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10" name="Rounded Rectangular Callout 33"/>
          <p:cNvSpPr>
            <a:spLocks noChangeArrowheads="1"/>
          </p:cNvSpPr>
          <p:nvPr/>
        </p:nvSpPr>
        <p:spPr bwMode="auto">
          <a:xfrm>
            <a:off x="4283968" y="2355726"/>
            <a:ext cx="3189089" cy="504056"/>
          </a:xfrm>
          <a:prstGeom prst="wedgeRoundRectCallout">
            <a:avLst>
              <a:gd name="adj1" fmla="val -36301"/>
              <a:gd name="adj2" fmla="val 115727"/>
              <a:gd name="adj3" fmla="val 16667"/>
            </a:avLst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457200" eaLnBrk="0" hangingPunct="0">
              <a:spcBef>
                <a:spcPct val="20000"/>
              </a:spcBef>
              <a:buClr>
                <a:schemeClr val="bg1"/>
              </a:buClr>
              <a:buChar char="•"/>
              <a:defRPr sz="2400" i="1">
                <a:solidFill>
                  <a:srgbClr val="0F5494"/>
                </a:solidFill>
                <a:latin typeface="Verdana" charset="0"/>
              </a:defRPr>
            </a:lvl1pPr>
            <a:lvl2pPr marL="742950" indent="-285750" defTabSz="457200" eaLnBrk="0" hangingPunct="0">
              <a:spcBef>
                <a:spcPct val="20000"/>
              </a:spcBef>
              <a:buClr>
                <a:srgbClr val="009FBA"/>
              </a:buClr>
              <a:buChar char="•"/>
              <a:defRPr sz="2000" b="1">
                <a:solidFill>
                  <a:srgbClr val="0F5494"/>
                </a:solidFill>
                <a:latin typeface="Verdana" charset="0"/>
              </a:defRPr>
            </a:lvl2pPr>
            <a:lvl3pPr marL="1143000" indent="-228600" defTabSz="457200" eaLnBrk="0" hangingPunct="0">
              <a:spcBef>
                <a:spcPct val="20000"/>
              </a:spcBef>
              <a:defRPr sz="1400">
                <a:solidFill>
                  <a:srgbClr val="0F5494"/>
                </a:solidFill>
                <a:latin typeface="Verdana" charset="0"/>
              </a:defRPr>
            </a:lvl3pPr>
            <a:lvl4pPr marL="1600200" indent="-228600" defTabSz="4572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449263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altLang="en-US" sz="900" i="0" dirty="0" smtClean="0">
                <a:solidFill>
                  <a:srgbClr val="FFC000"/>
                </a:solidFill>
                <a:latin typeface="Verdana" pitchFamily="32" charset="0"/>
                <a:ea typeface="Verdana" pitchFamily="34" charset="0"/>
                <a:cs typeface="Verdana" pitchFamily="34" charset="0"/>
              </a:rPr>
              <a:t> Total </a:t>
            </a:r>
            <a:r>
              <a:rPr lang="en-GB" altLang="en-US" sz="900" i="0" dirty="0">
                <a:solidFill>
                  <a:srgbClr val="FFC000"/>
                </a:solidFill>
                <a:latin typeface="Verdana" pitchFamily="32" charset="0"/>
                <a:ea typeface="Verdana" pitchFamily="34" charset="0"/>
                <a:cs typeface="Verdana" pitchFamily="34" charset="0"/>
              </a:rPr>
              <a:t>number of  "advanced" partners: 184</a:t>
            </a:r>
          </a:p>
          <a:p>
            <a:pPr lvl="0" defTabSz="449263" eaLnBrk="1" hangingPunct="1">
              <a:lnSpc>
                <a:spcPct val="150000"/>
              </a:lnSpc>
              <a:spcBef>
                <a:spcPct val="0"/>
              </a:spcBef>
              <a:buClr>
                <a:srgbClr val="000000"/>
              </a:buClr>
              <a:buSzPct val="100000"/>
            </a:pPr>
            <a:r>
              <a:rPr lang="en-GB" altLang="en-US" sz="900" i="0" dirty="0" smtClean="0">
                <a:solidFill>
                  <a:srgbClr val="FFC000"/>
                </a:solidFill>
                <a:latin typeface="Verdana" pitchFamily="32" charset="0"/>
                <a:ea typeface="Verdana" pitchFamily="34" charset="0"/>
                <a:cs typeface="Verdana" pitchFamily="34" charset="0"/>
              </a:rPr>
              <a:t> Average </a:t>
            </a:r>
            <a:r>
              <a:rPr lang="en-GB" altLang="en-US" sz="900" i="0" dirty="0">
                <a:solidFill>
                  <a:srgbClr val="FFC000"/>
                </a:solidFill>
                <a:latin typeface="Verdana" pitchFamily="32" charset="0"/>
                <a:ea typeface="Verdana" pitchFamily="34" charset="0"/>
                <a:cs typeface="Verdana" pitchFamily="34" charset="0"/>
              </a:rPr>
              <a:t>number of partners: close to </a:t>
            </a:r>
            <a:r>
              <a:rPr lang="en-GB" altLang="en-US" sz="900" i="0" dirty="0" smtClean="0">
                <a:solidFill>
                  <a:srgbClr val="FFC000"/>
                </a:solidFill>
                <a:latin typeface="Verdana" pitchFamily="32" charset="0"/>
                <a:ea typeface="Verdana" pitchFamily="34" charset="0"/>
                <a:cs typeface="Verdana" pitchFamily="34" charset="0"/>
              </a:rPr>
              <a:t>4</a:t>
            </a:r>
            <a:endParaRPr lang="en-GB" altLang="en-US" sz="900" i="0" dirty="0">
              <a:solidFill>
                <a:srgbClr val="FFC000"/>
              </a:solidFill>
              <a:latin typeface="Verdana" pitchFamily="32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720511"/>
              </p:ext>
            </p:extLst>
          </p:nvPr>
        </p:nvGraphicFramePr>
        <p:xfrm>
          <a:off x="611560" y="1491630"/>
          <a:ext cx="79928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00657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Twinning: Lessons learned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pPr marL="0" indent="0" defTabSz="512763" eaLnBrk="1" hangingPunct="1">
              <a:buSzPct val="140000"/>
              <a:buNone/>
              <a:defRPr/>
            </a:pPr>
            <a:r>
              <a:rPr lang="fr-BE" sz="1600" b="1" i="0" u="sng" dirty="0" smtClean="0"/>
              <a:t> Lessons learned for future calls:</a:t>
            </a:r>
          </a:p>
          <a:p>
            <a:pPr marL="0" indent="0" defTabSz="512763" eaLnBrk="1" hangingPunct="1">
              <a:buSzPct val="140000"/>
              <a:buNone/>
              <a:defRPr/>
            </a:pPr>
            <a:endParaRPr lang="fr-BE" sz="1600" i="0" u="sng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1600" i="0" dirty="0" smtClean="0"/>
              <a:t>Clear definition of the scientific strategy towards excellence in the relevant research field;</a:t>
            </a:r>
            <a:endParaRPr lang="en-GB" altLang="en-US" sz="1600" i="0" dirty="0"/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1600" i="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altLang="en-US" sz="1600" i="0" dirty="0" smtClean="0"/>
              <a:t>Better illustration of the scientific qualities of "advanced" partners and their added value to the project;</a:t>
            </a:r>
          </a:p>
          <a:p>
            <a:pPr marL="0" indent="0" eaLnBrk="1" hangingPunct="1">
              <a:buNone/>
            </a:pPr>
            <a:endParaRPr lang="en-GB" altLang="en-US" sz="1600" i="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GB" sz="1600" i="0" dirty="0" smtClean="0"/>
              <a:t>Outline the expected impact of the twinning exercise on the institution in the Widening country (and even at the national/regional level) based on specific indicators.</a:t>
            </a:r>
            <a:endParaRPr lang="en-GB" sz="16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24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420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Barriers for EU13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r>
              <a:rPr lang="en-GB" sz="1600" i="0" dirty="0" smtClean="0">
                <a:effectLst/>
              </a:rPr>
              <a:t>'Analysis </a:t>
            </a:r>
            <a:r>
              <a:rPr lang="en-GB" sz="1600" i="0" dirty="0">
                <a:effectLst/>
              </a:rPr>
              <a:t>on low participation in FP7' was published by the Council of the EU in 2011 and is entitled “Widening participation in the European Framework Programme: challenges and opportunities” </a:t>
            </a:r>
            <a:r>
              <a:rPr lang="en-GB" sz="1600" u="sng" dirty="0" smtClean="0">
                <a:effectLst/>
                <a:hlinkClick r:id="rId2"/>
              </a:rPr>
              <a:t>http</a:t>
            </a:r>
            <a:r>
              <a:rPr lang="en-GB" sz="1600" u="sng" dirty="0">
                <a:effectLst/>
                <a:hlinkClick r:id="rId2"/>
              </a:rPr>
              <a:t>://register.consilium.europa.eu/doc/srv?l=EN&amp;f=ST%2014728%202011%20INIT</a:t>
            </a:r>
            <a:endParaRPr lang="en-GB" sz="1600" dirty="0">
              <a:effectLst/>
            </a:endParaRPr>
          </a:p>
          <a:p>
            <a:endParaRPr lang="en-GB" sz="1600" dirty="0" smtClean="0">
              <a:effectLst/>
            </a:endParaRPr>
          </a:p>
          <a:p>
            <a:r>
              <a:rPr lang="en-GB" sz="1600" i="0" dirty="0" smtClean="0">
                <a:effectLst/>
              </a:rPr>
              <a:t>'Possible </a:t>
            </a:r>
            <a:r>
              <a:rPr lang="en-GB" sz="1600" i="0" dirty="0">
                <a:effectLst/>
              </a:rPr>
              <a:t>causes' of lower performance of  EU13 in </a:t>
            </a:r>
            <a:r>
              <a:rPr lang="en-GB" sz="1600" i="0" dirty="0" smtClean="0">
                <a:effectLst/>
              </a:rPr>
              <a:t>FP7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008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Barriers for EU13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pPr marL="0" indent="0">
              <a:buNone/>
            </a:pPr>
            <a:r>
              <a:rPr lang="en-GB" sz="1600" i="0" dirty="0" smtClean="0">
                <a:effectLst/>
              </a:rPr>
              <a:t>'Possible </a:t>
            </a:r>
            <a:r>
              <a:rPr lang="en-GB" sz="1600" i="0" dirty="0">
                <a:effectLst/>
              </a:rPr>
              <a:t>causes' of lower performance of  EU13 in </a:t>
            </a:r>
            <a:r>
              <a:rPr lang="en-GB" sz="1600" i="0" dirty="0" smtClean="0">
                <a:effectLst/>
              </a:rPr>
              <a:t>FP7</a:t>
            </a:r>
          </a:p>
          <a:p>
            <a:pPr marL="0" indent="0">
              <a:buNone/>
            </a:pPr>
            <a:endParaRPr lang="en-GB" sz="1600" dirty="0">
              <a:effectLst/>
            </a:endParaRPr>
          </a:p>
          <a:p>
            <a:pPr marL="0" indent="0">
              <a:buNone/>
            </a:pPr>
            <a:r>
              <a:rPr lang="en-GB" sz="1600" dirty="0"/>
              <a:t>*</a:t>
            </a:r>
            <a:r>
              <a:rPr lang="en-GB" sz="1600" b="1" dirty="0"/>
              <a:t>Lack of suitable infrastructure and experienced staff to prepare research proposals </a:t>
            </a:r>
            <a:endParaRPr lang="en-GB" sz="1600" b="1" dirty="0" smtClean="0"/>
          </a:p>
          <a:p>
            <a:pPr marL="0" indent="0">
              <a:buNone/>
            </a:pPr>
            <a:endParaRPr lang="en-GB" sz="1600" b="1" dirty="0">
              <a:effectLst/>
            </a:endParaRPr>
          </a:p>
          <a:p>
            <a:pPr marL="0" indent="0">
              <a:buNone/>
            </a:pPr>
            <a:r>
              <a:rPr lang="en-GB" sz="1600" dirty="0"/>
              <a:t>*</a:t>
            </a:r>
            <a:r>
              <a:rPr lang="en-GB" sz="1600" b="1" dirty="0"/>
              <a:t>National research policy including priorities, instruments, approaches, contractual procedures, themes of work and funding are not coherent with European Research Framework Programmes (e.g. FP7, H2020)</a:t>
            </a:r>
            <a:endParaRPr lang="en-GB" sz="1600" dirty="0"/>
          </a:p>
          <a:p>
            <a:pPr marL="0" indent="0">
              <a:buNone/>
            </a:pPr>
            <a:endParaRPr lang="en-GB" sz="1600" dirty="0" smtClean="0">
              <a:effectLst/>
            </a:endParaRPr>
          </a:p>
          <a:p>
            <a:pPr marL="0" indent="0">
              <a:buNone/>
            </a:pPr>
            <a:r>
              <a:rPr lang="en-GB" sz="1600" dirty="0" smtClean="0"/>
              <a:t>*</a:t>
            </a:r>
            <a:r>
              <a:rPr lang="en-GB" sz="1600" b="1" dirty="0" smtClean="0"/>
              <a:t>Organisations </a:t>
            </a:r>
            <a:r>
              <a:rPr lang="en-GB" sz="1600" b="1" dirty="0"/>
              <a:t>still needs time to learn about functioning of Research Framework Programme </a:t>
            </a:r>
            <a:r>
              <a:rPr lang="en-GB" sz="1600" b="1" dirty="0" err="1"/>
              <a:t>etc</a:t>
            </a:r>
            <a:endParaRPr lang="en-GB" sz="1600" dirty="0"/>
          </a:p>
          <a:p>
            <a:pPr marL="0" indent="0">
              <a:buNone/>
            </a:pPr>
            <a:endParaRPr lang="en-GB" sz="16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60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Barriers for EU13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pPr marL="0" indent="0">
              <a:buNone/>
            </a:pPr>
            <a:r>
              <a:rPr lang="en-GB" sz="1600" dirty="0" smtClean="0">
                <a:effectLst/>
              </a:rPr>
              <a:t>'Possible </a:t>
            </a:r>
            <a:r>
              <a:rPr lang="en-GB" sz="1600" dirty="0">
                <a:effectLst/>
              </a:rPr>
              <a:t>causes' of lower performance of </a:t>
            </a:r>
            <a:r>
              <a:rPr lang="en-GB" sz="1600" dirty="0" smtClean="0">
                <a:effectLst/>
              </a:rPr>
              <a:t>EU13 </a:t>
            </a:r>
            <a:r>
              <a:rPr lang="en-GB" sz="1600" dirty="0">
                <a:effectLst/>
              </a:rPr>
              <a:t>in </a:t>
            </a:r>
            <a:r>
              <a:rPr lang="en-GB" sz="1600" dirty="0" smtClean="0">
                <a:effectLst/>
              </a:rPr>
              <a:t>FP7</a:t>
            </a:r>
            <a:endParaRPr lang="en-GB" sz="1600" dirty="0">
              <a:effectLst/>
            </a:endParaRPr>
          </a:p>
          <a:p>
            <a:pPr marL="0" indent="0">
              <a:buNone/>
            </a:pPr>
            <a:r>
              <a:rPr lang="en-GB" sz="1600" dirty="0"/>
              <a:t>*</a:t>
            </a:r>
            <a:r>
              <a:rPr lang="en-GB" sz="1600" b="1" dirty="0"/>
              <a:t>Low wage level in </a:t>
            </a:r>
            <a:r>
              <a:rPr lang="en-GB" sz="1600" b="1" dirty="0" smtClean="0"/>
              <a:t>EU13 makes </a:t>
            </a:r>
            <a:r>
              <a:rPr lang="en-GB" sz="1600" b="1" dirty="0"/>
              <a:t>it more attractive to move to another country and not attractive enough for researchers from abroad to move to </a:t>
            </a:r>
            <a:r>
              <a:rPr lang="en-GB" sz="1600" b="1" dirty="0" smtClean="0"/>
              <a:t>EU13 country</a:t>
            </a:r>
            <a:r>
              <a:rPr lang="en-GB" sz="1600" b="1" dirty="0"/>
              <a:t>. </a:t>
            </a:r>
            <a:endParaRPr lang="en-GB" sz="1600" b="1" dirty="0" smtClean="0"/>
          </a:p>
          <a:p>
            <a:pPr marL="0" indent="0">
              <a:buNone/>
            </a:pPr>
            <a:endParaRPr lang="en-GB" sz="1600" b="1" dirty="0" smtClean="0"/>
          </a:p>
          <a:p>
            <a:pPr marL="0" indent="0">
              <a:buNone/>
            </a:pPr>
            <a:r>
              <a:rPr lang="en-GB" sz="1600" dirty="0"/>
              <a:t>*</a:t>
            </a:r>
            <a:r>
              <a:rPr lang="en-GB" sz="1600" b="1" dirty="0"/>
              <a:t>It is difficult </a:t>
            </a:r>
            <a:r>
              <a:rPr lang="en-GB" sz="1600" b="1" dirty="0" smtClean="0"/>
              <a:t>to </a:t>
            </a:r>
            <a:r>
              <a:rPr lang="en-GB" sz="1600" b="1" dirty="0"/>
              <a:t>join research consortia in collaborative projects in the EU and also to establish new partnerships for project purposes</a:t>
            </a:r>
            <a:r>
              <a:rPr lang="en-GB" sz="1600" b="1" dirty="0" smtClean="0"/>
              <a:t>.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dirty="0" smtClean="0"/>
              <a:t>*</a:t>
            </a:r>
            <a:r>
              <a:rPr lang="en-GB" sz="1600" b="1" dirty="0" smtClean="0"/>
              <a:t>EU13 organisations have </a:t>
            </a:r>
            <a:r>
              <a:rPr lang="en-GB" sz="1600" b="1" dirty="0"/>
              <a:t>not enough resources to deal with large research and development </a:t>
            </a:r>
            <a:r>
              <a:rPr lang="en-GB" sz="1600" b="1" dirty="0" smtClean="0"/>
              <a:t>projects</a:t>
            </a:r>
          </a:p>
          <a:p>
            <a:pPr marL="0" indent="0">
              <a:buNone/>
            </a:pPr>
            <a:endParaRPr lang="en-GB" sz="1600" dirty="0" smtClean="0"/>
          </a:p>
          <a:p>
            <a:pPr marL="0" indent="0">
              <a:buNone/>
            </a:pPr>
            <a:r>
              <a:rPr lang="en-GB" sz="1600" dirty="0" smtClean="0"/>
              <a:t>*</a:t>
            </a:r>
            <a:r>
              <a:rPr lang="en-GB" sz="1600" b="1" dirty="0"/>
              <a:t>Lack of information and communication advice and training about Research Framework Programme  (e.g. Role of National Contact Points)</a:t>
            </a: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 smtClean="0">
              <a:effectLst/>
            </a:endParaRPr>
          </a:p>
          <a:p>
            <a:pPr marL="0" indent="0">
              <a:buNone/>
            </a:pPr>
            <a:endParaRPr lang="en-GB" sz="1600" dirty="0">
              <a:effectLst/>
            </a:endParaRPr>
          </a:p>
          <a:p>
            <a:pPr marL="0" indent="0">
              <a:buNone/>
            </a:pPr>
            <a:endParaRPr lang="en-GB" sz="1600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27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51520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4609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Barriers for EU13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pPr marL="0" indent="0">
              <a:buNone/>
            </a:pPr>
            <a:r>
              <a:rPr lang="en-GB" sz="1600" i="0" dirty="0" smtClean="0">
                <a:effectLst/>
              </a:rPr>
              <a:t>According to an informal today's survey proofed that all these barriers exist:</a:t>
            </a:r>
          </a:p>
          <a:p>
            <a:pPr marL="0" indent="0">
              <a:buNone/>
            </a:pPr>
            <a:endParaRPr lang="en-GB" sz="1600" i="0" dirty="0" smtClean="0">
              <a:effectLst/>
            </a:endParaRPr>
          </a:p>
          <a:p>
            <a:r>
              <a:rPr lang="en-GB" sz="1600" b="1" dirty="0" smtClean="0">
                <a:effectLst/>
              </a:rPr>
              <a:t>The </a:t>
            </a:r>
            <a:r>
              <a:rPr lang="en-GB" sz="1600" b="1" dirty="0">
                <a:effectLst/>
              </a:rPr>
              <a:t>most prevailing problem </a:t>
            </a:r>
            <a:r>
              <a:rPr lang="en-GB" sz="1600" dirty="0">
                <a:effectLst/>
              </a:rPr>
              <a:t>is the 'Low wage level in EU13 countries that makes it more attractive to move to another country and not attractive enough for researchers from abroad to move to EU13.' </a:t>
            </a:r>
          </a:p>
          <a:p>
            <a:r>
              <a:rPr lang="en-GB" sz="1600" b="1" dirty="0" smtClean="0">
                <a:effectLst/>
              </a:rPr>
              <a:t>'National </a:t>
            </a:r>
            <a:r>
              <a:rPr lang="en-GB" sz="1600" b="1" dirty="0">
                <a:effectLst/>
              </a:rPr>
              <a:t>research policy</a:t>
            </a:r>
            <a:r>
              <a:rPr lang="en-GB" sz="1600" dirty="0">
                <a:effectLst/>
              </a:rPr>
              <a:t> including priorities, instruments, approaches, contractual procedures, themes of work and funding are </a:t>
            </a:r>
            <a:r>
              <a:rPr lang="en-GB" sz="1600" b="1" dirty="0">
                <a:effectLst/>
              </a:rPr>
              <a:t>not coherent with European Research Framework Programmes</a:t>
            </a:r>
            <a:r>
              <a:rPr lang="en-GB" sz="1600" dirty="0">
                <a:effectLst/>
              </a:rPr>
              <a:t>'. </a:t>
            </a:r>
          </a:p>
          <a:p>
            <a:r>
              <a:rPr lang="en-GB" sz="1600" b="1" dirty="0" smtClean="0">
                <a:effectLst/>
              </a:rPr>
              <a:t>'Joining </a:t>
            </a:r>
            <a:r>
              <a:rPr lang="en-GB" sz="1600" b="1" dirty="0">
                <a:effectLst/>
              </a:rPr>
              <a:t>consortia in projects of Research Framework Programme'. As a remedy specific calls for EU13 are proposed with more CSA activities like 'Research Potential'. </a:t>
            </a:r>
            <a:endParaRPr lang="en-GB" sz="16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327223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565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9542"/>
            <a:ext cx="8229600" cy="702469"/>
          </a:xfrm>
        </p:spPr>
        <p:txBody>
          <a:bodyPr/>
          <a:lstStyle/>
          <a:p>
            <a:pPr algn="ctr"/>
            <a:r>
              <a:rPr lang="en-GB" sz="2000" dirty="0" smtClean="0">
                <a:solidFill>
                  <a:srgbClr val="C00000"/>
                </a:solidFill>
              </a:rPr>
              <a:t>Barriers for EU13 </a:t>
            </a:r>
            <a:endParaRPr lang="en-GB" sz="2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75606"/>
            <a:ext cx="8373616" cy="3553990"/>
          </a:xfrm>
        </p:spPr>
        <p:txBody>
          <a:bodyPr/>
          <a:lstStyle/>
          <a:p>
            <a:pPr marL="0" indent="0">
              <a:buNone/>
            </a:pPr>
            <a:r>
              <a:rPr lang="en-GB" sz="1600" i="0" dirty="0" smtClean="0">
                <a:effectLst/>
              </a:rPr>
              <a:t>According to an informal today's survey proofed that all these barriers in the following order:</a:t>
            </a:r>
          </a:p>
          <a:p>
            <a:endParaRPr lang="en-GB" sz="1600" b="1" dirty="0" smtClean="0">
              <a:effectLst/>
            </a:endParaRPr>
          </a:p>
          <a:p>
            <a:r>
              <a:rPr lang="en-GB" sz="1600" b="1" dirty="0" smtClean="0">
                <a:effectLst/>
              </a:rPr>
              <a:t>'Lack </a:t>
            </a:r>
            <a:r>
              <a:rPr lang="en-GB" sz="1600" b="1" dirty="0">
                <a:effectLst/>
              </a:rPr>
              <a:t>of suitable infrastructure and experienced staff to prepare research proposals' with more emphasis on 'staff</a:t>
            </a:r>
            <a:r>
              <a:rPr lang="en-GB" sz="1600" b="1" dirty="0" smtClean="0">
                <a:effectLst/>
              </a:rPr>
              <a:t>'</a:t>
            </a:r>
            <a:endParaRPr lang="en-GB" sz="1600" dirty="0">
              <a:effectLst/>
            </a:endParaRPr>
          </a:p>
          <a:p>
            <a:endParaRPr lang="en-GB" sz="1600" b="1" dirty="0" smtClean="0">
              <a:effectLst/>
            </a:endParaRPr>
          </a:p>
          <a:p>
            <a:r>
              <a:rPr lang="en-GB" sz="1600" b="1" dirty="0" smtClean="0">
                <a:effectLst/>
              </a:rPr>
              <a:t>'Lack </a:t>
            </a:r>
            <a:r>
              <a:rPr lang="en-GB" sz="1600" b="1" dirty="0">
                <a:effectLst/>
              </a:rPr>
              <a:t>of resources to deal with large research and development projects</a:t>
            </a:r>
            <a:r>
              <a:rPr lang="en-GB" sz="1600" b="1" dirty="0" smtClean="0">
                <a:effectLst/>
              </a:rPr>
              <a:t>'</a:t>
            </a:r>
            <a:endParaRPr lang="en-GB" sz="1600" dirty="0">
              <a:effectLst/>
            </a:endParaRPr>
          </a:p>
          <a:p>
            <a:endParaRPr lang="en-GB" sz="1600" b="1" dirty="0" smtClean="0">
              <a:effectLst/>
            </a:endParaRPr>
          </a:p>
          <a:p>
            <a:r>
              <a:rPr lang="en-GB" sz="1600" b="1" dirty="0" smtClean="0">
                <a:effectLst/>
              </a:rPr>
              <a:t>Barriers </a:t>
            </a:r>
            <a:r>
              <a:rPr lang="en-GB" sz="1600" b="1" dirty="0">
                <a:effectLst/>
              </a:rPr>
              <a:t>related to lack of 'information and communication about FP' are of even  less importance than the top ones listed above. </a:t>
            </a:r>
            <a:endParaRPr lang="en-GB" sz="16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29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-327223" y="1491630"/>
            <a:ext cx="806489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790575" y="3857625"/>
            <a:ext cx="2914650" cy="3567740"/>
          </a:xfrm>
          <a:custGeom>
            <a:avLst/>
            <a:gdLst>
              <a:gd name="connsiteX0" fmla="*/ 2838450 w 2914650"/>
              <a:gd name="connsiteY0" fmla="*/ 76200 h 3567740"/>
              <a:gd name="connsiteX1" fmla="*/ 2838450 w 2914650"/>
              <a:gd name="connsiteY1" fmla="*/ 76200 h 3567740"/>
              <a:gd name="connsiteX2" fmla="*/ 2771775 w 2914650"/>
              <a:gd name="connsiteY2" fmla="*/ 180975 h 3567740"/>
              <a:gd name="connsiteX3" fmla="*/ 2752725 w 2914650"/>
              <a:gd name="connsiteY3" fmla="*/ 209550 h 3567740"/>
              <a:gd name="connsiteX4" fmla="*/ 2724150 w 2914650"/>
              <a:gd name="connsiteY4" fmla="*/ 238125 h 3567740"/>
              <a:gd name="connsiteX5" fmla="*/ 2686050 w 2914650"/>
              <a:gd name="connsiteY5" fmla="*/ 295275 h 3567740"/>
              <a:gd name="connsiteX6" fmla="*/ 2676525 w 2914650"/>
              <a:gd name="connsiteY6" fmla="*/ 323850 h 3567740"/>
              <a:gd name="connsiteX7" fmla="*/ 2657475 w 2914650"/>
              <a:gd name="connsiteY7" fmla="*/ 361950 h 3567740"/>
              <a:gd name="connsiteX8" fmla="*/ 2638425 w 2914650"/>
              <a:gd name="connsiteY8" fmla="*/ 419100 h 3567740"/>
              <a:gd name="connsiteX9" fmla="*/ 2628900 w 2914650"/>
              <a:gd name="connsiteY9" fmla="*/ 447675 h 3567740"/>
              <a:gd name="connsiteX10" fmla="*/ 2590800 w 2914650"/>
              <a:gd name="connsiteY10" fmla="*/ 533400 h 3567740"/>
              <a:gd name="connsiteX11" fmla="*/ 2571750 w 2914650"/>
              <a:gd name="connsiteY11" fmla="*/ 600075 h 3567740"/>
              <a:gd name="connsiteX12" fmla="*/ 2552700 w 2914650"/>
              <a:gd name="connsiteY12" fmla="*/ 638175 h 3567740"/>
              <a:gd name="connsiteX13" fmla="*/ 2533650 w 2914650"/>
              <a:gd name="connsiteY13" fmla="*/ 695325 h 3567740"/>
              <a:gd name="connsiteX14" fmla="*/ 2486025 w 2914650"/>
              <a:gd name="connsiteY14" fmla="*/ 762000 h 3567740"/>
              <a:gd name="connsiteX15" fmla="*/ 2466975 w 2914650"/>
              <a:gd name="connsiteY15" fmla="*/ 790575 h 3567740"/>
              <a:gd name="connsiteX16" fmla="*/ 2438400 w 2914650"/>
              <a:gd name="connsiteY16" fmla="*/ 828675 h 3567740"/>
              <a:gd name="connsiteX17" fmla="*/ 2419350 w 2914650"/>
              <a:gd name="connsiteY17" fmla="*/ 857250 h 3567740"/>
              <a:gd name="connsiteX18" fmla="*/ 2381250 w 2914650"/>
              <a:gd name="connsiteY18" fmla="*/ 933450 h 3567740"/>
              <a:gd name="connsiteX19" fmla="*/ 2286000 w 2914650"/>
              <a:gd name="connsiteY19" fmla="*/ 1038225 h 3567740"/>
              <a:gd name="connsiteX20" fmla="*/ 2276475 w 2914650"/>
              <a:gd name="connsiteY20" fmla="*/ 1066800 h 3567740"/>
              <a:gd name="connsiteX21" fmla="*/ 2209800 w 2914650"/>
              <a:gd name="connsiteY21" fmla="*/ 1152525 h 3567740"/>
              <a:gd name="connsiteX22" fmla="*/ 2181225 w 2914650"/>
              <a:gd name="connsiteY22" fmla="*/ 1209675 h 3567740"/>
              <a:gd name="connsiteX23" fmla="*/ 2152650 w 2914650"/>
              <a:gd name="connsiteY23" fmla="*/ 1238250 h 3567740"/>
              <a:gd name="connsiteX24" fmla="*/ 2114550 w 2914650"/>
              <a:gd name="connsiteY24" fmla="*/ 1295400 h 3567740"/>
              <a:gd name="connsiteX25" fmla="*/ 2095500 w 2914650"/>
              <a:gd name="connsiteY25" fmla="*/ 1323975 h 3567740"/>
              <a:gd name="connsiteX26" fmla="*/ 2085975 w 2914650"/>
              <a:gd name="connsiteY26" fmla="*/ 1352550 h 3567740"/>
              <a:gd name="connsiteX27" fmla="*/ 2038350 w 2914650"/>
              <a:gd name="connsiteY27" fmla="*/ 1409700 h 3567740"/>
              <a:gd name="connsiteX28" fmla="*/ 2019300 w 2914650"/>
              <a:gd name="connsiteY28" fmla="*/ 1438275 h 3567740"/>
              <a:gd name="connsiteX29" fmla="*/ 1981200 w 2914650"/>
              <a:gd name="connsiteY29" fmla="*/ 1476375 h 3567740"/>
              <a:gd name="connsiteX30" fmla="*/ 1933575 w 2914650"/>
              <a:gd name="connsiteY30" fmla="*/ 1524000 h 3567740"/>
              <a:gd name="connsiteX31" fmla="*/ 1876425 w 2914650"/>
              <a:gd name="connsiteY31" fmla="*/ 1600200 h 3567740"/>
              <a:gd name="connsiteX32" fmla="*/ 1857375 w 2914650"/>
              <a:gd name="connsiteY32" fmla="*/ 1628775 h 3567740"/>
              <a:gd name="connsiteX33" fmla="*/ 1828800 w 2914650"/>
              <a:gd name="connsiteY33" fmla="*/ 1676400 h 3567740"/>
              <a:gd name="connsiteX34" fmla="*/ 1800225 w 2914650"/>
              <a:gd name="connsiteY34" fmla="*/ 1704975 h 3567740"/>
              <a:gd name="connsiteX35" fmla="*/ 1743075 w 2914650"/>
              <a:gd name="connsiteY35" fmla="*/ 1790700 h 3567740"/>
              <a:gd name="connsiteX36" fmla="*/ 1733550 w 2914650"/>
              <a:gd name="connsiteY36" fmla="*/ 1819275 h 3567740"/>
              <a:gd name="connsiteX37" fmla="*/ 1704975 w 2914650"/>
              <a:gd name="connsiteY37" fmla="*/ 1847850 h 3567740"/>
              <a:gd name="connsiteX38" fmla="*/ 1685925 w 2914650"/>
              <a:gd name="connsiteY38" fmla="*/ 1885950 h 3567740"/>
              <a:gd name="connsiteX39" fmla="*/ 1657350 w 2914650"/>
              <a:gd name="connsiteY39" fmla="*/ 1914525 h 3567740"/>
              <a:gd name="connsiteX40" fmla="*/ 1619250 w 2914650"/>
              <a:gd name="connsiteY40" fmla="*/ 1981200 h 3567740"/>
              <a:gd name="connsiteX41" fmla="*/ 1590675 w 2914650"/>
              <a:gd name="connsiteY41" fmla="*/ 2019300 h 3567740"/>
              <a:gd name="connsiteX42" fmla="*/ 1571625 w 2914650"/>
              <a:gd name="connsiteY42" fmla="*/ 2057400 h 3567740"/>
              <a:gd name="connsiteX43" fmla="*/ 1533525 w 2914650"/>
              <a:gd name="connsiteY43" fmla="*/ 2114550 h 3567740"/>
              <a:gd name="connsiteX44" fmla="*/ 1504950 w 2914650"/>
              <a:gd name="connsiteY44" fmla="*/ 2181225 h 3567740"/>
              <a:gd name="connsiteX45" fmla="*/ 1485900 w 2914650"/>
              <a:gd name="connsiteY45" fmla="*/ 2209800 h 3567740"/>
              <a:gd name="connsiteX46" fmla="*/ 1466850 w 2914650"/>
              <a:gd name="connsiteY46" fmla="*/ 2247900 h 3567740"/>
              <a:gd name="connsiteX47" fmla="*/ 1447800 w 2914650"/>
              <a:gd name="connsiteY47" fmla="*/ 2276475 h 3567740"/>
              <a:gd name="connsiteX48" fmla="*/ 1438275 w 2914650"/>
              <a:gd name="connsiteY48" fmla="*/ 2305050 h 3567740"/>
              <a:gd name="connsiteX49" fmla="*/ 1419225 w 2914650"/>
              <a:gd name="connsiteY49" fmla="*/ 2333625 h 3567740"/>
              <a:gd name="connsiteX50" fmla="*/ 1400175 w 2914650"/>
              <a:gd name="connsiteY50" fmla="*/ 2371725 h 3567740"/>
              <a:gd name="connsiteX51" fmla="*/ 1381125 w 2914650"/>
              <a:gd name="connsiteY51" fmla="*/ 2400300 h 3567740"/>
              <a:gd name="connsiteX52" fmla="*/ 1371600 w 2914650"/>
              <a:gd name="connsiteY52" fmla="*/ 2428875 h 3567740"/>
              <a:gd name="connsiteX53" fmla="*/ 1323975 w 2914650"/>
              <a:gd name="connsiteY53" fmla="*/ 2505075 h 3567740"/>
              <a:gd name="connsiteX54" fmla="*/ 1304925 w 2914650"/>
              <a:gd name="connsiteY54" fmla="*/ 2562225 h 3567740"/>
              <a:gd name="connsiteX55" fmla="*/ 1266825 w 2914650"/>
              <a:gd name="connsiteY55" fmla="*/ 2628900 h 3567740"/>
              <a:gd name="connsiteX56" fmla="*/ 1238250 w 2914650"/>
              <a:gd name="connsiteY56" fmla="*/ 2695575 h 3567740"/>
              <a:gd name="connsiteX57" fmla="*/ 1209675 w 2914650"/>
              <a:gd name="connsiteY57" fmla="*/ 2733675 h 3567740"/>
              <a:gd name="connsiteX58" fmla="*/ 1190625 w 2914650"/>
              <a:gd name="connsiteY58" fmla="*/ 2762250 h 3567740"/>
              <a:gd name="connsiteX59" fmla="*/ 1171575 w 2914650"/>
              <a:gd name="connsiteY59" fmla="*/ 2800350 h 3567740"/>
              <a:gd name="connsiteX60" fmla="*/ 1104900 w 2914650"/>
              <a:gd name="connsiteY60" fmla="*/ 2886075 h 3567740"/>
              <a:gd name="connsiteX61" fmla="*/ 1085850 w 2914650"/>
              <a:gd name="connsiteY61" fmla="*/ 2914650 h 3567740"/>
              <a:gd name="connsiteX62" fmla="*/ 1057275 w 2914650"/>
              <a:gd name="connsiteY62" fmla="*/ 2971800 h 3567740"/>
              <a:gd name="connsiteX63" fmla="*/ 1028700 w 2914650"/>
              <a:gd name="connsiteY63" fmla="*/ 3067050 h 3567740"/>
              <a:gd name="connsiteX64" fmla="*/ 971550 w 2914650"/>
              <a:gd name="connsiteY64" fmla="*/ 3171825 h 3567740"/>
              <a:gd name="connsiteX65" fmla="*/ 962025 w 2914650"/>
              <a:gd name="connsiteY65" fmla="*/ 3200400 h 3567740"/>
              <a:gd name="connsiteX66" fmla="*/ 923925 w 2914650"/>
              <a:gd name="connsiteY66" fmla="*/ 3267075 h 3567740"/>
              <a:gd name="connsiteX67" fmla="*/ 895350 w 2914650"/>
              <a:gd name="connsiteY67" fmla="*/ 3333750 h 3567740"/>
              <a:gd name="connsiteX68" fmla="*/ 857250 w 2914650"/>
              <a:gd name="connsiteY68" fmla="*/ 3409950 h 3567740"/>
              <a:gd name="connsiteX69" fmla="*/ 0 w 2914650"/>
              <a:gd name="connsiteY69" fmla="*/ 3457575 h 3567740"/>
              <a:gd name="connsiteX70" fmla="*/ 2914650 w 2914650"/>
              <a:gd name="connsiteY70" fmla="*/ 0 h 3567740"/>
              <a:gd name="connsiteX71" fmla="*/ 2867025 w 2914650"/>
              <a:gd name="connsiteY71" fmla="*/ 1952625 h 3567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</a:cxnLst>
            <a:rect l="l" t="t" r="r" b="b"/>
            <a:pathLst>
              <a:path w="2914650" h="3567740">
                <a:moveTo>
                  <a:pt x="2838450" y="76200"/>
                </a:moveTo>
                <a:lnTo>
                  <a:pt x="2838450" y="76200"/>
                </a:lnTo>
                <a:lnTo>
                  <a:pt x="2771775" y="180975"/>
                </a:lnTo>
                <a:cubicBezTo>
                  <a:pt x="2765585" y="190604"/>
                  <a:pt x="2760820" y="201455"/>
                  <a:pt x="2752725" y="209550"/>
                </a:cubicBezTo>
                <a:lnTo>
                  <a:pt x="2724150" y="238125"/>
                </a:lnTo>
                <a:cubicBezTo>
                  <a:pt x="2701502" y="306069"/>
                  <a:pt x="2733616" y="223926"/>
                  <a:pt x="2686050" y="295275"/>
                </a:cubicBezTo>
                <a:cubicBezTo>
                  <a:pt x="2680481" y="303629"/>
                  <a:pt x="2680480" y="314622"/>
                  <a:pt x="2676525" y="323850"/>
                </a:cubicBezTo>
                <a:cubicBezTo>
                  <a:pt x="2670932" y="336901"/>
                  <a:pt x="2662748" y="348767"/>
                  <a:pt x="2657475" y="361950"/>
                </a:cubicBezTo>
                <a:cubicBezTo>
                  <a:pt x="2650017" y="380594"/>
                  <a:pt x="2644775" y="400050"/>
                  <a:pt x="2638425" y="419100"/>
                </a:cubicBezTo>
                <a:cubicBezTo>
                  <a:pt x="2635250" y="428625"/>
                  <a:pt x="2634469" y="439321"/>
                  <a:pt x="2628900" y="447675"/>
                </a:cubicBezTo>
                <a:cubicBezTo>
                  <a:pt x="2603881" y="485204"/>
                  <a:pt x="2604402" y="478992"/>
                  <a:pt x="2590800" y="533400"/>
                </a:cubicBezTo>
                <a:cubicBezTo>
                  <a:pt x="2585967" y="552734"/>
                  <a:pt x="2579949" y="580944"/>
                  <a:pt x="2571750" y="600075"/>
                </a:cubicBezTo>
                <a:cubicBezTo>
                  <a:pt x="2566157" y="613126"/>
                  <a:pt x="2557973" y="624992"/>
                  <a:pt x="2552700" y="638175"/>
                </a:cubicBezTo>
                <a:cubicBezTo>
                  <a:pt x="2545242" y="656819"/>
                  <a:pt x="2544789" y="678617"/>
                  <a:pt x="2533650" y="695325"/>
                </a:cubicBezTo>
                <a:cubicBezTo>
                  <a:pt x="2488755" y="762668"/>
                  <a:pt x="2545098" y="679298"/>
                  <a:pt x="2486025" y="762000"/>
                </a:cubicBezTo>
                <a:cubicBezTo>
                  <a:pt x="2479371" y="771315"/>
                  <a:pt x="2473629" y="781260"/>
                  <a:pt x="2466975" y="790575"/>
                </a:cubicBezTo>
                <a:cubicBezTo>
                  <a:pt x="2457748" y="803493"/>
                  <a:pt x="2447627" y="815757"/>
                  <a:pt x="2438400" y="828675"/>
                </a:cubicBezTo>
                <a:cubicBezTo>
                  <a:pt x="2431746" y="837990"/>
                  <a:pt x="2424832" y="847200"/>
                  <a:pt x="2419350" y="857250"/>
                </a:cubicBezTo>
                <a:cubicBezTo>
                  <a:pt x="2405752" y="882181"/>
                  <a:pt x="2398289" y="910732"/>
                  <a:pt x="2381250" y="933450"/>
                </a:cubicBezTo>
                <a:cubicBezTo>
                  <a:pt x="2314575" y="1022350"/>
                  <a:pt x="2349500" y="990600"/>
                  <a:pt x="2286000" y="1038225"/>
                </a:cubicBezTo>
                <a:cubicBezTo>
                  <a:pt x="2282825" y="1047750"/>
                  <a:pt x="2282044" y="1058446"/>
                  <a:pt x="2276475" y="1066800"/>
                </a:cubicBezTo>
                <a:cubicBezTo>
                  <a:pt x="2243601" y="1116110"/>
                  <a:pt x="2235162" y="1076440"/>
                  <a:pt x="2209800" y="1152525"/>
                </a:cubicBezTo>
                <a:cubicBezTo>
                  <a:pt x="2200254" y="1181164"/>
                  <a:pt x="2201741" y="1185056"/>
                  <a:pt x="2181225" y="1209675"/>
                </a:cubicBezTo>
                <a:cubicBezTo>
                  <a:pt x="2172601" y="1220023"/>
                  <a:pt x="2160920" y="1227617"/>
                  <a:pt x="2152650" y="1238250"/>
                </a:cubicBezTo>
                <a:cubicBezTo>
                  <a:pt x="2138594" y="1256322"/>
                  <a:pt x="2127250" y="1276350"/>
                  <a:pt x="2114550" y="1295400"/>
                </a:cubicBezTo>
                <a:cubicBezTo>
                  <a:pt x="2108200" y="1304925"/>
                  <a:pt x="2099120" y="1313115"/>
                  <a:pt x="2095500" y="1323975"/>
                </a:cubicBezTo>
                <a:cubicBezTo>
                  <a:pt x="2092325" y="1333500"/>
                  <a:pt x="2090465" y="1343570"/>
                  <a:pt x="2085975" y="1352550"/>
                </a:cubicBezTo>
                <a:cubicBezTo>
                  <a:pt x="2068238" y="1388023"/>
                  <a:pt x="2064682" y="1378102"/>
                  <a:pt x="2038350" y="1409700"/>
                </a:cubicBezTo>
                <a:cubicBezTo>
                  <a:pt x="2031021" y="1418494"/>
                  <a:pt x="2026750" y="1429583"/>
                  <a:pt x="2019300" y="1438275"/>
                </a:cubicBezTo>
                <a:cubicBezTo>
                  <a:pt x="2007611" y="1451912"/>
                  <a:pt x="1991976" y="1462007"/>
                  <a:pt x="1981200" y="1476375"/>
                </a:cubicBezTo>
                <a:cubicBezTo>
                  <a:pt x="1941966" y="1528686"/>
                  <a:pt x="1986717" y="1506286"/>
                  <a:pt x="1933575" y="1524000"/>
                </a:cubicBezTo>
                <a:cubicBezTo>
                  <a:pt x="1871169" y="1648813"/>
                  <a:pt x="1938154" y="1538471"/>
                  <a:pt x="1876425" y="1600200"/>
                </a:cubicBezTo>
                <a:cubicBezTo>
                  <a:pt x="1868330" y="1608295"/>
                  <a:pt x="1863442" y="1619067"/>
                  <a:pt x="1857375" y="1628775"/>
                </a:cubicBezTo>
                <a:cubicBezTo>
                  <a:pt x="1847563" y="1644474"/>
                  <a:pt x="1839908" y="1661589"/>
                  <a:pt x="1828800" y="1676400"/>
                </a:cubicBezTo>
                <a:cubicBezTo>
                  <a:pt x="1820718" y="1687176"/>
                  <a:pt x="1808307" y="1694199"/>
                  <a:pt x="1800225" y="1704975"/>
                </a:cubicBezTo>
                <a:cubicBezTo>
                  <a:pt x="1779619" y="1732449"/>
                  <a:pt x="1753935" y="1758119"/>
                  <a:pt x="1743075" y="1790700"/>
                </a:cubicBezTo>
                <a:cubicBezTo>
                  <a:pt x="1739900" y="1800225"/>
                  <a:pt x="1739119" y="1810921"/>
                  <a:pt x="1733550" y="1819275"/>
                </a:cubicBezTo>
                <a:cubicBezTo>
                  <a:pt x="1726078" y="1830483"/>
                  <a:pt x="1712805" y="1836889"/>
                  <a:pt x="1704975" y="1847850"/>
                </a:cubicBezTo>
                <a:cubicBezTo>
                  <a:pt x="1696722" y="1859404"/>
                  <a:pt x="1694178" y="1874396"/>
                  <a:pt x="1685925" y="1885950"/>
                </a:cubicBezTo>
                <a:cubicBezTo>
                  <a:pt x="1678095" y="1896911"/>
                  <a:pt x="1665974" y="1904177"/>
                  <a:pt x="1657350" y="1914525"/>
                </a:cubicBezTo>
                <a:cubicBezTo>
                  <a:pt x="1631132" y="1945986"/>
                  <a:pt x="1642541" y="1943935"/>
                  <a:pt x="1619250" y="1981200"/>
                </a:cubicBezTo>
                <a:cubicBezTo>
                  <a:pt x="1610836" y="1994662"/>
                  <a:pt x="1599089" y="2005838"/>
                  <a:pt x="1590675" y="2019300"/>
                </a:cubicBezTo>
                <a:cubicBezTo>
                  <a:pt x="1583150" y="2031341"/>
                  <a:pt x="1578930" y="2045224"/>
                  <a:pt x="1571625" y="2057400"/>
                </a:cubicBezTo>
                <a:cubicBezTo>
                  <a:pt x="1559845" y="2077033"/>
                  <a:pt x="1540765" y="2092830"/>
                  <a:pt x="1533525" y="2114550"/>
                </a:cubicBezTo>
                <a:cubicBezTo>
                  <a:pt x="1522839" y="2146608"/>
                  <a:pt x="1523782" y="2148269"/>
                  <a:pt x="1504950" y="2181225"/>
                </a:cubicBezTo>
                <a:cubicBezTo>
                  <a:pt x="1499270" y="2191164"/>
                  <a:pt x="1491580" y="2199861"/>
                  <a:pt x="1485900" y="2209800"/>
                </a:cubicBezTo>
                <a:cubicBezTo>
                  <a:pt x="1478855" y="2222128"/>
                  <a:pt x="1473895" y="2235572"/>
                  <a:pt x="1466850" y="2247900"/>
                </a:cubicBezTo>
                <a:cubicBezTo>
                  <a:pt x="1461170" y="2257839"/>
                  <a:pt x="1452920" y="2266236"/>
                  <a:pt x="1447800" y="2276475"/>
                </a:cubicBezTo>
                <a:cubicBezTo>
                  <a:pt x="1443310" y="2285455"/>
                  <a:pt x="1442765" y="2296070"/>
                  <a:pt x="1438275" y="2305050"/>
                </a:cubicBezTo>
                <a:cubicBezTo>
                  <a:pt x="1433155" y="2315289"/>
                  <a:pt x="1424905" y="2323686"/>
                  <a:pt x="1419225" y="2333625"/>
                </a:cubicBezTo>
                <a:cubicBezTo>
                  <a:pt x="1412180" y="2345953"/>
                  <a:pt x="1407220" y="2359397"/>
                  <a:pt x="1400175" y="2371725"/>
                </a:cubicBezTo>
                <a:cubicBezTo>
                  <a:pt x="1394495" y="2381664"/>
                  <a:pt x="1386245" y="2390061"/>
                  <a:pt x="1381125" y="2400300"/>
                </a:cubicBezTo>
                <a:cubicBezTo>
                  <a:pt x="1376635" y="2409280"/>
                  <a:pt x="1376090" y="2419895"/>
                  <a:pt x="1371600" y="2428875"/>
                </a:cubicBezTo>
                <a:cubicBezTo>
                  <a:pt x="1325812" y="2520451"/>
                  <a:pt x="1385073" y="2370660"/>
                  <a:pt x="1323975" y="2505075"/>
                </a:cubicBezTo>
                <a:cubicBezTo>
                  <a:pt x="1315666" y="2523356"/>
                  <a:pt x="1314888" y="2544790"/>
                  <a:pt x="1304925" y="2562225"/>
                </a:cubicBezTo>
                <a:cubicBezTo>
                  <a:pt x="1292225" y="2584450"/>
                  <a:pt x="1278273" y="2606005"/>
                  <a:pt x="1266825" y="2628900"/>
                </a:cubicBezTo>
                <a:cubicBezTo>
                  <a:pt x="1256011" y="2650527"/>
                  <a:pt x="1249829" y="2674347"/>
                  <a:pt x="1238250" y="2695575"/>
                </a:cubicBezTo>
                <a:cubicBezTo>
                  <a:pt x="1230648" y="2709512"/>
                  <a:pt x="1218902" y="2720757"/>
                  <a:pt x="1209675" y="2733675"/>
                </a:cubicBezTo>
                <a:cubicBezTo>
                  <a:pt x="1203021" y="2742990"/>
                  <a:pt x="1196305" y="2752311"/>
                  <a:pt x="1190625" y="2762250"/>
                </a:cubicBezTo>
                <a:cubicBezTo>
                  <a:pt x="1183580" y="2774578"/>
                  <a:pt x="1179657" y="2788676"/>
                  <a:pt x="1171575" y="2800350"/>
                </a:cubicBezTo>
                <a:cubicBezTo>
                  <a:pt x="1150969" y="2830114"/>
                  <a:pt x="1124980" y="2855954"/>
                  <a:pt x="1104900" y="2886075"/>
                </a:cubicBezTo>
                <a:cubicBezTo>
                  <a:pt x="1098550" y="2895600"/>
                  <a:pt x="1090970" y="2904411"/>
                  <a:pt x="1085850" y="2914650"/>
                </a:cubicBezTo>
                <a:cubicBezTo>
                  <a:pt x="1046415" y="2993520"/>
                  <a:pt x="1111870" y="2889908"/>
                  <a:pt x="1057275" y="2971800"/>
                </a:cubicBezTo>
                <a:cubicBezTo>
                  <a:pt x="1051950" y="2993098"/>
                  <a:pt x="1037976" y="3053136"/>
                  <a:pt x="1028700" y="3067050"/>
                </a:cubicBezTo>
                <a:cubicBezTo>
                  <a:pt x="1005512" y="3101831"/>
                  <a:pt x="985957" y="3128605"/>
                  <a:pt x="971550" y="3171825"/>
                </a:cubicBezTo>
                <a:cubicBezTo>
                  <a:pt x="968375" y="3181350"/>
                  <a:pt x="965980" y="3191172"/>
                  <a:pt x="962025" y="3200400"/>
                </a:cubicBezTo>
                <a:cubicBezTo>
                  <a:pt x="947523" y="3234237"/>
                  <a:pt x="943057" y="3238377"/>
                  <a:pt x="923925" y="3267075"/>
                </a:cubicBezTo>
                <a:cubicBezTo>
                  <a:pt x="906995" y="3334797"/>
                  <a:pt x="925709" y="3278091"/>
                  <a:pt x="895350" y="3333750"/>
                </a:cubicBezTo>
                <a:cubicBezTo>
                  <a:pt x="881752" y="3358681"/>
                  <a:pt x="857250" y="3409950"/>
                  <a:pt x="857250" y="3409950"/>
                </a:cubicBezTo>
                <a:cubicBezTo>
                  <a:pt x="792307" y="3734663"/>
                  <a:pt x="863914" y="3457575"/>
                  <a:pt x="0" y="3457575"/>
                </a:cubicBezTo>
                <a:lnTo>
                  <a:pt x="2914650" y="0"/>
                </a:lnTo>
                <a:lnTo>
                  <a:pt x="2867025" y="1952625"/>
                </a:lnTo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29445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2800" dirty="0" smtClean="0">
                <a:solidFill>
                  <a:srgbClr val="C00000"/>
                </a:solidFill>
              </a:rPr>
              <a:t>FP7 country participation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>
                <a:solidFill>
                  <a:srgbClr val="000000"/>
                </a:solidFill>
              </a:rPr>
              <a:pPr/>
              <a:t>3</a:t>
            </a:fld>
            <a:endParaRPr lang="en-GB">
              <a:solidFill>
                <a:srgbClr val="000000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118074"/>
              </p:ext>
            </p:extLst>
          </p:nvPr>
        </p:nvGraphicFramePr>
        <p:xfrm>
          <a:off x="467544" y="1851670"/>
          <a:ext cx="822960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val 6"/>
          <p:cNvSpPr/>
          <p:nvPr/>
        </p:nvSpPr>
        <p:spPr bwMode="auto">
          <a:xfrm>
            <a:off x="4572000" y="3147814"/>
            <a:ext cx="2376264" cy="72008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355976" y="3723878"/>
            <a:ext cx="4392488" cy="1008112"/>
          </a:xfrm>
          <a:prstGeom prst="ellipse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7600" b="1" i="0" u="none" strike="noStrike" cap="none" normalizeH="0" baseline="0" smtClean="0">
              <a:ln>
                <a:noFill/>
              </a:ln>
              <a:solidFill>
                <a:srgbClr val="FFD624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0132" y="3729160"/>
            <a:ext cx="20162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49263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sz="1600" dirty="0" smtClean="0">
                <a:solidFill>
                  <a:srgbClr val="00B050"/>
                </a:solidFill>
                <a:latin typeface="+mn-lt"/>
              </a:rPr>
              <a:t>"</a:t>
            </a:r>
            <a:r>
              <a:rPr lang="en-GB" sz="16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Widening" MS</a:t>
            </a:r>
            <a:endParaRPr lang="en-GB" sz="1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5763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CBCA-C969-4A76-8114-B3EE5FCD24A6}" type="slidenum">
              <a:rPr lang="en-GB" smtClean="0"/>
              <a:pPr/>
              <a:t>30</a:t>
            </a:fld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755577" y="1005577"/>
            <a:ext cx="2392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defTabSz="457200" eaLnBrk="0" hangingPunct="0">
              <a:spcBef>
                <a:spcPct val="20000"/>
              </a:spcBef>
            </a:pPr>
            <a:r>
              <a:rPr lang="en-GB" sz="3200" b="0" dirty="0">
                <a:solidFill>
                  <a:srgbClr val="56585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Learn more:</a:t>
            </a:r>
          </a:p>
        </p:txBody>
      </p:sp>
      <p:sp>
        <p:nvSpPr>
          <p:cNvPr id="8" name="Rectangle 7"/>
          <p:cNvSpPr/>
          <p:nvPr/>
        </p:nvSpPr>
        <p:spPr>
          <a:xfrm>
            <a:off x="611560" y="1275606"/>
            <a:ext cx="72728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en-GB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Horizon </a:t>
            </a:r>
            <a:r>
              <a:rPr lang="en-GB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2020 Participant Portal:</a:t>
            </a:r>
            <a:endParaRPr lang="en-GB" sz="16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lvl="0" algn="r"/>
            <a:r>
              <a:rPr lang="it-IT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http</a:t>
            </a:r>
            <a:r>
              <a:rPr lang="it-IT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://</a:t>
            </a:r>
            <a:r>
              <a:rPr lang="it-IT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2"/>
              </a:rPr>
              <a:t>ec.europa.eu/research/participants/portal/desktop/en/opportunities/index.html</a:t>
            </a:r>
            <a:r>
              <a:rPr lang="it-IT" sz="1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</a:t>
            </a:r>
          </a:p>
          <a:p>
            <a:pPr algn="r"/>
            <a:endParaRPr lang="en-GB" sz="16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r"/>
            <a:r>
              <a:rPr lang="en-GB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Teaming </a:t>
            </a:r>
            <a:r>
              <a:rPr lang="en-GB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2014 Call press </a:t>
            </a:r>
            <a:r>
              <a:rPr lang="en-GB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release:</a:t>
            </a:r>
          </a:p>
          <a:p>
            <a:pPr algn="r"/>
            <a:r>
              <a:rPr lang="en-GB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  <a:hlinkClick r:id="rId3"/>
              </a:rPr>
              <a:t>http://europa.eu/rapid/press-release_IP-15-3885_en.htm</a:t>
            </a:r>
            <a:endParaRPr lang="en-GB" sz="16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r"/>
            <a:endParaRPr lang="en-GB" sz="1600" u="sng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Times New Roman" pitchFamily="18" charset="0"/>
            </a:endParaRPr>
          </a:p>
          <a:p>
            <a:pPr algn="r"/>
            <a:r>
              <a:rPr lang="en-GB" sz="16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ERA Chairs </a:t>
            </a:r>
            <a:r>
              <a:rPr lang="en-GB" sz="1600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2014 Call press release:</a:t>
            </a:r>
          </a:p>
          <a:p>
            <a:pPr algn="r"/>
            <a:r>
              <a:rPr lang="en-GB" sz="16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http://ec.europa.eu/research/index.cfm?pg=newsalert&amp;year=2015&amp;na=na-090213</a:t>
            </a:r>
            <a:r>
              <a:rPr lang="en-GB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</a:p>
          <a:p>
            <a:pPr algn="r"/>
            <a:r>
              <a:rPr lang="en-GB" sz="18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Times New Roman" pitchFamily="18" charset="0"/>
              </a:rPr>
              <a:t> </a:t>
            </a:r>
          </a:p>
          <a:p>
            <a:pPr lvl="0" algn="r"/>
            <a:endParaRPr lang="en-GB" sz="18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Times New Roman" pitchFamily="18" charset="0"/>
            </a:endParaRPr>
          </a:p>
        </p:txBody>
      </p:sp>
      <p:pic>
        <p:nvPicPr>
          <p:cNvPr id="9" name="Content Placeholder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3867894"/>
            <a:ext cx="2964179" cy="140903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419872" y="401191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457200"/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Thank you for your </a:t>
            </a:r>
            <a:r>
              <a:rPr lang="en-GB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</a:rPr>
              <a:t>attention</a:t>
            </a:r>
            <a:endParaRPr lang="en-GB" sz="20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855240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43558"/>
            <a:ext cx="8445376" cy="702469"/>
          </a:xfrm>
        </p:spPr>
        <p:txBody>
          <a:bodyPr/>
          <a:lstStyle/>
          <a:p>
            <a:pPr algn="ctr"/>
            <a:r>
              <a:rPr lang="en-GB" sz="2600" dirty="0" smtClean="0">
                <a:solidFill>
                  <a:srgbClr val="C00000"/>
                </a:solidFill>
              </a:rPr>
              <a:t>The Widening Package under H2020</a:t>
            </a:r>
            <a:endParaRPr lang="en-GB" sz="2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9622"/>
            <a:ext cx="8301608" cy="3186354"/>
          </a:xfrm>
        </p:spPr>
        <p:txBody>
          <a:bodyPr/>
          <a:lstStyle/>
          <a:p>
            <a:pPr marL="0" lvl="0" indent="0" algn="just" eaLnBrk="1" hangingPunct="1">
              <a:spcBef>
                <a:spcPts val="1200"/>
              </a:spcBef>
              <a:buClrTx/>
              <a:buNone/>
            </a:pPr>
            <a:r>
              <a:rPr lang="en-GB" sz="1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</a:t>
            </a:r>
            <a:r>
              <a:rPr lang="en-GB" sz="1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easures in </a:t>
            </a:r>
            <a:r>
              <a:rPr lang="en-GB" sz="1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Horizon </a:t>
            </a:r>
            <a:r>
              <a:rPr lang="en-GB" sz="1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</a:t>
            </a:r>
            <a:r>
              <a:rPr lang="en-GB" sz="1400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under </a:t>
            </a:r>
            <a:r>
              <a:rPr lang="en-GB" sz="1400" b="1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Spreading </a:t>
            </a:r>
            <a:r>
              <a:rPr lang="en-GB" sz="1400" b="1" i="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 and Widening </a:t>
            </a:r>
            <a:r>
              <a:rPr lang="en-GB" sz="1400" b="1" i="0" kern="1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Participation:</a:t>
            </a:r>
          </a:p>
          <a:p>
            <a:pPr marL="0" lvl="0" indent="0" algn="just" eaLnBrk="1" hangingPunct="1">
              <a:spcBef>
                <a:spcPts val="1200"/>
              </a:spcBef>
              <a:buClrTx/>
              <a:buNone/>
            </a:pPr>
            <a:endParaRPr lang="en-GB" sz="1400" b="1" i="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  <a:defRPr/>
            </a:pPr>
            <a:r>
              <a:rPr lang="en-GB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Teaming (institution building)</a:t>
            </a:r>
            <a:endParaRPr lang="en-GB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  <a:defRPr/>
            </a:pPr>
            <a:r>
              <a:rPr lang="en-GB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Twinning (institutional networking)</a:t>
            </a:r>
          </a:p>
          <a:p>
            <a:pPr lvl="1">
              <a:buFontTx/>
              <a:buChar char="-"/>
              <a:defRPr/>
            </a:pPr>
            <a:r>
              <a:rPr lang="en-GB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 Chairs (bringing excellence to institutions)</a:t>
            </a:r>
          </a:p>
          <a:p>
            <a:pPr marL="457200" lvl="1" indent="0">
              <a:buNone/>
              <a:defRPr/>
            </a:pPr>
            <a:endParaRPr lang="en-GB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  <a:defRPr/>
            </a:pPr>
            <a:r>
              <a:rPr lang="en-GB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NCPs (information, communication, support</a:t>
            </a:r>
            <a:r>
              <a:rPr lang="en-GB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FontTx/>
              <a:buChar char="-"/>
              <a:defRPr/>
            </a:pPr>
            <a:r>
              <a:rPr lang="en-GB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Support Facility (support for R&amp;I Policy design</a:t>
            </a:r>
            <a:r>
              <a:rPr lang="en-GB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FontTx/>
              <a:buChar char="-"/>
              <a:defRPr/>
            </a:pPr>
            <a:r>
              <a:rPr lang="en-GB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 </a:t>
            </a:r>
            <a:r>
              <a:rPr lang="en-GB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stimulating cross border science networks</a:t>
            </a:r>
            <a:r>
              <a:rPr lang="en-GB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1">
              <a:buFontTx/>
              <a:buChar char="-"/>
              <a:defRPr/>
            </a:pPr>
            <a:endParaRPr lang="en-GB" sz="1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0" algn="ctr">
              <a:buFontTx/>
              <a:buNone/>
              <a:defRPr/>
            </a:pPr>
            <a:endParaRPr lang="en-GB" sz="1400" i="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7150" indent="0">
              <a:buFontTx/>
              <a:buNone/>
              <a:defRPr/>
            </a:pPr>
            <a:r>
              <a:rPr lang="en-GB" sz="1400" i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400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</a:t>
            </a:r>
            <a:r>
              <a:rPr lang="en-GB" sz="1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 </a:t>
            </a:r>
            <a:r>
              <a:rPr lang="en-GB" sz="1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 </a:t>
            </a:r>
            <a:r>
              <a:rPr lang="en-GB" sz="1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</a:t>
            </a:r>
            <a:r>
              <a:rPr lang="en-GB" sz="1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H2020 </a:t>
            </a:r>
            <a:r>
              <a:rPr lang="en-GB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GB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€ 800 million</a:t>
            </a:r>
            <a:endParaRPr lang="en-GB" sz="14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GB" sz="1800" b="1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AF349-8AE6-4A55-A671-E569F9F765A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9085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789552"/>
            <a:ext cx="8892480" cy="702469"/>
          </a:xfrm>
        </p:spPr>
        <p:txBody>
          <a:bodyPr/>
          <a:lstStyle/>
          <a:p>
            <a:pPr>
              <a:defRPr/>
            </a:pPr>
            <a:r>
              <a:rPr lang="en-GB" sz="2600" dirty="0" smtClean="0">
                <a:solidFill>
                  <a:srgbClr val="C00000"/>
                </a:solidFill>
              </a:rPr>
              <a:t>   Specific eligibility criteria for WIDENING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196493" y="1419622"/>
            <a:ext cx="864235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anose="020B0604030504040204" pitchFamily="34" charset="0"/>
              </a:defRPr>
            </a:lvl9pPr>
          </a:lstStyle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600" b="0" dirty="0" smtClean="0">
                <a:solidFill>
                  <a:srgbClr val="0F5494"/>
                </a:solidFill>
              </a:rPr>
              <a:t>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Particular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objectives of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WIDENING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H2020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Necessitate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GB" sz="1400" b="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targeted approach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help those participants with low performance in R&amp;I</a:t>
            </a:r>
          </a:p>
          <a:p>
            <a:pPr algn="just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H2020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 text &gt;&gt;"low performing RDI Member States and regions”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GB" sz="14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Eligibility Criterion: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</a:t>
            </a:r>
            <a:r>
              <a:rPr lang="en-GB" sz="14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The Composite </a:t>
            </a:r>
            <a:r>
              <a:rPr lang="en-GB" sz="14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 Indicator </a:t>
            </a:r>
            <a:r>
              <a:rPr lang="en-GB" sz="14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of Research Excellence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GB" sz="1400" b="0" u="sng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4" indent="-285750" algn="just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Threshold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GB" sz="14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 below 70% of the EU average</a:t>
            </a:r>
          </a:p>
          <a:p>
            <a:pPr marL="0" indent="0" algn="just" eaLnBrk="1" hangingPunct="1">
              <a:spcBef>
                <a:spcPts val="1200"/>
              </a:spcBef>
            </a:pPr>
            <a:r>
              <a:rPr lang="en-GB" sz="14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</a:t>
            </a:r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Low RDI Performing" or "Widening" Countries:</a:t>
            </a:r>
          </a:p>
          <a:p>
            <a:pPr marL="0" indent="0" algn="just" eaLnBrk="1" hangingPunct="1">
              <a:spcBef>
                <a:spcPts val="1200"/>
              </a:spcBef>
            </a:pPr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MS:</a:t>
            </a:r>
            <a:r>
              <a:rPr lang="en-GB" sz="14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Bulgaria,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Croatia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Cyprus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Czech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Republic,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Estonia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Hungary, Latvia,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Lithuania, Luxembourg, Malta,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Poland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Portugal,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Romania, Slovakia and Slovenia</a:t>
            </a:r>
          </a:p>
          <a:p>
            <a:pPr marL="0" indent="0" algn="just" eaLnBrk="1" hangingPunct="1">
              <a:spcBef>
                <a:spcPts val="1200"/>
              </a:spcBef>
            </a:pPr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AC:</a:t>
            </a:r>
            <a:r>
              <a:rPr lang="en-GB" sz="14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Albania, Bosnia and Herzegovina, Faroe Islands, Former Yugoslav Republic of Macedonia, Moldova, Montenegro</a:t>
            </a:r>
            <a:r>
              <a:rPr lang="en-GB" sz="1400" b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Serbia,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Turkey and Ukraine</a:t>
            </a:r>
            <a:endParaRPr lang="en-GB" sz="2000" b="0" dirty="0">
              <a:solidFill>
                <a:srgbClr val="0F5494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CBCA-C969-4A76-8114-B3EE5FCD24A6}" type="slidenum">
              <a:rPr lang="en-GB" smtClean="0">
                <a:solidFill>
                  <a:srgbClr val="000000"/>
                </a:solidFill>
              </a:rPr>
              <a:pPr/>
              <a:t>5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7544" y="3435846"/>
            <a:ext cx="8424936" cy="1026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7" name="Rounded Rectangle 6"/>
          <p:cNvSpPr/>
          <p:nvPr/>
        </p:nvSpPr>
        <p:spPr bwMode="auto">
          <a:xfrm>
            <a:off x="0" y="3327834"/>
            <a:ext cx="9108504" cy="1080120"/>
          </a:xfrm>
          <a:prstGeom prst="round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179513" y="3435846"/>
            <a:ext cx="8615078" cy="151216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/>
            <a:endParaRPr lang="en-GB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21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23528" y="897564"/>
            <a:ext cx="8229600" cy="702469"/>
          </a:xfrm>
        </p:spPr>
        <p:txBody>
          <a:bodyPr/>
          <a:lstStyle/>
          <a:p>
            <a:pPr algn="ctr">
              <a:defRPr/>
            </a:pPr>
            <a:r>
              <a:rPr lang="en-GB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Teaming objective in H2020</a:t>
            </a:r>
            <a:endParaRPr lang="en-GB" sz="2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491630"/>
            <a:ext cx="8229600" cy="3168352"/>
          </a:xfrm>
        </p:spPr>
        <p:txBody>
          <a:bodyPr/>
          <a:lstStyle/>
          <a:p>
            <a:pPr algn="just" eaLnBrk="1" hangingPunct="1">
              <a:spcBef>
                <a:spcPts val="1200"/>
              </a:spcBef>
              <a:buClrTx/>
              <a:buFont typeface="Arial" panose="020B0604020202020204" pitchFamily="34" charset="0"/>
              <a:buChar char="•"/>
            </a:pP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</a:t>
            </a: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new 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(or </a:t>
            </a: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significant upgrade of 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existing) Centres of Excellence </a:t>
            </a: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low R&amp;I performing or "Widening" countries</a:t>
            </a:r>
          </a:p>
          <a:p>
            <a:pPr marL="0" indent="0" algn="just" eaLnBrk="1" hangingPunct="1">
              <a:spcBef>
                <a:spcPts val="1200"/>
              </a:spcBef>
              <a:buNone/>
            </a:pPr>
            <a:r>
              <a:rPr lang="en-GB" sz="1800" i="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Partnership</a:t>
            </a: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2 parties in each Teaming 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</a:t>
            </a:r>
            <a:endParaRPr lang="en-GB" sz="1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85750" algn="just" eaLnBrk="1" hangingPunct="1">
              <a:spcBef>
                <a:spcPct val="3000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(1) the 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COORDINATOR </a:t>
            </a: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a 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"Widening" country (must be a national/regional authority, research funding agency, university or res. organisation)</a:t>
            </a:r>
            <a:endParaRPr lang="en-GB" sz="18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indent="-285750" algn="just" eaLnBrk="1" hangingPunct="1">
              <a:spcBef>
                <a:spcPct val="30000"/>
              </a:spcBef>
              <a:spcAft>
                <a:spcPct val="50000"/>
              </a:spcAft>
              <a:buFont typeface="Arial" panose="020B0604020202020204" pitchFamily="34" charset="0"/>
              <a:buChar char="•"/>
            </a:pP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(2) </a:t>
            </a:r>
            <a:r>
              <a:rPr lang="en-GB" sz="18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university or res. organisation with an international reputation in R&amp;I excellence (</a:t>
            </a:r>
            <a:r>
              <a:rPr lang="en-GB" sz="18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 all EU28 or AC)</a:t>
            </a:r>
          </a:p>
          <a:p>
            <a:pPr eaLnBrk="1" hangingPunct="1">
              <a:spcBef>
                <a:spcPts val="1200"/>
              </a:spcBef>
              <a:buClrTx/>
              <a:buFont typeface="Wingdings" panose="05000000000000000000" pitchFamily="2" charset="2"/>
              <a:buChar char="Ø"/>
            </a:pPr>
            <a:r>
              <a:rPr lang="en-GB" sz="1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 in 2 Phases</a:t>
            </a:r>
          </a:p>
          <a:p>
            <a:pPr marL="0" indent="0">
              <a:buClrTx/>
              <a:buNone/>
            </a:pPr>
            <a:endParaRPr lang="en-GB" sz="200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48264" y="4756307"/>
            <a:ext cx="2133600" cy="357188"/>
          </a:xfrm>
        </p:spPr>
        <p:txBody>
          <a:bodyPr/>
          <a:lstStyle/>
          <a:p>
            <a:pPr algn="ctr">
              <a:defRPr/>
            </a:pPr>
            <a:fld id="{A298DCDE-6116-4E24-956B-2584948668D5}" type="slidenum">
              <a:rPr lang="en-GB" smtClean="0"/>
              <a:pPr algn="ctr"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6675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97168" y="843558"/>
            <a:ext cx="8396288" cy="514350"/>
          </a:xfrm>
        </p:spPr>
        <p:txBody>
          <a:bodyPr/>
          <a:lstStyle/>
          <a:p>
            <a:pPr algn="ctr">
              <a:defRPr/>
            </a:pPr>
            <a:r>
              <a:rPr lang="en-GB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Teaming: Scheme Design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CBCA-C969-4A76-8114-B3EE5FCD24A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10837" y="1131590"/>
            <a:ext cx="8568951" cy="4031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algn="just" defTabSz="512763" eaLnBrk="1" hangingPunct="1">
              <a:spcAft>
                <a:spcPts val="600"/>
              </a:spcAft>
              <a:defRPr/>
            </a:pPr>
            <a:endParaRPr lang="en-GB" sz="1200" u="sng" kern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512763" eaLnBrk="1" hangingPunct="1">
              <a:spcAft>
                <a:spcPts val="600"/>
              </a:spcAft>
              <a:defRPr/>
            </a:pPr>
            <a:r>
              <a:rPr lang="en-GB" sz="1200" u="sng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1:</a:t>
            </a:r>
            <a:r>
              <a:rPr lang="en-GB" sz="120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of a </a:t>
            </a:r>
            <a:r>
              <a:rPr lang="en-GB" sz="120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Plan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the</a:t>
            </a:r>
            <a:r>
              <a:rPr lang="en-GB" sz="120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new/upgraded Centre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Excellence facilitated by a teaming process with a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leading counterpart in Europe</a:t>
            </a:r>
          </a:p>
          <a:p>
            <a:pPr marL="0" indent="0" algn="just" defTabSz="512763" eaLnBrk="1" hangingPunct="1">
              <a:spcAft>
                <a:spcPts val="600"/>
              </a:spcAft>
              <a:defRPr/>
            </a:pPr>
            <a:r>
              <a:rPr lang="en-GB" sz="1200" b="0" u="sng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Proposals</a:t>
            </a:r>
            <a:r>
              <a:rPr lang="de-DE" sz="1200" b="0" u="sng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(Phase 1</a:t>
            </a:r>
            <a:r>
              <a:rPr lang="de-DE" sz="1200" b="0" u="sng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</a:t>
            </a:r>
            <a:r>
              <a:rPr lang="de-DE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de-DE" sz="1200" b="0" kern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just" defTabSz="512763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</a:t>
            </a:r>
            <a:r>
              <a:rPr lang="en-GB" sz="12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emonstrate </a:t>
            </a:r>
            <a:r>
              <a:rPr lang="en-GB" sz="12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long-term science and </a:t>
            </a:r>
            <a:r>
              <a:rPr lang="en-GB" sz="12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strategy </a:t>
            </a:r>
            <a:r>
              <a:rPr lang="en-GB" sz="12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future Centre </a:t>
            </a:r>
            <a:endParaRPr lang="en-GB" sz="1200" b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 algn="just" defTabSz="512763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Outline how this strategy broadly fits with the RIS3 of the Widening country</a:t>
            </a:r>
          </a:p>
          <a:p>
            <a:pPr marL="171450" indent="-171450" algn="just" defTabSz="512763" eaLnBrk="1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that the project is based on a true joint venture between the parties</a:t>
            </a:r>
            <a:endParaRPr lang="en-GB" sz="1200" b="0" kern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512763" eaLnBrk="1" hangingPunct="1">
              <a:spcAft>
                <a:spcPts val="600"/>
              </a:spcAft>
              <a:defRPr/>
            </a:pPr>
            <a:endParaRPr lang="en-GB" sz="1200" u="sng" kern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 defTabSz="512763" eaLnBrk="1" hangingPunct="1">
              <a:spcAft>
                <a:spcPts val="600"/>
              </a:spcAft>
              <a:defRPr/>
            </a:pPr>
            <a:r>
              <a:rPr lang="en-GB" sz="1200" u="sng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</a:t>
            </a:r>
            <a:r>
              <a:rPr lang="en-GB" sz="1200" u="sng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2:</a:t>
            </a:r>
            <a:r>
              <a:rPr lang="en-GB" sz="120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 to the quality of the Business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 (</a:t>
            </a:r>
            <a:r>
              <a:rPr lang="en-US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converted </a:t>
            </a:r>
            <a:r>
              <a:rPr lang="en-US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a </a:t>
            </a:r>
            <a:r>
              <a:rPr lang="en-US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proposal)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financial commitment for the project from other sources,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Commission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provide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further substantial financial support for the </a:t>
            </a:r>
            <a:r>
              <a:rPr lang="en-GB" sz="120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 steps </a:t>
            </a:r>
            <a:r>
              <a:rPr lang="en-GB" sz="120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implementation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GB" sz="1200" b="0" kern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GB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Centre</a:t>
            </a:r>
            <a:endParaRPr lang="en-GB" sz="1100" b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  <a:p>
            <a:pPr marL="0" lvl="1" indent="0" algn="just">
              <a:spcBef>
                <a:spcPts val="600"/>
              </a:spcBef>
              <a:spcAft>
                <a:spcPts val="600"/>
              </a:spcAft>
              <a:defRPr/>
            </a:pPr>
            <a:r>
              <a:rPr lang="de-DE" sz="1200" b="0" u="sng" kern="0" dirty="0" err="1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Proposals</a:t>
            </a:r>
            <a:r>
              <a:rPr lang="de-DE" sz="1200" b="0" u="sng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(Phase 2):</a:t>
            </a:r>
            <a:r>
              <a:rPr lang="de-DE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171450" lvl="1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de-DE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Plan </a:t>
            </a:r>
            <a:r>
              <a:rPr lang="en-US" sz="1200" b="0" kern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(converted to a proposal) with robust financial commitments (national/ESIF/private funds)</a:t>
            </a:r>
            <a:endParaRPr lang="en-US" sz="1200" b="0" u="sng" kern="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</a:endParaRPr>
          </a:p>
          <a:p>
            <a:pPr marL="171450" lvl="1" indent="-171450"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sz="1200" b="0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</a:rPr>
              <a:t>IMPORTANT</a:t>
            </a:r>
            <a:r>
              <a:rPr lang="en-US" sz="1200" b="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  <a:ea typeface="Calibri"/>
              </a:rPr>
              <a:t>: Access to Phase 2 is only available to those proposals already supported in Phase 1!</a:t>
            </a:r>
            <a:endParaRPr lang="en-GB" sz="12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  <a:ea typeface="Calibri"/>
            </a:endParaRPr>
          </a:p>
          <a:p>
            <a:pPr marL="0" indent="0">
              <a:defRPr/>
            </a:pPr>
            <a:endParaRPr lang="en-GB" sz="11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  <a:p>
            <a:pPr>
              <a:defRPr/>
            </a:pPr>
            <a:endParaRPr lang="en-GB" sz="1200" b="0" u="sng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3505106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43608" y="771550"/>
            <a:ext cx="6336704" cy="513057"/>
          </a:xfrm>
        </p:spPr>
        <p:txBody>
          <a:bodyPr/>
          <a:lstStyle/>
          <a:p>
            <a:pPr algn="ctr">
              <a:defRPr/>
            </a:pPr>
            <a:r>
              <a:rPr lang="en-GB" sz="2400" dirty="0" smtClean="0">
                <a:solidFill>
                  <a:srgbClr val="C00000"/>
                </a:solidFill>
              </a:rPr>
              <a:t>Teaming under the 2016-17 WP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CBCA-C969-4A76-8114-B3EE5FCD24A6}" type="slidenum">
              <a:rPr lang="en-GB" smtClean="0">
                <a:solidFill>
                  <a:srgbClr val="000000"/>
                </a:solidFill>
              </a:rPr>
              <a:pPr/>
              <a:t>8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48653" y="983163"/>
            <a:ext cx="8605464" cy="427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marL="0" indent="0" algn="just" eaLnBrk="1" hangingPunct="1">
              <a:defRPr/>
            </a:pPr>
            <a:endParaRPr lang="en-GB" sz="1600" u="sng" dirty="0" smtClean="0">
              <a:solidFill>
                <a:srgbClr val="0F5494"/>
              </a:solidFill>
            </a:endParaRPr>
          </a:p>
          <a:p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 1 </a:t>
            </a:r>
            <a:r>
              <a:rPr lang="en-GB" sz="140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: Business Plan for a Centre of </a:t>
            </a:r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Excellence (</a:t>
            </a:r>
            <a:r>
              <a:rPr lang="en-GB" sz="1400" u="sng" dirty="0" err="1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</a:t>
            </a:r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sz="1400" b="0" u="sng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           €12 million </a:t>
            </a: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publication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14 October 2015</a:t>
            </a: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opening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28 July 2016</a:t>
            </a:r>
            <a:endParaRPr lang="en-GB" sz="14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deadline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15 November 2016</a:t>
            </a:r>
            <a:endParaRPr lang="en-GB" sz="14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Size: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€400,000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(eligibility condition)</a:t>
            </a: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Duration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12 months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(eligibility condition)</a:t>
            </a:r>
            <a:endParaRPr lang="en-GB" sz="1400" b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for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Business Plan</a:t>
            </a:r>
          </a:p>
          <a:p>
            <a:r>
              <a:rPr lang="en-GB" sz="1400" b="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Coordination 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Support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  <a:endParaRPr lang="en-GB" sz="14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1400" b="0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Phase 2 (Restricted) Call in 2018: Start-up/Implementation </a:t>
            </a:r>
            <a:r>
              <a:rPr lang="en-GB" sz="140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the </a:t>
            </a:r>
            <a:r>
              <a:rPr lang="en-GB" sz="1400" u="sng" dirty="0" err="1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</a:t>
            </a:r>
            <a:endParaRPr lang="en-GB" sz="1400" u="sng" dirty="0" smtClean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size &amp; duration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GB" sz="1400" b="0" i="1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15 million &amp; 	5-7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years</a:t>
            </a: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Implementation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Coordination and Support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  <a:p>
            <a:r>
              <a:rPr lang="en-GB" sz="1400" b="0" u="sng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Funding </a:t>
            </a:r>
            <a:r>
              <a:rPr lang="en-GB" sz="1400" b="0" u="sng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GB" sz="14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Substantial support for 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start-up phase of the </a:t>
            </a:r>
            <a:r>
              <a:rPr lang="en-GB" sz="1400" b="0" dirty="0" err="1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</a:t>
            </a:r>
            <a:r>
              <a:rPr lang="en-GB" sz="14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(administrative, personnel and operational costs as well as very limited support for equipment and consumables)</a:t>
            </a:r>
          </a:p>
          <a:p>
            <a:endParaRPr lang="en-GB" sz="1400" b="0" dirty="0" smtClean="0">
              <a:solidFill>
                <a:srgbClr val="0F5494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sz="1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More information for Phase 2 in the future 2018 Work Programme</a:t>
            </a:r>
            <a:endParaRPr lang="en-GB" sz="1400" b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endParaRPr lang="en-GB" sz="1800" b="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9332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371486" y="1005576"/>
            <a:ext cx="8396288" cy="514350"/>
          </a:xfrm>
        </p:spPr>
        <p:txBody>
          <a:bodyPr/>
          <a:lstStyle/>
          <a:p>
            <a:pPr algn="ctr">
              <a:defRPr/>
            </a:pPr>
            <a:r>
              <a:rPr lang="en-GB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Teaming 2014 Call: key stats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94CBCA-C969-4A76-8114-B3EE5FCD24A6}" type="slidenum">
              <a:rPr lang="en-GB" smtClean="0">
                <a:solidFill>
                  <a:srgbClr val="000000"/>
                </a:solidFill>
              </a:rPr>
              <a:pPr/>
              <a:t>9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26814" y="1653648"/>
            <a:ext cx="864096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1pPr>
            <a:lvl2pPr marL="742950" indent="-28575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2pPr>
            <a:lvl3pPr marL="11430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3pPr>
            <a:lvl4pPr marL="16002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4pPr>
            <a:lvl5pPr marL="2057400" indent="-228600" eaLnBrk="0" hangingPunct="0">
              <a:defRPr sz="7600" b="1">
                <a:solidFill>
                  <a:srgbClr val="FFD62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7600" b="1">
                <a:solidFill>
                  <a:srgbClr val="FFD624"/>
                </a:solidFill>
                <a:latin typeface="Verdana" pitchFamily="34" charset="0"/>
              </a:defRPr>
            </a:lvl9pPr>
          </a:lstStyle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167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eligible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proposals submitted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from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20 countries (15 MS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&amp; 5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AC)</a:t>
            </a:r>
          </a:p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Requested budget: </a:t>
            </a:r>
            <a:r>
              <a:rPr lang="en-GB" sz="18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€73.8M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with €11.85M foreseen in the WP</a:t>
            </a:r>
          </a:p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Average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requested EU contribution per proposal: </a:t>
            </a:r>
            <a:r>
              <a:rPr lang="en-GB" sz="18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€ </a:t>
            </a: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430.000</a:t>
            </a:r>
          </a:p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31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proposals selected for funding from 14 "Widening" countries</a:t>
            </a:r>
            <a:endParaRPr lang="en-GB" sz="18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Most funded proposals in the area of </a:t>
            </a: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Physics &amp; Chemistry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and </a:t>
            </a: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Medicine &amp; Life Sciences </a:t>
            </a:r>
          </a:p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Frequent </a:t>
            </a:r>
            <a:r>
              <a:rPr lang="en-GB" sz="18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'advanced' partners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proposals: DE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136) and UK </a:t>
            </a:r>
            <a:r>
              <a:rPr lang="en-GB" sz="1800" b="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(67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0" eaLnBrk="1" hangingPunct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Successful 'advanced</a:t>
            </a:r>
            <a:r>
              <a:rPr lang="en-GB" sz="1800" dirty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' </a:t>
            </a: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GB" sz="180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sz="1800" b="0" dirty="0" smtClean="0">
                <a:solidFill>
                  <a:srgbClr val="0F54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(21), AT (6), FI (6)</a:t>
            </a:r>
            <a:endParaRPr lang="en-GB" sz="1800" b="0" dirty="0">
              <a:solidFill>
                <a:srgbClr val="0F549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41227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7600" b="1" i="0" u="none" strike="noStrike" cap="none" normalizeH="0" baseline="0" smtClean="0">
            <a:ln>
              <a:noFill/>
            </a:ln>
            <a:solidFill>
              <a:srgbClr val="FFD624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ctr" defTabSz="449263" eaLnBrk="0" hangingPunct="0">
          <a:buClr>
            <a:srgbClr val="000000"/>
          </a:buClr>
          <a:buSzPct val="100000"/>
          <a:buFont typeface="Times New Roman" pitchFamily="18" charset="0"/>
          <a:buNone/>
          <a:defRPr sz="2800" dirty="0">
            <a:solidFill>
              <a:srgbClr val="0F5494"/>
            </a:solidFill>
            <a:latin typeface="+mn-lt"/>
          </a:defRPr>
        </a:defPPr>
      </a:lstStyle>
    </a:tx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00"/>
        </a:hlink>
        <a:folHlink>
          <a:srgbClr val="FFFF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lide_Master 14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FFFF00"/>
    </a:hlink>
    <a:folHlink>
      <a:srgbClr val="FFFF0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Theme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Office Theme">
    <a:majorFont>
      <a:latin typeface="Verdana"/>
      <a:ea typeface="MS Gothic"/>
      <a:cs typeface=""/>
    </a:majorFont>
    <a:minorFont>
      <a:latin typeface="Verdana"/>
      <a:ea typeface="MS Gothic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16741</TotalTime>
  <Words>2311</Words>
  <Application>Microsoft Office PowerPoint</Application>
  <PresentationFormat>On-screen Show (16:9)</PresentationFormat>
  <Paragraphs>460</Paragraphs>
  <Slides>30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5_Slide_Master</vt:lpstr>
      <vt:lpstr>PowerPoint Presentation</vt:lpstr>
      <vt:lpstr>Background</vt:lpstr>
      <vt:lpstr>FP7 country participation</vt:lpstr>
      <vt:lpstr>The Widening Package under H2020</vt:lpstr>
      <vt:lpstr>   Specific eligibility criteria for WIDENING</vt:lpstr>
      <vt:lpstr>Teaming objective in H2020</vt:lpstr>
      <vt:lpstr>Teaming: Scheme Design</vt:lpstr>
      <vt:lpstr>Teaming under the 2016-17 WP  </vt:lpstr>
      <vt:lpstr>Teaming 2014 Call: key stats</vt:lpstr>
      <vt:lpstr>Teaming: Analysis of proposals by country</vt:lpstr>
      <vt:lpstr>Teaming: Lessons learned</vt:lpstr>
      <vt:lpstr>ERA Chairs - Objectives </vt:lpstr>
      <vt:lpstr>ERA Chairs: Proposal Design &amp; Impact</vt:lpstr>
      <vt:lpstr>ERA Chairs: The ERA Chair holder</vt:lpstr>
      <vt:lpstr>ERA Chairs: Costs &amp; Call 2017 details</vt:lpstr>
      <vt:lpstr>ERA Chairs: 2014 call statistics</vt:lpstr>
      <vt:lpstr>PowerPoint Presentation</vt:lpstr>
      <vt:lpstr>ERA Chairs: Lessons learned</vt:lpstr>
      <vt:lpstr>Twinning: Aim, Objectives &amp; Partnership</vt:lpstr>
      <vt:lpstr>Twinning: Proposal Design &amp; Impact</vt:lpstr>
      <vt:lpstr>Twinning: Costs &amp; Call 2017 details</vt:lpstr>
      <vt:lpstr>Twinning: 2015 call statistics</vt:lpstr>
      <vt:lpstr>Twinning: 2015 call "advanced" partners</vt:lpstr>
      <vt:lpstr>Twinning: Lessons learned</vt:lpstr>
      <vt:lpstr>Barriers for EU13 </vt:lpstr>
      <vt:lpstr>Barriers for EU13 </vt:lpstr>
      <vt:lpstr>Barriers for EU13 </vt:lpstr>
      <vt:lpstr>Barriers for EU13 </vt:lpstr>
      <vt:lpstr>Barriers for EU13 </vt:lpstr>
      <vt:lpstr>PowerPoint Presentation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turneem</dc:creator>
  <cp:lastModifiedBy>AMBROZIEWICZ Grzegorz (RTD)</cp:lastModifiedBy>
  <cp:revision>816</cp:revision>
  <cp:lastPrinted>2015-04-17T12:10:20Z</cp:lastPrinted>
  <dcterms:created xsi:type="dcterms:W3CDTF">2011-10-28T10:25:18Z</dcterms:created>
  <dcterms:modified xsi:type="dcterms:W3CDTF">2017-01-23T10:18:07Z</dcterms:modified>
</cp:coreProperties>
</file>