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12"/>
  </p:notesMasterIdLst>
  <p:sldIdLst>
    <p:sldId id="256" r:id="rId2"/>
    <p:sldId id="318" r:id="rId3"/>
    <p:sldId id="319" r:id="rId4"/>
    <p:sldId id="305" r:id="rId5"/>
    <p:sldId id="314" r:id="rId6"/>
    <p:sldId id="277" r:id="rId7"/>
    <p:sldId id="311" r:id="rId8"/>
    <p:sldId id="312" r:id="rId9"/>
    <p:sldId id="276" r:id="rId10"/>
    <p:sldId id="258" r:id="rId1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12BD"/>
    <a:srgbClr val="0070C0"/>
    <a:srgbClr val="41EC34"/>
    <a:srgbClr val="00B0F0"/>
    <a:srgbClr val="291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1" autoAdjust="0"/>
    <p:restoredTop sz="94645" autoAdjust="0"/>
  </p:normalViewPr>
  <p:slideViewPr>
    <p:cSldViewPr>
      <p:cViewPr>
        <p:scale>
          <a:sx n="66" d="100"/>
          <a:sy n="66" d="100"/>
        </p:scale>
        <p:origin x="-135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D61E30A-B57E-4A24-A193-9F396F971E61}" type="datetimeFigureOut">
              <a:rPr lang="pl-PL"/>
              <a:pPr>
                <a:defRPr/>
              </a:pPr>
              <a:t>2017-01-31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3A81208-72F4-4E99-99CD-136771742F4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6935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l-PL" altLang="pl-PL" sz="1800" smtClean="0">
              <a:cs typeface="Arial" charset="0"/>
            </a:endParaRPr>
          </a:p>
        </p:txBody>
      </p:sp>
      <p:sp>
        <p:nvSpPr>
          <p:cNvPr id="819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99054E-AB30-4723-9803-9E2F4D917E46}" type="slidenum">
              <a:rPr lang="pl-PL" alt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F84B3E-3302-464E-B256-F68E892D0D34}" type="slidenum">
              <a:rPr lang="pl-PL" altLang="pl-PL" smtClean="0"/>
              <a:pPr algn="r" eaLnBrk="1" hangingPunct="1">
                <a:spcBef>
                  <a:spcPct val="0"/>
                </a:spcBef>
              </a:pPr>
              <a:t>2</a:t>
            </a:fld>
            <a:endParaRPr lang="pl-PL" altLang="pl-PL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7388"/>
            <a:ext cx="4572000" cy="34290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343144"/>
            <a:ext cx="5483837" cy="41135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pl-PL" altLang="pl-PL" smtClean="0"/>
              <a:t>prowadzenie profesjonalnej działalności informacyjnej, szkoleniowej, doradczej, promocyjnej i eksperckiej przyczyniającej się do pogłębienia europejskiej współpracy badawczej oraz integracji polskiego i europejskiego sektora badawczo-rozwojowego oraz gospodarczego;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l-PL" altLang="pl-PL" smtClean="0"/>
              <a:t>wspieranie rozwoju polskiej gospodarki opartej na wiedzy, integracji środowisk gospodarczych i naukowych, wzrostu konkurencyjności polskich przedsiębiorstw;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l-PL" altLang="pl-PL" smtClean="0"/>
              <a:t>wspieranie rozwoju i integracji polskiego sektora B+R w wymiarze regionalnym, krajowym i europejskim;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l-PL" altLang="pl-PL" smtClean="0"/>
              <a:t>wspieranie rozwoju karier naukowych;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l-PL" altLang="pl-PL" smtClean="0"/>
              <a:t>promocja Polski na arenie europejskiej, wzmacnianie współpracy zagranicznej i międzynarodowej pozycji Polski;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l-PL" altLang="pl-PL" smtClean="0"/>
              <a:t>prowadzenie działalności eksperckiej wspomagającej władze publiczne w zakresie Europejskiej Przestrzeni Badawczej;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l-PL" altLang="pl-PL" smtClean="0"/>
              <a:t>promocja Europejskiej Przestrzeni Badawczej i inicjatyw europejskich w dziedzinie badań, rozwoju technologii i innowacji;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l-PL" altLang="pl-PL" smtClean="0"/>
              <a:t>koordynacja działań i współpraca z siecią regionalnych, branżowych i lokalnych punktów kontaktowych. </a:t>
            </a:r>
          </a:p>
          <a:p>
            <a:pPr eaLnBrk="1" hangingPunct="1"/>
            <a:endParaRPr lang="en-GB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8496944" cy="504056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4968552"/>
          </a:xfrm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6875463" y="60928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B0FDE-2643-4BC4-A43B-76F731477F2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318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54035"/>
            <a:ext cx="8352928" cy="6133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67544" y="612775"/>
            <a:ext cx="835292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7544" y="5301208"/>
            <a:ext cx="8352928" cy="870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numeru slajdu 6"/>
          <p:cNvSpPr>
            <a:spLocks noGrp="1"/>
          </p:cNvSpPr>
          <p:nvPr>
            <p:ph type="sldNum" sz="quarter" idx="10"/>
          </p:nvPr>
        </p:nvSpPr>
        <p:spPr>
          <a:xfrm>
            <a:off x="6804025" y="60928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BEE18-AC17-41D7-ACBB-D7686E6DD1D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910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8A696-8CF9-435B-B1D6-CF3BDA3C78D9}" type="datetime1">
              <a:rPr lang="pl-PL"/>
              <a:pPr>
                <a:defRPr/>
              </a:pPr>
              <a:t>2017-01-31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9FC02-60FA-46A8-8B7C-FD5FCA2DC5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487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741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836613"/>
            <a:ext cx="8291513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6E2215-0EAE-452B-9374-50BFAB38CF8D}" type="datetime1">
              <a:rPr lang="pl-PL"/>
              <a:pPr>
                <a:defRPr/>
              </a:pPr>
              <a:t>2017-01-31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endParaRPr lang="pl-PL" alt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875463" y="61658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80D373-38BC-4BF2-8E7E-FBF943385F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Calibr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200" kern="1200">
          <a:solidFill>
            <a:srgbClr val="37609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37609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37609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37609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3760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nkedin.com/company/405781?trk=tyah&amp;trkInfo=clickedVertical:company,clickedEntityId:405781,idx:2-1-3,tarId:1447691762474,tas:national%20contact%20point" TargetMode="External"/><Relationship Id="rId5" Type="http://schemas.openxmlformats.org/officeDocument/2006/relationships/hyperlink" Target="http://www.youtube.com/user/kpkpbue" TargetMode="External"/><Relationship Id="rId4" Type="http://schemas.openxmlformats.org/officeDocument/2006/relationships/hyperlink" Target="https://www.facebook.com/Krajowy-Punkt-Kontaktowy-Program%C3%B3w-Badawczych-UE-408143559349465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atrycja.smolenska@kpk.gov.p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linkedin.com/company/405781?trk=tyah&amp;trkInfo=clickedVertical:company,clickedEntityId:405781,idx:2-1-3,tarId:1447691762474,tas:national%20contact%20point" TargetMode="External"/><Relationship Id="rId5" Type="http://schemas.openxmlformats.org/officeDocument/2006/relationships/hyperlink" Target="http://www.youtube.com/user/kpkpbue" TargetMode="External"/><Relationship Id="rId4" Type="http://schemas.openxmlformats.org/officeDocument/2006/relationships/hyperlink" Target="https://www.facebook.com/Krajowy-Punkt-Kontaktowy-Program%C3%B3w-Badawczych-UE-408143559349465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ctrTitle"/>
          </p:nvPr>
        </p:nvSpPr>
        <p:spPr>
          <a:xfrm>
            <a:off x="2043113" y="404664"/>
            <a:ext cx="5038725" cy="790575"/>
          </a:xfrm>
        </p:spPr>
        <p:txBody>
          <a:bodyPr/>
          <a:lstStyle/>
          <a:p>
            <a:r>
              <a:rPr lang="pl-PL" altLang="pl-PL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Horyzont 2020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2385218"/>
            <a:ext cx="9144001" cy="12239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Dla przemysłu </a:t>
            </a:r>
            <a:endParaRPr lang="pl-PL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835944" y="2997200"/>
            <a:ext cx="5472112" cy="9398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pl-PL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07950" y="4780309"/>
            <a:ext cx="505777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Patrycja Smoleńska</a:t>
            </a:r>
            <a:endParaRPr lang="pl-PL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Krajowy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Punkt Kontaktowy Programów Badawczych UE</a:t>
            </a:r>
            <a:b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</a:b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+mn-cs"/>
              </a:rPr>
              <a:t>Instytut Podstawowych Problemów Techniki PAN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+mn-cs"/>
              </a:rPr>
              <a:t>www.kpk.gov.pl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3825" y="6453188"/>
            <a:ext cx="6167438" cy="246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pl-PL" sz="1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itchFamily="18" charset="0"/>
                <a:cs typeface="Helvetica"/>
              </a:rPr>
              <a:t>W niniejszej prezentacji wykorzystano materiały udostępnione m.in. przez KE i/lub Ministerstwa oraz Agendy RP</a:t>
            </a:r>
            <a:endParaRPr lang="pl-PL" sz="1000" b="1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Prostokąt 6">
            <a:hlinkClick r:id="rId4"/>
          </p:cNvPr>
          <p:cNvSpPr/>
          <p:nvPr/>
        </p:nvSpPr>
        <p:spPr>
          <a:xfrm>
            <a:off x="6946900" y="6165850"/>
            <a:ext cx="431800" cy="43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Prostokąt 7">
            <a:hlinkClick r:id="rId5"/>
          </p:cNvPr>
          <p:cNvSpPr/>
          <p:nvPr/>
        </p:nvSpPr>
        <p:spPr>
          <a:xfrm>
            <a:off x="7451725" y="6165850"/>
            <a:ext cx="433388" cy="43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rostokąt 9">
            <a:hlinkClick r:id="rId6"/>
          </p:cNvPr>
          <p:cNvSpPr/>
          <p:nvPr/>
        </p:nvSpPr>
        <p:spPr>
          <a:xfrm>
            <a:off x="7956550" y="6165850"/>
            <a:ext cx="431800" cy="43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3725" y="2276475"/>
            <a:ext cx="7956550" cy="2439988"/>
          </a:xfrm>
        </p:spPr>
        <p:txBody>
          <a:bodyPr rtlCol="0" anchor="ctr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ZAPRASZAMY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DO </a:t>
            </a: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KONTAKTU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endParaRPr lang="pl-PL" sz="20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pl-PL" sz="8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pl-PL" sz="2600" baseline="30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KRAJOWY PUNKT KONTAKTOWY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pl-PL" sz="2600" baseline="30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PROGRAMÓW BADAWCZYCH UE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Instytut 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Podstawowych Problemów Techniki </a:t>
            </a:r>
            <a:r>
              <a:rPr lang="pl-PL" sz="1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PAN </a:t>
            </a:r>
          </a:p>
          <a:p>
            <a:pPr algn="r" fontAlgn="auto">
              <a:spcAft>
                <a:spcPts val="0"/>
              </a:spcAft>
              <a:defRPr/>
            </a:pPr>
            <a:endParaRPr lang="pl-PL" sz="8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pl-PL" sz="16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pl-PL" sz="19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Patrycja Smoleńska</a:t>
            </a:r>
            <a:endParaRPr lang="pl-PL" sz="19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kom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. +48 </a:t>
            </a:r>
            <a:r>
              <a:rPr lang="pl-PL" sz="16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728 518 206</a:t>
            </a:r>
            <a:r>
              <a:rPr lang="pl-PL" sz="16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pl-PL" sz="16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pl-PL" sz="160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hlinkClick r:id="rId3"/>
              </a:rPr>
              <a:t>patrycja.smolenska@kpk.gov.pl</a:t>
            </a:r>
            <a:endParaRPr lang="pl-PL" sz="16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pl-PL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pl-PL" sz="2000" dirty="0">
              <a:solidFill>
                <a:schemeClr val="bg1"/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pl-PL" sz="2600" b="1" dirty="0" smtClean="0">
              <a:solidFill>
                <a:schemeClr val="bg1"/>
              </a:solidFill>
            </a:endParaRPr>
          </a:p>
        </p:txBody>
      </p:sp>
      <p:sp>
        <p:nvSpPr>
          <p:cNvPr id="2" name="Prostokąt 1">
            <a:hlinkClick r:id="rId4"/>
          </p:cNvPr>
          <p:cNvSpPr/>
          <p:nvPr/>
        </p:nvSpPr>
        <p:spPr>
          <a:xfrm>
            <a:off x="7235825" y="6165850"/>
            <a:ext cx="4318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Prostokąt 3">
            <a:hlinkClick r:id="rId5"/>
          </p:cNvPr>
          <p:cNvSpPr/>
          <p:nvPr/>
        </p:nvSpPr>
        <p:spPr>
          <a:xfrm>
            <a:off x="7804150" y="6165850"/>
            <a:ext cx="4318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hlinkClick r:id="rId6"/>
          </p:cNvPr>
          <p:cNvSpPr/>
          <p:nvPr/>
        </p:nvSpPr>
        <p:spPr>
          <a:xfrm>
            <a:off x="8347075" y="6165850"/>
            <a:ext cx="4318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330339" y="1052736"/>
            <a:ext cx="8229600" cy="446449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Krajowy Punkt Kontaktowy Programów Badawczych UE działa od 1999 </a:t>
            </a:r>
            <a:r>
              <a:rPr lang="pl-PL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r. na </a:t>
            </a: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rzecz programów ramowych w Polsce. </a:t>
            </a:r>
            <a:endParaRPr lang="pl-PL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pl-PL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Od </a:t>
            </a: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2014 r. pełnimy </a:t>
            </a:r>
            <a:r>
              <a:rPr lang="pl-PL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funkcję KPK </a:t>
            </a: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programu </a:t>
            </a:r>
            <a:r>
              <a:rPr lang="pl-PL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Horyzont 2020, </a:t>
            </a:r>
            <a:r>
              <a:rPr lang="pl-PL" sz="1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Euratom</a:t>
            </a:r>
            <a:r>
              <a:rPr lang="pl-PL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sz="1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Fission</a:t>
            </a:r>
            <a:r>
              <a:rPr lang="pl-PL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inicjatywy </a:t>
            </a:r>
            <a:r>
              <a:rPr lang="pl-PL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IMI2 </a:t>
            </a:r>
            <a:r>
              <a:rPr lang="pl-PL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oraz </a:t>
            </a:r>
            <a:r>
              <a:rPr lang="pl-PL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Euraxess</a:t>
            </a: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jako jednostka wyłoniona przez Ministerstwo Nauki i </a:t>
            </a:r>
            <a:r>
              <a:rPr lang="pl-PL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Szkolnictwa Wyższego </a:t>
            </a: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 drodze konkursu. </a:t>
            </a:r>
            <a:r>
              <a:rPr lang="pl-PL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Funkcjonujemy </a:t>
            </a: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 strukturze Instytutu </a:t>
            </a:r>
            <a:r>
              <a:rPr lang="pl-PL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Podstawowych Problemów </a:t>
            </a: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Techniki PAN. </a:t>
            </a:r>
            <a:endParaRPr lang="pl-PL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pl-PL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Nasz </a:t>
            </a: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zespół to eksperci z </a:t>
            </a:r>
            <a:r>
              <a:rPr lang="pl-PL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unikatową wiedzą </a:t>
            </a: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popartą wieloletnim praktycznym doświadczeniem w zakresie </a:t>
            </a:r>
            <a:r>
              <a:rPr lang="pl-PL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badawczych i </a:t>
            </a: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innowacyjnych programów </a:t>
            </a:r>
            <a:r>
              <a:rPr lang="pl-PL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europejskich</a:t>
            </a: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pl-PL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ponad 30 ekspertów, ponad 100 zrealizowanych projektów.</a:t>
            </a:r>
          </a:p>
          <a:p>
            <a:pPr marL="0" indent="0" algn="just">
              <a:buNone/>
            </a:pPr>
            <a:endParaRPr lang="pl-PL" sz="1800" b="1" strike="sngStrik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Koordynujemy działalność Sieci KPK skupiającej kilkudziesięciu ekspertów w </a:t>
            </a:r>
            <a:r>
              <a:rPr lang="pl-PL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KPK PB UE oraz 11 Regionalnych Punktach Kontaktowych </a:t>
            </a: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ulokowanych </a:t>
            </a:r>
            <a:b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 największych ośrodkach akademickich w całej Polsce. </a:t>
            </a:r>
          </a:p>
          <a:p>
            <a:pPr marL="0" indent="0" algn="just">
              <a:buNone/>
            </a:pPr>
            <a:endParaRPr lang="pl-PL" sz="1800" b="1" strike="sngStrik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27584" y="301187"/>
            <a:ext cx="7235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O KPK PB UE</a:t>
            </a:r>
            <a:endParaRPr lang="pl-P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08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827584" y="301187"/>
            <a:ext cx="7235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Bezpłatna oferta KPK PB UE</a:t>
            </a:r>
            <a:endParaRPr lang="pl-P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7" y="879675"/>
            <a:ext cx="865033" cy="71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54" y="1758518"/>
            <a:ext cx="653739" cy="67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84" y="2540215"/>
            <a:ext cx="7429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23" y="3508623"/>
            <a:ext cx="7429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23" y="4429984"/>
            <a:ext cx="7715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84" y="5301208"/>
            <a:ext cx="7715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rostokąt 12"/>
          <p:cNvSpPr/>
          <p:nvPr/>
        </p:nvSpPr>
        <p:spPr>
          <a:xfrm>
            <a:off x="1454554" y="1005773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pl-PL" sz="2000" b="1" dirty="0" smtClean="0">
                <a:solidFill>
                  <a:schemeClr val="bg1">
                    <a:lumMod val="50000"/>
                  </a:schemeClr>
                </a:solidFill>
              </a:rPr>
              <a:t>Szkolenia, warsztaty, konferencje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1535673" y="1678490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K</a:t>
            </a:r>
            <a:r>
              <a:rPr lang="pl-PL" sz="2000" b="1" dirty="0" smtClean="0">
                <a:solidFill>
                  <a:schemeClr val="bg1">
                    <a:lumMod val="50000"/>
                  </a:schemeClr>
                </a:solidFill>
              </a:rPr>
              <a:t>onsultacje </a:t>
            </a:r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w zakresie przygotowywania </a:t>
            </a:r>
            <a:r>
              <a:rPr lang="pl-PL" sz="2000" b="1" dirty="0" smtClean="0">
                <a:solidFill>
                  <a:schemeClr val="bg1">
                    <a:lumMod val="50000"/>
                  </a:schemeClr>
                </a:solidFill>
              </a:rPr>
              <a:t>wniosków projektowych </a:t>
            </a:r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i realizacji </a:t>
            </a:r>
            <a:r>
              <a:rPr lang="pl-PL" sz="2000" b="1" dirty="0" smtClean="0">
                <a:solidFill>
                  <a:schemeClr val="bg1">
                    <a:lumMod val="50000"/>
                  </a:schemeClr>
                </a:solidFill>
              </a:rPr>
              <a:t>projektów</a:t>
            </a:r>
          </a:p>
        </p:txBody>
      </p:sp>
      <p:sp>
        <p:nvSpPr>
          <p:cNvPr id="4" name="Prostokąt 3"/>
          <p:cNvSpPr/>
          <p:nvPr/>
        </p:nvSpPr>
        <p:spPr>
          <a:xfrm>
            <a:off x="1547892" y="2578418"/>
            <a:ext cx="7494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Działania </a:t>
            </a:r>
            <a:r>
              <a:rPr lang="pl-PL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mentoringowe</a:t>
            </a:r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dla </a:t>
            </a:r>
            <a:r>
              <a:rPr lang="pl-P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zespołów zainteresowanych złożeniem </a:t>
            </a:r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wniosku do programu Horyzont </a:t>
            </a:r>
            <a:r>
              <a:rPr lang="pl-P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2020 </a:t>
            </a:r>
            <a:endParaRPr lang="pl-PL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1614363" y="3500888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pl-P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orady finansowo-prawne </a:t>
            </a:r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 </a:t>
            </a:r>
            <a:r>
              <a:rPr lang="pl-P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etapie przygotowania i </a:t>
            </a:r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realizacji projektów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1710272" y="4368289"/>
            <a:ext cx="7278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pl-P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oszukiwanie </a:t>
            </a:r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partnerów do konsorcjów międzynarodowych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1761033" y="5231240"/>
            <a:ext cx="66914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pl-P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omoc </a:t>
            </a:r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zagranicznym naukowcom </a:t>
            </a:r>
            <a:r>
              <a:rPr lang="pl-P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przyjeżdżającym do </a:t>
            </a:r>
            <a:r>
              <a:rPr lang="pl-PL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Polski</a:t>
            </a:r>
          </a:p>
        </p:txBody>
      </p:sp>
    </p:spTree>
    <p:extLst>
      <p:ext uri="{BB962C8B-B14F-4D97-AF65-F5344CB8AC3E}">
        <p14:creationId xmlns:p14="http://schemas.microsoft.com/office/powerpoint/2010/main" val="2501899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HORYZONT 2020 – STRUKTURA 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9FC02-60FA-46A8-8B7C-FD5FCA2DC587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  <p:sp>
        <p:nvSpPr>
          <p:cNvPr id="5" name="Symbol zastępczy numeru slajdu 3"/>
          <p:cNvSpPr txBox="1">
            <a:spLocks/>
          </p:cNvSpPr>
          <p:nvPr/>
        </p:nvSpPr>
        <p:spPr>
          <a:xfrm>
            <a:off x="7027863" y="6318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589FC02-60FA-46A8-8B7C-FD5FCA2DC587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  <p:sp>
        <p:nvSpPr>
          <p:cNvPr id="6" name="Segnaposto numero diapositiva 3"/>
          <p:cNvSpPr txBox="1">
            <a:spLocks/>
          </p:cNvSpPr>
          <p:nvPr/>
        </p:nvSpPr>
        <p:spPr bwMode="auto">
          <a:xfrm>
            <a:off x="7874000" y="6653213"/>
            <a:ext cx="57626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r" rtl="0" fontAlgn="auto">
              <a:spcBef>
                <a:spcPct val="20000"/>
              </a:spcBef>
              <a:spcAft>
                <a:spcPts val="0"/>
              </a:spcAft>
              <a:buClr>
                <a:srgbClr val="F6C441"/>
              </a:buClr>
              <a:buFont typeface="Arial" charset="0"/>
              <a:buChar char="•"/>
              <a:defRPr sz="32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charset="0"/>
              <a:buChar char="•"/>
              <a:defRPr sz="2800" kern="1200">
                <a:solidFill>
                  <a:srgbClr val="404040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B22652C-360C-4E04-AA0E-DE0852625896}" type="slidenum">
              <a:rPr lang="it-IT" altLang="it-IT" sz="1400" smtClean="0">
                <a:solidFill>
                  <a:schemeClr val="bg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it-IT" altLang="it-IT" sz="1400" smtClean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7" name="Gruppo 3"/>
          <p:cNvGrpSpPr>
            <a:grpSpLocks/>
          </p:cNvGrpSpPr>
          <p:nvPr/>
        </p:nvGrpSpPr>
        <p:grpSpPr bwMode="auto">
          <a:xfrm>
            <a:off x="618961" y="1353487"/>
            <a:ext cx="2507440" cy="413725"/>
            <a:chOff x="10344" y="276000"/>
            <a:chExt cx="2507456" cy="413686"/>
          </a:xfrm>
          <a:solidFill>
            <a:srgbClr val="C00000"/>
          </a:solidFill>
        </p:grpSpPr>
        <p:sp>
          <p:nvSpPr>
            <p:cNvPr id="8" name="Rettangolo 47"/>
            <p:cNvSpPr>
              <a:spLocks noChangeArrowheads="1"/>
            </p:cNvSpPr>
            <p:nvPr/>
          </p:nvSpPr>
          <p:spPr bwMode="auto">
            <a:xfrm>
              <a:off x="10344" y="276000"/>
              <a:ext cx="2507456" cy="413686"/>
            </a:xfrm>
            <a:prstGeom prst="rect">
              <a:avLst/>
            </a:prstGeom>
            <a:grpFill/>
            <a:ln w="25400" algn="ctr">
              <a:solidFill>
                <a:srgbClr val="8064A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smtClean="0"/>
            </a:p>
          </p:txBody>
        </p:sp>
        <p:sp>
          <p:nvSpPr>
            <p:cNvPr id="9" name="Rettangolo 48"/>
            <p:cNvSpPr>
              <a:spLocks noChangeArrowheads="1"/>
            </p:cNvSpPr>
            <p:nvPr/>
          </p:nvSpPr>
          <p:spPr bwMode="auto">
            <a:xfrm>
              <a:off x="10344" y="276000"/>
              <a:ext cx="2507456" cy="413686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lIns="128016" tIns="73152" rIns="128016" bIns="73152" anchor="ctr"/>
            <a:lstStyle>
              <a:lvl1pPr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b="1" dirty="0" smtClean="0">
                  <a:solidFill>
                    <a:srgbClr val="FFFFFF"/>
                  </a:solidFill>
                  <a:latin typeface="Calibri" panose="020F0502020204030204" pitchFamily="34" charset="0"/>
                  <a:cs typeface="Raavi" panose="020B0502040204020203" pitchFamily="34" charset="0"/>
                </a:rPr>
                <a:t>Excellent Science</a:t>
              </a:r>
              <a:endParaRPr lang="it-IT" b="1" dirty="0" smtClean="0">
                <a:solidFill>
                  <a:srgbClr val="FFFFFF"/>
                </a:solidFill>
                <a:latin typeface="Calibri" panose="020F0502020204030204" pitchFamily="34" charset="0"/>
                <a:cs typeface="Raavi" panose="020B0502040204020203" pitchFamily="34" charset="0"/>
              </a:endParaRPr>
            </a:p>
          </p:txBody>
        </p:sp>
      </p:grpSp>
      <p:grpSp>
        <p:nvGrpSpPr>
          <p:cNvPr id="10" name="Gruppo 4"/>
          <p:cNvGrpSpPr>
            <a:grpSpLocks/>
          </p:cNvGrpSpPr>
          <p:nvPr/>
        </p:nvGrpSpPr>
        <p:grpSpPr bwMode="auto">
          <a:xfrm>
            <a:off x="625936" y="1763100"/>
            <a:ext cx="2500465" cy="3568836"/>
            <a:chOff x="2571" y="685574"/>
            <a:chExt cx="2507456" cy="3568500"/>
          </a:xfrm>
          <a:noFill/>
        </p:grpSpPr>
        <p:sp>
          <p:nvSpPr>
            <p:cNvPr id="11" name="Rettangolo 45"/>
            <p:cNvSpPr>
              <a:spLocks noChangeArrowheads="1"/>
            </p:cNvSpPr>
            <p:nvPr/>
          </p:nvSpPr>
          <p:spPr bwMode="auto">
            <a:xfrm>
              <a:off x="2571" y="685574"/>
              <a:ext cx="2507456" cy="3568500"/>
            </a:xfrm>
            <a:prstGeom prst="rect">
              <a:avLst/>
            </a:prstGeom>
            <a:grpFill/>
            <a:ln w="25400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smtClean="0"/>
            </a:p>
          </p:txBody>
        </p:sp>
        <p:sp>
          <p:nvSpPr>
            <p:cNvPr id="12" name="Rettangolo 46"/>
            <p:cNvSpPr>
              <a:spLocks noChangeArrowheads="1"/>
            </p:cNvSpPr>
            <p:nvPr/>
          </p:nvSpPr>
          <p:spPr bwMode="auto">
            <a:xfrm>
              <a:off x="2571" y="703647"/>
              <a:ext cx="2500481" cy="3550426"/>
            </a:xfrm>
            <a:prstGeom prst="rect">
              <a:avLst/>
            </a:prstGeom>
            <a:grpFill/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lIns="69342" tIns="69342" rIns="92456" bIns="104013"/>
            <a:lstStyle>
              <a:lvl1pPr marL="342900" indent="-342900" defTabSz="5778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14300" indent="-114300" defTabSz="5778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28600" indent="-114300" defTabSz="5778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5778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5778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GB" sz="14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Raavi" panose="020B0502040204020203" pitchFamily="34" charset="0"/>
                </a:rPr>
                <a:t>European Research Council</a:t>
              </a:r>
              <a:r>
                <a:rPr lang="pl-PL" sz="14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Raavi" panose="020B0502040204020203" pitchFamily="34" charset="0"/>
                </a:rPr>
                <a:t>/Europejska Rada d.s. Badań Naukowych (ERC)</a:t>
              </a:r>
              <a:r>
                <a:rPr lang="pl-PL" altLang="pl-PL" sz="14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endParaRPr lang="pl-PL" altLang="pl-PL" sz="14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pPr marL="0" lvl="1" indent="0" eaLnBrk="1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it-IT" sz="1400" dirty="0" smtClean="0">
                <a:solidFill>
                  <a:srgbClr val="595959"/>
                </a:solidFill>
                <a:latin typeface="Calibri" panose="020F0502020204030204" pitchFamily="34" charset="0"/>
                <a:cs typeface="Raavi" panose="020B0502040204020203" pitchFamily="34" charset="0"/>
              </a:endParaRP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GB" sz="14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Raavi" panose="020B0502040204020203" pitchFamily="34" charset="0"/>
                </a:rPr>
                <a:t>Future and Emerging Technologies</a:t>
              </a:r>
              <a:r>
                <a:rPr lang="pl-PL" sz="14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Raavi" panose="020B0502040204020203" pitchFamily="34" charset="0"/>
                </a:rPr>
                <a:t>/Przyszłe i powstające Technologie –</a:t>
              </a:r>
              <a:r>
                <a:rPr lang="pl-PL" sz="13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Raavi" panose="020B0502040204020203" pitchFamily="34" charset="0"/>
                </a:rPr>
                <a:t>połączenie dziedzin nauki z zaawansowaną inżynierią</a:t>
              </a:r>
              <a:endParaRPr lang="it-IT" sz="1300" b="1" dirty="0" smtClean="0">
                <a:solidFill>
                  <a:srgbClr val="002060"/>
                </a:solidFill>
                <a:latin typeface="Calibri" panose="020F0502020204030204" pitchFamily="34" charset="0"/>
                <a:cs typeface="Raavi" panose="020B0502040204020203" pitchFamily="34" charset="0"/>
              </a:endParaRP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 typeface="Wingdings" panose="05000000000000000000" pitchFamily="2" charset="2"/>
                <a:buChar char="§"/>
                <a:defRPr/>
              </a:pPr>
              <a:endParaRPr lang="it-IT" sz="1400" dirty="0" smtClean="0">
                <a:solidFill>
                  <a:srgbClr val="595959"/>
                </a:solidFill>
                <a:latin typeface="Calibri" panose="020F0502020204030204" pitchFamily="34" charset="0"/>
                <a:cs typeface="Raavi" panose="020B0502040204020203" pitchFamily="34" charset="0"/>
              </a:endParaRP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GB" sz="14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Raavi" panose="020B0502040204020203" pitchFamily="34" charset="0"/>
                </a:rPr>
                <a:t>Marie </a:t>
              </a:r>
              <a:r>
                <a:rPr lang="it-IT" sz="1400" b="1" dirty="0" err="1" smtClean="0">
                  <a:solidFill>
                    <a:srgbClr val="C00000"/>
                  </a:solidFill>
                  <a:latin typeface="Calibri" panose="020F0502020204030204" pitchFamily="34" charset="0"/>
                  <a:cs typeface="Raavi" panose="020B0502040204020203" pitchFamily="34" charset="0"/>
                </a:rPr>
                <a:t>Skłodowska</a:t>
              </a:r>
              <a:r>
                <a:rPr lang="en-GB" sz="14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Raavi" panose="020B0502040204020203" pitchFamily="34" charset="0"/>
                </a:rPr>
                <a:t> Curie actions</a:t>
              </a:r>
              <a:endParaRPr lang="it-IT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Raavi" panose="020B0502040204020203" pitchFamily="34" charset="0"/>
              </a:endParaRPr>
            </a:p>
            <a:p>
              <a:pPr marL="0" lvl="1" indent="0" eaLnBrk="1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it-IT" sz="1400" dirty="0" smtClean="0">
                <a:solidFill>
                  <a:srgbClr val="595959"/>
                </a:solidFill>
                <a:latin typeface="Calibri" panose="020F0502020204030204" pitchFamily="34" charset="0"/>
                <a:cs typeface="Raavi" panose="020B0502040204020203" pitchFamily="34" charset="0"/>
              </a:endParaRP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GB" sz="14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Raavi" panose="020B0502040204020203" pitchFamily="34" charset="0"/>
                </a:rPr>
                <a:t>Research infrastructures</a:t>
              </a:r>
              <a:r>
                <a:rPr lang="pl-PL" sz="14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Raavi" panose="020B0502040204020203" pitchFamily="34" charset="0"/>
                </a:rPr>
                <a:t>/Infrastruktura </a:t>
              </a:r>
              <a:r>
                <a:rPr lang="pl-PL" sz="13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Raavi" panose="020B0502040204020203" pitchFamily="34" charset="0"/>
                </a:rPr>
                <a:t>badawcza </a:t>
              </a:r>
              <a:r>
                <a:rPr lang="en-GB" sz="13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Raavi" panose="020B0502040204020203" pitchFamily="34" charset="0"/>
                </a:rPr>
                <a:t> </a:t>
              </a:r>
              <a:r>
                <a:rPr lang="en-GB" sz="13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Raavi" panose="020B0502040204020203" pitchFamily="34" charset="0"/>
                </a:rPr>
                <a:t>(including e-infrastructure)</a:t>
              </a:r>
              <a:endParaRPr lang="it-IT" sz="1300" dirty="0" smtClean="0">
                <a:solidFill>
                  <a:srgbClr val="002060"/>
                </a:solidFill>
                <a:latin typeface="Calibri" panose="020F0502020204030204" pitchFamily="34" charset="0"/>
                <a:cs typeface="Raavi" panose="020B0502040204020203" pitchFamily="34" charset="0"/>
              </a:endParaRPr>
            </a:p>
            <a:p>
              <a:pPr marL="114300" lvl="2" indent="0" eaLnBrk="1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it-IT" sz="1300" dirty="0" smtClean="0">
                <a:solidFill>
                  <a:srgbClr val="595959"/>
                </a:solidFill>
                <a:latin typeface="Calibri" panose="020F0502020204030204" pitchFamily="34" charset="0"/>
                <a:cs typeface="Raavi" panose="020B0502040204020203" pitchFamily="34" charset="0"/>
              </a:endParaRPr>
            </a:p>
          </p:txBody>
        </p:sp>
      </p:grpSp>
      <p:grpSp>
        <p:nvGrpSpPr>
          <p:cNvPr id="13" name="Gruppo 5"/>
          <p:cNvGrpSpPr>
            <a:grpSpLocks/>
          </p:cNvGrpSpPr>
          <p:nvPr/>
        </p:nvGrpSpPr>
        <p:grpSpPr bwMode="auto">
          <a:xfrm>
            <a:off x="3469670" y="1349375"/>
            <a:ext cx="2507440" cy="413725"/>
            <a:chOff x="2861071" y="271888"/>
            <a:chExt cx="2507456" cy="413686"/>
          </a:xfrm>
          <a:solidFill>
            <a:srgbClr val="0070C0"/>
          </a:solidFill>
        </p:grpSpPr>
        <p:sp>
          <p:nvSpPr>
            <p:cNvPr id="14" name="Rettangolo 43"/>
            <p:cNvSpPr>
              <a:spLocks noChangeArrowheads="1"/>
            </p:cNvSpPr>
            <p:nvPr/>
          </p:nvSpPr>
          <p:spPr bwMode="auto">
            <a:xfrm>
              <a:off x="2861071" y="271888"/>
              <a:ext cx="2507456" cy="413686"/>
            </a:xfrm>
            <a:prstGeom prst="rect">
              <a:avLst/>
            </a:prstGeom>
            <a:grpFill/>
            <a:ln w="25400" algn="ctr">
              <a:solidFill>
                <a:srgbClr val="5767B4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smtClean="0"/>
            </a:p>
          </p:txBody>
        </p:sp>
        <p:sp>
          <p:nvSpPr>
            <p:cNvPr id="15" name="Rettangolo 44"/>
            <p:cNvSpPr>
              <a:spLocks noChangeArrowheads="1"/>
            </p:cNvSpPr>
            <p:nvPr/>
          </p:nvSpPr>
          <p:spPr bwMode="auto">
            <a:xfrm>
              <a:off x="2861071" y="271888"/>
              <a:ext cx="2507456" cy="413686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lIns="128016" tIns="73152" rIns="128016" bIns="73152" anchor="ctr"/>
            <a:lstStyle>
              <a:lvl1pPr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b="1" dirty="0" smtClean="0">
                  <a:solidFill>
                    <a:srgbClr val="FFFFFF"/>
                  </a:solidFill>
                  <a:latin typeface="Calibri" panose="020F0502020204030204" pitchFamily="34" charset="0"/>
                  <a:cs typeface="Raavi" panose="020B0502040204020203" pitchFamily="34" charset="0"/>
                </a:rPr>
                <a:t>Industrial Leadership</a:t>
              </a:r>
            </a:p>
          </p:txBody>
        </p:sp>
      </p:grpSp>
      <p:grpSp>
        <p:nvGrpSpPr>
          <p:cNvPr id="16" name="Gruppo 6"/>
          <p:cNvGrpSpPr>
            <a:grpSpLocks/>
          </p:cNvGrpSpPr>
          <p:nvPr/>
        </p:nvGrpSpPr>
        <p:grpSpPr bwMode="auto">
          <a:xfrm>
            <a:off x="3469670" y="1763100"/>
            <a:ext cx="2507440" cy="3562672"/>
            <a:chOff x="-4862353" y="-9918117"/>
            <a:chExt cx="10230880" cy="14172191"/>
          </a:xfrm>
          <a:noFill/>
        </p:grpSpPr>
        <p:sp>
          <p:nvSpPr>
            <p:cNvPr id="17" name="Rettangolo 41"/>
            <p:cNvSpPr>
              <a:spLocks noChangeArrowheads="1"/>
            </p:cNvSpPr>
            <p:nvPr/>
          </p:nvSpPr>
          <p:spPr bwMode="auto">
            <a:xfrm>
              <a:off x="2861071" y="685574"/>
              <a:ext cx="2507456" cy="3568500"/>
            </a:xfrm>
            <a:prstGeom prst="rect">
              <a:avLst/>
            </a:prstGeom>
            <a:grpFill/>
            <a:ln w="25400" algn="ctr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smtClean="0"/>
            </a:p>
          </p:txBody>
        </p:sp>
        <p:sp>
          <p:nvSpPr>
            <p:cNvPr id="18" name="Rettangolo 42"/>
            <p:cNvSpPr>
              <a:spLocks noChangeArrowheads="1"/>
            </p:cNvSpPr>
            <p:nvPr/>
          </p:nvSpPr>
          <p:spPr bwMode="auto">
            <a:xfrm>
              <a:off x="-4862353" y="-9918117"/>
              <a:ext cx="10230880" cy="14172191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miter lim="800000"/>
              <a:headEnd/>
              <a:tailEnd/>
            </a:ln>
            <a:extLst/>
          </p:spPr>
          <p:txBody>
            <a:bodyPr lIns="69342" tIns="69342" rIns="92456" bIns="104013"/>
            <a:lstStyle>
              <a:lvl1pPr marL="342900" indent="-342900" defTabSz="5778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14300" indent="-114300" defTabSz="5778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28600" indent="-114300" defTabSz="5778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5778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5778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577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>
                <a:lnSpc>
                  <a:spcPct val="90000"/>
                </a:lnSpc>
                <a:spcAft>
                  <a:spcPct val="15000"/>
                </a:spcAft>
                <a:buFont typeface="Wingdings" panose="05000000000000000000" pitchFamily="2" charset="2"/>
                <a:buChar char="§"/>
                <a:defRPr/>
              </a:pPr>
              <a:r>
                <a:rPr lang="pl-PL" altLang="pl-PL" sz="14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Wiodąca </a:t>
              </a:r>
              <a:r>
                <a:rPr lang="pl-PL" altLang="pl-PL" sz="14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pozycja w zakresie </a:t>
              </a:r>
            </a:p>
            <a:p>
              <a:pPr lvl="1">
                <a:lnSpc>
                  <a:spcPct val="90000"/>
                </a:lnSpc>
                <a:spcAft>
                  <a:spcPct val="15000"/>
                </a:spcAft>
                <a:buFont typeface="Wingdings" panose="05000000000000000000" pitchFamily="2" charset="2"/>
                <a:buChar char="§"/>
                <a:defRPr/>
              </a:pPr>
              <a:r>
                <a:rPr lang="pl-PL" altLang="pl-PL" sz="1400" b="1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technologii </a:t>
              </a:r>
              <a:r>
                <a:rPr lang="pl-PL" altLang="pl-PL" sz="14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wspomagających i przemysłowych </a:t>
              </a: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 typeface="Wingdings" panose="05000000000000000000" pitchFamily="2" charset="2"/>
                <a:buChar char="§"/>
                <a:defRPr/>
              </a:pPr>
              <a:endParaRPr lang="it-IT" sz="1300" b="1" dirty="0" smtClean="0">
                <a:solidFill>
                  <a:srgbClr val="000000"/>
                </a:solidFill>
                <a:latin typeface="Calibri" panose="020F0502020204030204" pitchFamily="34" charset="0"/>
                <a:cs typeface="Raavi" panose="020B0502040204020203" pitchFamily="34" charset="0"/>
              </a:endParaRPr>
            </a:p>
            <a:p>
              <a:pPr lvl="1" eaLnBrk="1" hangingPunct="1">
                <a:lnSpc>
                  <a:spcPct val="90000"/>
                </a:lnSpc>
                <a:spcAft>
                  <a:spcPts val="600"/>
                </a:spcAft>
                <a:buClr>
                  <a:srgbClr val="78B832"/>
                </a:buClr>
                <a:buFont typeface="Wingdings" pitchFamily="2" charset="2"/>
                <a:buChar char="§"/>
                <a:defRPr/>
              </a:pPr>
              <a:r>
                <a:rPr lang="en-GB" altLang="it-IT" sz="1300" dirty="0" smtClean="0">
                  <a:solidFill>
                    <a:srgbClr val="0070C0"/>
                  </a:solidFill>
                  <a:latin typeface="Calibri" panose="020F0502020204030204" pitchFamily="34" charset="0"/>
                  <a:cs typeface="Raavi" panose="020B0502040204020203" pitchFamily="34" charset="0"/>
                </a:rPr>
                <a:t>ICT, nanotechnologies, materials, biotechnology, manufacturing, space</a:t>
              </a:r>
              <a:endParaRPr lang="it-IT" altLang="it-IT" sz="1300" dirty="0" smtClean="0">
                <a:solidFill>
                  <a:srgbClr val="0070C0"/>
                </a:solidFill>
                <a:latin typeface="Calibri" panose="020F0502020204030204" pitchFamily="34" charset="0"/>
                <a:cs typeface="Raavi" panose="020B0502040204020203" pitchFamily="34" charset="0"/>
              </a:endParaRPr>
            </a:p>
            <a:p>
              <a:pPr marL="0" lvl="1" indent="0" eaLnBrk="1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it-IT" sz="1400" b="1" dirty="0" smtClean="0">
                <a:solidFill>
                  <a:srgbClr val="595959"/>
                </a:solidFill>
                <a:latin typeface="Calibri" panose="020F0502020204030204" pitchFamily="34" charset="0"/>
                <a:cs typeface="Raavi" panose="020B0502040204020203" pitchFamily="34" charset="0"/>
              </a:endParaRP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GB" sz="1400" b="1" dirty="0" smtClean="0">
                  <a:solidFill>
                    <a:srgbClr val="0070C0"/>
                  </a:solidFill>
                  <a:latin typeface="Calibri" panose="020F0502020204030204" pitchFamily="34" charset="0"/>
                  <a:cs typeface="Raavi" panose="020B0502040204020203" pitchFamily="34" charset="0"/>
                </a:rPr>
                <a:t>Access to risk finance</a:t>
              </a:r>
              <a:r>
                <a:rPr lang="pl-PL" sz="1400" b="1" dirty="0" smtClean="0">
                  <a:solidFill>
                    <a:srgbClr val="0070C0"/>
                  </a:solidFill>
                  <a:latin typeface="Calibri" panose="020F0502020204030204" pitchFamily="34" charset="0"/>
                  <a:cs typeface="Raavi" panose="020B0502040204020203" pitchFamily="34" charset="0"/>
                </a:rPr>
                <a:t>/Dostęp do finansowania ryzyka – </a:t>
              </a:r>
              <a:r>
                <a:rPr lang="pl-PL" sz="1300" b="1" dirty="0" smtClean="0">
                  <a:solidFill>
                    <a:srgbClr val="000000"/>
                  </a:solidFill>
                  <a:latin typeface="Calibri" panose="020F0502020204030204" pitchFamily="34" charset="0"/>
                  <a:cs typeface="Raavi" panose="020B0502040204020203" pitchFamily="34" charset="0"/>
                </a:rPr>
                <a:t>instrumenty dłużne i kapitałowe </a:t>
              </a:r>
              <a:endParaRPr lang="it-IT" sz="1300" b="1" dirty="0" smtClean="0">
                <a:solidFill>
                  <a:srgbClr val="000000"/>
                </a:solidFill>
                <a:latin typeface="Calibri" panose="020F0502020204030204" pitchFamily="34" charset="0"/>
                <a:cs typeface="Raavi" panose="020B0502040204020203" pitchFamily="34" charset="0"/>
              </a:endParaRPr>
            </a:p>
            <a:p>
              <a:pPr marL="114300" lvl="2" indent="0" eaLnBrk="1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pl-PL" sz="1300" dirty="0" smtClean="0">
                <a:solidFill>
                  <a:srgbClr val="595959"/>
                </a:solidFill>
                <a:latin typeface="Calibri" panose="020F0502020204030204" pitchFamily="34" charset="0"/>
                <a:cs typeface="Raavi" panose="020B0502040204020203" pitchFamily="34" charset="0"/>
              </a:endParaRPr>
            </a:p>
            <a:p>
              <a:pPr marL="114300" lvl="2" indent="0" eaLnBrk="1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it-IT" sz="1400" dirty="0" smtClean="0">
                <a:solidFill>
                  <a:srgbClr val="595959"/>
                </a:solidFill>
                <a:latin typeface="Calibri" panose="020F0502020204030204" pitchFamily="34" charset="0"/>
                <a:cs typeface="Raavi" panose="020B0502040204020203" pitchFamily="34" charset="0"/>
              </a:endParaRP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GB" sz="1400" b="1" dirty="0" smtClean="0">
                  <a:solidFill>
                    <a:srgbClr val="0070C0"/>
                  </a:solidFill>
                  <a:latin typeface="Calibri" panose="020F0502020204030204" pitchFamily="34" charset="0"/>
                  <a:cs typeface="Raavi" panose="020B0502040204020203" pitchFamily="34" charset="0"/>
                </a:rPr>
                <a:t>Innovation in SMEs</a:t>
              </a:r>
              <a:endParaRPr lang="it-IT" sz="1400" b="1" dirty="0" smtClean="0">
                <a:solidFill>
                  <a:srgbClr val="0070C0"/>
                </a:solidFill>
                <a:latin typeface="Calibri" panose="020F0502020204030204" pitchFamily="34" charset="0"/>
                <a:cs typeface="Raavi" panose="020B0502040204020203" pitchFamily="34" charset="0"/>
              </a:endParaRPr>
            </a:p>
          </p:txBody>
        </p:sp>
      </p:grpSp>
      <p:grpSp>
        <p:nvGrpSpPr>
          <p:cNvPr id="19" name="Gruppo 7"/>
          <p:cNvGrpSpPr>
            <a:grpSpLocks/>
          </p:cNvGrpSpPr>
          <p:nvPr/>
        </p:nvGrpSpPr>
        <p:grpSpPr bwMode="auto">
          <a:xfrm>
            <a:off x="6328151" y="1349375"/>
            <a:ext cx="2507440" cy="413725"/>
            <a:chOff x="5719571" y="271888"/>
            <a:chExt cx="2507456" cy="413686"/>
          </a:xfrm>
          <a:solidFill>
            <a:srgbClr val="78B832"/>
          </a:solidFill>
        </p:grpSpPr>
        <p:sp>
          <p:nvSpPr>
            <p:cNvPr id="20" name="Rettangolo 39"/>
            <p:cNvSpPr>
              <a:spLocks noChangeArrowheads="1"/>
            </p:cNvSpPr>
            <p:nvPr/>
          </p:nvSpPr>
          <p:spPr bwMode="auto">
            <a:xfrm>
              <a:off x="5719571" y="271888"/>
              <a:ext cx="2507456" cy="413686"/>
            </a:xfrm>
            <a:prstGeom prst="rect">
              <a:avLst/>
            </a:prstGeom>
            <a:grpFill/>
            <a:ln w="25400" algn="ctr">
              <a:solidFill>
                <a:srgbClr val="78B83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smtClean="0"/>
            </a:p>
          </p:txBody>
        </p:sp>
        <p:sp>
          <p:nvSpPr>
            <p:cNvPr id="21" name="Rettangolo 40"/>
            <p:cNvSpPr>
              <a:spLocks noChangeArrowheads="1"/>
            </p:cNvSpPr>
            <p:nvPr/>
          </p:nvSpPr>
          <p:spPr bwMode="auto">
            <a:xfrm>
              <a:off x="5719571" y="271888"/>
              <a:ext cx="2507456" cy="413686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lIns="128016" tIns="73152" rIns="128016" bIns="73152" anchor="ctr"/>
            <a:lstStyle>
              <a:lvl1pPr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01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b="1" smtClean="0">
                  <a:solidFill>
                    <a:srgbClr val="FFFFFF"/>
                  </a:solidFill>
                  <a:latin typeface="Calibri" panose="020F0502020204030204" pitchFamily="34" charset="0"/>
                  <a:cs typeface="Raavi" panose="020B0502040204020203" pitchFamily="34" charset="0"/>
                </a:rPr>
                <a:t>Societal Challenges</a:t>
              </a:r>
              <a:endParaRPr lang="it-IT" b="1" smtClean="0">
                <a:solidFill>
                  <a:srgbClr val="FFFFFF"/>
                </a:solidFill>
                <a:latin typeface="Calibri" panose="020F0502020204030204" pitchFamily="34" charset="0"/>
                <a:cs typeface="Raavi" panose="020B0502040204020203" pitchFamily="34" charset="0"/>
              </a:endParaRPr>
            </a:p>
          </p:txBody>
        </p:sp>
      </p:grpSp>
      <p:sp>
        <p:nvSpPr>
          <p:cNvPr id="22" name="Rettangolo 37"/>
          <p:cNvSpPr>
            <a:spLocks noChangeArrowheads="1"/>
          </p:cNvSpPr>
          <p:nvPr/>
        </p:nvSpPr>
        <p:spPr bwMode="auto">
          <a:xfrm>
            <a:off x="6327775" y="1763713"/>
            <a:ext cx="2508250" cy="3568700"/>
          </a:xfrm>
          <a:prstGeom prst="rect">
            <a:avLst/>
          </a:prstGeom>
          <a:noFill/>
          <a:ln w="25400" algn="ctr">
            <a:solidFill>
              <a:srgbClr val="78B83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6C441"/>
              </a:buClr>
              <a:buFont typeface="Arial" charset="0"/>
              <a:buChar char="•"/>
              <a:defRPr sz="32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6C441"/>
              </a:buClr>
              <a:buFont typeface="Arial" charset="0"/>
              <a:buChar char="•"/>
              <a:defRPr sz="28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6C441"/>
              </a:buClr>
              <a:buFont typeface="Arial" charset="0"/>
              <a:buChar char="•"/>
              <a:defRPr sz="24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6C441"/>
              </a:buClr>
              <a:buFont typeface="Arial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6C441"/>
              </a:buClr>
              <a:buFont typeface="Arial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3" name="Rettangolo 38"/>
          <p:cNvSpPr>
            <a:spLocks noChangeArrowheads="1"/>
          </p:cNvSpPr>
          <p:nvPr/>
        </p:nvSpPr>
        <p:spPr bwMode="auto">
          <a:xfrm>
            <a:off x="6326188" y="1781175"/>
            <a:ext cx="250825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342" tIns="69342" rIns="92456" bIns="104013"/>
          <a:lstStyle>
            <a:lvl1pPr marL="342900" indent="-342900" defTabSz="577850">
              <a:spcBef>
                <a:spcPct val="20000"/>
              </a:spcBef>
              <a:buClr>
                <a:srgbClr val="F6C441"/>
              </a:buClr>
              <a:buFont typeface="Arial" charset="0"/>
              <a:buChar char="•"/>
              <a:defRPr sz="3200">
                <a:solidFill>
                  <a:srgbClr val="404040"/>
                </a:solidFill>
                <a:latin typeface="Calibri" pitchFamily="34" charset="0"/>
              </a:defRPr>
            </a:lvl1pPr>
            <a:lvl2pPr marL="114300" indent="-114300" defTabSz="577850">
              <a:spcBef>
                <a:spcPct val="20000"/>
              </a:spcBef>
              <a:buClr>
                <a:srgbClr val="F6C441"/>
              </a:buClr>
              <a:buFont typeface="Arial" charset="0"/>
              <a:buChar char="•"/>
              <a:defRPr sz="28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 defTabSz="577850">
              <a:spcBef>
                <a:spcPct val="20000"/>
              </a:spcBef>
              <a:buClr>
                <a:srgbClr val="F6C441"/>
              </a:buClr>
              <a:buFont typeface="Arial" charset="0"/>
              <a:buChar char="•"/>
              <a:defRPr sz="24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 defTabSz="577850">
              <a:spcBef>
                <a:spcPct val="20000"/>
              </a:spcBef>
              <a:buClr>
                <a:srgbClr val="F6C441"/>
              </a:buClr>
              <a:buFont typeface="Arial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 defTabSz="577850">
              <a:spcBef>
                <a:spcPct val="20000"/>
              </a:spcBef>
              <a:buClr>
                <a:srgbClr val="F6C441"/>
              </a:buClr>
              <a:buFont typeface="Arial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defTabSz="577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defTabSz="577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defTabSz="577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defTabSz="5778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6C441"/>
              </a:buClr>
              <a:buFont typeface="Arial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lvl="0"/>
            <a:r>
              <a:rPr lang="pl-PL" sz="1300" dirty="0"/>
              <a:t>zdrowie, </a:t>
            </a:r>
          </a:p>
          <a:p>
            <a:pPr lvl="0"/>
            <a:r>
              <a:rPr lang="pl-PL" sz="1300" dirty="0"/>
              <a:t>rolnictwo, </a:t>
            </a:r>
          </a:p>
          <a:p>
            <a:pPr lvl="0"/>
            <a:r>
              <a:rPr lang="pl-PL" sz="1300" dirty="0"/>
              <a:t>gospodarka morska i </a:t>
            </a:r>
            <a:r>
              <a:rPr lang="pl-PL" sz="1300" dirty="0" err="1"/>
              <a:t>biogospodarka</a:t>
            </a:r>
            <a:r>
              <a:rPr lang="pl-PL" sz="1300" dirty="0"/>
              <a:t>, </a:t>
            </a:r>
          </a:p>
          <a:p>
            <a:pPr lvl="0"/>
            <a:r>
              <a:rPr lang="pl-PL" sz="1300" dirty="0"/>
              <a:t>energetyka, </a:t>
            </a:r>
          </a:p>
          <a:p>
            <a:pPr lvl="0"/>
            <a:r>
              <a:rPr lang="pl-PL" sz="1300" dirty="0"/>
              <a:t>transport, </a:t>
            </a:r>
          </a:p>
          <a:p>
            <a:pPr lvl="0"/>
            <a:r>
              <a:rPr lang="pl-PL" sz="1300" dirty="0"/>
              <a:t>ochrona klimatu i środowiska,</a:t>
            </a:r>
          </a:p>
          <a:p>
            <a:pPr lvl="0"/>
            <a:r>
              <a:rPr lang="pl-PL" sz="1300" dirty="0"/>
              <a:t>efektywne gospodarowanie zasobami i surowcami</a:t>
            </a:r>
          </a:p>
          <a:p>
            <a:pPr lvl="0"/>
            <a:r>
              <a:rPr lang="pl-PL" sz="1300" dirty="0"/>
              <a:t>problematyka społeczna </a:t>
            </a:r>
            <a:r>
              <a:rPr lang="pl-PL" sz="1600" dirty="0"/>
              <a:t>i </a:t>
            </a:r>
            <a:r>
              <a:rPr lang="pl-PL" sz="1300" dirty="0"/>
              <a:t>bezpieczeństwo obywateli.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FontTx/>
              <a:buChar char="•"/>
            </a:pPr>
            <a:endParaRPr lang="en-GB" altLang="it-IT" sz="1300" i="1" dirty="0">
              <a:solidFill>
                <a:srgbClr val="595959"/>
              </a:solidFill>
              <a:cs typeface="Raavi" pitchFamily="2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620713" y="5453063"/>
            <a:ext cx="8280400" cy="293687"/>
          </a:xfrm>
          <a:prstGeom prst="rect">
            <a:avLst/>
          </a:prstGeom>
          <a:solidFill>
            <a:srgbClr val="FFCC00"/>
          </a:solidFill>
          <a:ln w="12700" cap="flat" cmpd="sng" algn="ctr">
            <a:noFill/>
            <a:prstDash val="solid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3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/>
                <a:cs typeface="Arial" pitchFamily="34" charset="0"/>
              </a:rPr>
              <a:t>European Institute of Innovation and Technology (EIT)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20713" y="5741988"/>
            <a:ext cx="8280400" cy="2936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300" b="1" kern="0" dirty="0">
                <a:solidFill>
                  <a:schemeClr val="bg1">
                    <a:lumMod val="95000"/>
                  </a:schemeClr>
                </a:solidFill>
                <a:latin typeface="Calibri"/>
                <a:cs typeface="Arial" pitchFamily="34" charset="0"/>
              </a:rPr>
              <a:t>Spreading Excellence and Widening Participation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620713" y="6029325"/>
            <a:ext cx="8280400" cy="292100"/>
          </a:xfrm>
          <a:prstGeom prst="rect">
            <a:avLst/>
          </a:prstGeom>
          <a:solidFill>
            <a:srgbClr val="990099"/>
          </a:solidFill>
          <a:ln w="12700" cap="flat" cmpd="sng" algn="ctr">
            <a:noFill/>
            <a:prstDash val="solid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300" b="1" kern="0" dirty="0">
                <a:solidFill>
                  <a:schemeClr val="bg1">
                    <a:lumMod val="95000"/>
                  </a:schemeClr>
                </a:solidFill>
                <a:latin typeface="Calibri"/>
                <a:cs typeface="Arial" pitchFamily="34" charset="0"/>
              </a:rPr>
              <a:t>Science with and for society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617538" y="6318250"/>
            <a:ext cx="8280400" cy="292100"/>
          </a:xfrm>
          <a:prstGeom prst="rect">
            <a:avLst/>
          </a:prstGeom>
          <a:solidFill>
            <a:srgbClr val="20ACE3"/>
          </a:solidFill>
          <a:ln w="12700" cap="flat" cmpd="sng" algn="ctr">
            <a:noFill/>
            <a:prstDash val="solid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it-IT" sz="1300" b="1" kern="0" dirty="0">
                <a:solidFill>
                  <a:schemeClr val="bg1">
                    <a:lumMod val="95000"/>
                  </a:schemeClr>
                </a:solidFill>
                <a:latin typeface="Calibri"/>
                <a:cs typeface="Arial" pitchFamily="34" charset="0"/>
              </a:rPr>
              <a:t>Joint Research Center (JRC)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620713" y="6605588"/>
            <a:ext cx="8280400" cy="2921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300" b="1" kern="0" dirty="0">
                <a:solidFill>
                  <a:schemeClr val="bg1">
                    <a:lumMod val="95000"/>
                  </a:schemeClr>
                </a:solidFill>
                <a:latin typeface="Calibri"/>
                <a:cs typeface="Arial" pitchFamily="34" charset="0"/>
              </a:rPr>
              <a:t>EURATOM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3932238" y="5160963"/>
            <a:ext cx="4473575" cy="338137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600" b="1" kern="0" dirty="0">
                <a:solidFill>
                  <a:schemeClr val="bg1">
                    <a:lumMod val="95000"/>
                  </a:schemeClr>
                </a:solidFill>
                <a:latin typeface="Calibri"/>
                <a:cs typeface="Arial" pitchFamily="34" charset="0"/>
              </a:rPr>
              <a:t>Fast track to innovation</a:t>
            </a:r>
          </a:p>
        </p:txBody>
      </p:sp>
    </p:spTree>
    <p:extLst>
      <p:ext uri="{BB962C8B-B14F-4D97-AF65-F5344CB8AC3E}">
        <p14:creationId xmlns:p14="http://schemas.microsoft.com/office/powerpoint/2010/main" val="139881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318414"/>
            <a:ext cx="8496944" cy="590307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FF0000"/>
                </a:solidFill>
              </a:rPr>
              <a:t>Horyzont 2020 – Poziom gotowości technologicznej</a:t>
            </a:r>
            <a:br>
              <a:rPr lang="pl-PL" dirty="0">
                <a:solidFill>
                  <a:srgbClr val="FF0000"/>
                </a:solidFill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33831"/>
            <a:ext cx="2828925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6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BE1054CB-9135-4D31-B950-4FF436C7A25D}" type="slidenum">
              <a:rPr lang="pl-PL"/>
              <a:pPr>
                <a:defRPr/>
              </a:pPr>
              <a:t>5</a:t>
            </a:fld>
            <a:endParaRPr lang="pl-PL" dirty="0"/>
          </a:p>
        </p:txBody>
      </p:sp>
      <p:sp>
        <p:nvSpPr>
          <p:cNvPr id="6" name="Strzałka w górę i w dół 5"/>
          <p:cNvSpPr/>
          <p:nvPr/>
        </p:nvSpPr>
        <p:spPr>
          <a:xfrm>
            <a:off x="6122958" y="1594082"/>
            <a:ext cx="637848" cy="165618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FTI</a:t>
            </a:r>
            <a:endParaRPr lang="pl-PL" dirty="0"/>
          </a:p>
        </p:txBody>
      </p:sp>
      <p:sp>
        <p:nvSpPr>
          <p:cNvPr id="7" name="Strzałka w górę i w dół 6"/>
          <p:cNvSpPr/>
          <p:nvPr/>
        </p:nvSpPr>
        <p:spPr>
          <a:xfrm>
            <a:off x="7040421" y="1304076"/>
            <a:ext cx="623697" cy="19875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SME</a:t>
            </a:r>
            <a:endParaRPr lang="pl-PL" dirty="0"/>
          </a:p>
        </p:txBody>
      </p:sp>
      <p:sp>
        <p:nvSpPr>
          <p:cNvPr id="8" name="Strzałka w górę i w dół 7"/>
          <p:cNvSpPr/>
          <p:nvPr/>
        </p:nvSpPr>
        <p:spPr>
          <a:xfrm>
            <a:off x="4631487" y="2348880"/>
            <a:ext cx="637848" cy="244827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RIA</a:t>
            </a:r>
            <a:endParaRPr lang="pl-PL" dirty="0"/>
          </a:p>
        </p:txBody>
      </p:sp>
      <p:sp>
        <p:nvSpPr>
          <p:cNvPr id="9" name="Strzałka w górę i w dół 8"/>
          <p:cNvSpPr/>
          <p:nvPr/>
        </p:nvSpPr>
        <p:spPr>
          <a:xfrm>
            <a:off x="5269335" y="1982662"/>
            <a:ext cx="637848" cy="165618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IA</a:t>
            </a:r>
            <a:endParaRPr lang="pl-PL" dirty="0"/>
          </a:p>
        </p:txBody>
      </p:sp>
      <p:sp>
        <p:nvSpPr>
          <p:cNvPr id="10" name="Strzałka w górę i w dół 9"/>
          <p:cNvSpPr/>
          <p:nvPr/>
        </p:nvSpPr>
        <p:spPr>
          <a:xfrm>
            <a:off x="4088557" y="4507147"/>
            <a:ext cx="460769" cy="10525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ERC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170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054CB-9135-4D31-B950-4FF436C7A25D}" type="slidenum">
              <a:rPr lang="pl-PL"/>
              <a:pPr>
                <a:defRPr/>
              </a:pPr>
              <a:t>6</a:t>
            </a:fld>
            <a:endParaRPr lang="pl-PL" dirty="0"/>
          </a:p>
        </p:txBody>
      </p:sp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altLang="pl-PL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pl-PL" altLang="pl-PL" sz="2800" dirty="0" smtClean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BUDŻET</a:t>
            </a:r>
            <a:endParaRPr lang="pl-PL" altLang="pl-PL" sz="28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just"/>
            <a:r>
              <a:rPr lang="pl-PL" altLang="pl-PL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 można sfinansować:</a:t>
            </a:r>
          </a:p>
          <a:p>
            <a:endParaRPr lang="pl-PL" altLang="pl-PL" sz="20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K</a:t>
            </a:r>
            <a:r>
              <a:rPr lang="pl-PL" altLang="pl-PL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oszty osobowe </a:t>
            </a:r>
            <a:r>
              <a:rPr lang="pl-PL" altLang="pl-PL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- rzeczywiste </a:t>
            </a:r>
            <a:r>
              <a:rPr lang="pl-PL" altLang="pl-PL" sz="2000" dirty="0">
                <a:solidFill>
                  <a:srgbClr val="0070C0"/>
                </a:solidFill>
                <a:latin typeface="Calibri" panose="020F0502020204030204" pitchFamily="34" charset="0"/>
              </a:rPr>
              <a:t>koszty osobowe</a:t>
            </a:r>
            <a:r>
              <a:rPr lang="pl-PL" sz="2000" dirty="0">
                <a:solidFill>
                  <a:srgbClr val="0070C0"/>
                </a:solidFill>
                <a:latin typeface="Calibri" panose="020F0502020204030204" pitchFamily="34" charset="0"/>
              </a:rPr>
              <a:t> personelu zatrudnionego na podstawie umowy o pracę  (lub równoważnego aktu zatrudnienia)</a:t>
            </a:r>
            <a:endParaRPr lang="pl-PL" sz="2000" u="sng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pl-PL" altLang="pl-PL" sz="20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altLang="pl-PL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pl-PL" altLang="pl-PL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mortyzacja </a:t>
            </a:r>
            <a:r>
              <a:rPr lang="pl-PL" altLang="pl-PL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sprzętu </a:t>
            </a:r>
            <a:r>
              <a:rPr lang="pl-PL" altLang="pl-PL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trwałego</a:t>
            </a:r>
            <a:r>
              <a:rPr lang="pl-PL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pl-PL" altLang="pl-PL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- k</a:t>
            </a:r>
            <a:r>
              <a:rPr lang="pl-PL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oszty </a:t>
            </a:r>
            <a:r>
              <a:rPr lang="pl-PL" sz="2000" dirty="0">
                <a:solidFill>
                  <a:srgbClr val="0070C0"/>
                </a:solidFill>
                <a:latin typeface="Calibri" panose="020F0502020204030204" pitchFamily="34" charset="0"/>
              </a:rPr>
              <a:t>odpowiadające  użyciu na potrzeby projektu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altLang="pl-PL" sz="20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Z</a:t>
            </a:r>
            <a:r>
              <a:rPr lang="pl-PL" altLang="pl-PL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akup </a:t>
            </a:r>
            <a:r>
              <a:rPr lang="pl-PL" altLang="pl-PL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towarów i </a:t>
            </a:r>
            <a:r>
              <a:rPr lang="pl-PL" altLang="pl-PL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usług </a:t>
            </a:r>
            <a:r>
              <a:rPr lang="pl-PL" altLang="pl-PL" sz="20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pl-PL" altLang="pl-PL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- niezbędnych do realizacji projektu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altLang="pl-PL" sz="20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pl-PL" altLang="pl-PL" sz="20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altLang="pl-PL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  <a:r>
              <a:rPr lang="pl-PL" altLang="pl-PL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odwykonawstwo  </a:t>
            </a:r>
            <a:r>
              <a:rPr lang="pl-PL" altLang="pl-PL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- n</a:t>
            </a:r>
            <a:r>
              <a:rPr lang="pl-PL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a </a:t>
            </a:r>
            <a:r>
              <a:rPr lang="pl-PL" sz="2000" dirty="0">
                <a:solidFill>
                  <a:srgbClr val="0070C0"/>
                </a:solidFill>
                <a:latin typeface="Calibri" panose="020F0502020204030204" pitchFamily="34" charset="0"/>
              </a:rPr>
              <a:t>zasadach </a:t>
            </a:r>
            <a:r>
              <a:rPr lang="pl-PL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rynkowych, niemożliwe </a:t>
            </a:r>
            <a:r>
              <a:rPr lang="pl-PL" sz="2000" dirty="0">
                <a:solidFill>
                  <a:srgbClr val="0070C0"/>
                </a:solidFill>
                <a:latin typeface="Calibri" panose="020F0502020204030204" pitchFamily="34" charset="0"/>
              </a:rPr>
              <a:t>między partnerami </a:t>
            </a:r>
            <a:r>
              <a:rPr lang="pl-PL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konsorcjum</a:t>
            </a:r>
            <a:endParaRPr lang="pl-PL" altLang="pl-PL" sz="20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pl-PL" altLang="pl-PL" sz="20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80000"/>
              </a:lnSpc>
              <a:buClr>
                <a:schemeClr val="tx1"/>
              </a:buClr>
            </a:pPr>
            <a:r>
              <a:rPr lang="pl-PL" altLang="pl-PL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Projekt </a:t>
            </a:r>
            <a:r>
              <a:rPr lang="pl-PL" altLang="pl-PL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rozliczany jest zarówno finansowo jak i </a:t>
            </a:r>
            <a:r>
              <a:rPr lang="pl-PL" altLang="pl-PL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merytorycznie (II Faza)</a:t>
            </a:r>
            <a:endParaRPr lang="pl-PL" altLang="pl-PL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pl-PL" altLang="pl-PL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4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2400" b="1" dirty="0">
                <a:solidFill>
                  <a:srgbClr val="0070C0"/>
                </a:solidFill>
              </a:rPr>
              <a:t>Instrument w ramach H2020 dedykowany jedynie MŚP </a:t>
            </a:r>
          </a:p>
          <a:p>
            <a:endParaRPr lang="pl-PL" b="1" dirty="0">
              <a:solidFill>
                <a:srgbClr val="0070C0"/>
              </a:solidFill>
            </a:endParaRPr>
          </a:p>
          <a:p>
            <a:r>
              <a:rPr lang="pl-PL" b="1" dirty="0">
                <a:solidFill>
                  <a:srgbClr val="0070C0"/>
                </a:solidFill>
              </a:rPr>
              <a:t>•  Zmniejszenie ryzyka w inwestycjach w innowacje w sektorze MŚP </a:t>
            </a:r>
          </a:p>
          <a:p>
            <a:endParaRPr lang="pl-PL" b="1" dirty="0">
              <a:solidFill>
                <a:srgbClr val="0070C0"/>
              </a:solidFill>
            </a:endParaRPr>
          </a:p>
          <a:p>
            <a:r>
              <a:rPr lang="pl-PL" b="1" dirty="0">
                <a:solidFill>
                  <a:srgbClr val="0070C0"/>
                </a:solidFill>
              </a:rPr>
              <a:t>•  Kreacja wzrostu przedsiębiorstw a nie ich tworzenie </a:t>
            </a:r>
          </a:p>
          <a:p>
            <a:endParaRPr lang="pl-PL" b="1" dirty="0">
              <a:solidFill>
                <a:srgbClr val="0070C0"/>
              </a:solidFill>
            </a:endParaRPr>
          </a:p>
          <a:p>
            <a:r>
              <a:rPr lang="pl-PL" b="1" dirty="0">
                <a:solidFill>
                  <a:srgbClr val="0070C0"/>
                </a:solidFill>
              </a:rPr>
              <a:t>•  I</a:t>
            </a:r>
            <a:r>
              <a:rPr lang="pl-PL" b="1" dirty="0" smtClean="0">
                <a:solidFill>
                  <a:srgbClr val="0070C0"/>
                </a:solidFill>
              </a:rPr>
              <a:t>nnowacyjne pomysły/produkty/usługi </a:t>
            </a:r>
            <a:r>
              <a:rPr lang="pl-PL" b="1" dirty="0">
                <a:solidFill>
                  <a:srgbClr val="0070C0"/>
                </a:solidFill>
              </a:rPr>
              <a:t>w skali </a:t>
            </a:r>
            <a:r>
              <a:rPr lang="pl-PL" b="1" dirty="0" smtClean="0">
                <a:solidFill>
                  <a:srgbClr val="0070C0"/>
                </a:solidFill>
              </a:rPr>
              <a:t>europejskiej</a:t>
            </a:r>
            <a:endParaRPr lang="pl-PL" b="1" dirty="0">
              <a:solidFill>
                <a:srgbClr val="0070C0"/>
              </a:solidFill>
            </a:endParaRPr>
          </a:p>
          <a:p>
            <a:r>
              <a:rPr lang="pl-PL" b="1" dirty="0">
                <a:solidFill>
                  <a:srgbClr val="0070C0"/>
                </a:solidFill>
              </a:rPr>
              <a:t>  </a:t>
            </a:r>
          </a:p>
          <a:p>
            <a:r>
              <a:rPr lang="pl-PL" b="1" dirty="0">
                <a:solidFill>
                  <a:srgbClr val="0070C0"/>
                </a:solidFill>
              </a:rPr>
              <a:t>•  P</a:t>
            </a:r>
            <a:r>
              <a:rPr lang="pl-PL" b="1" dirty="0" smtClean="0">
                <a:solidFill>
                  <a:srgbClr val="0070C0"/>
                </a:solidFill>
              </a:rPr>
              <a:t>rowadzające </a:t>
            </a:r>
            <a:r>
              <a:rPr lang="pl-PL" b="1" dirty="0">
                <a:solidFill>
                  <a:srgbClr val="0070C0"/>
                </a:solidFill>
              </a:rPr>
              <a:t>radykalną zmianę na rynku </a:t>
            </a:r>
          </a:p>
          <a:p>
            <a:endParaRPr lang="pl-PL" b="1" dirty="0">
              <a:solidFill>
                <a:srgbClr val="0070C0"/>
              </a:solidFill>
            </a:endParaRPr>
          </a:p>
          <a:p>
            <a:r>
              <a:rPr lang="pl-PL" b="1" dirty="0">
                <a:solidFill>
                  <a:srgbClr val="0070C0"/>
                </a:solidFill>
              </a:rPr>
              <a:t>•  </a:t>
            </a:r>
            <a:r>
              <a:rPr lang="pl-PL" b="1" dirty="0" smtClean="0">
                <a:solidFill>
                  <a:srgbClr val="0070C0"/>
                </a:solidFill>
              </a:rPr>
              <a:t>Skupione </a:t>
            </a:r>
            <a:r>
              <a:rPr lang="pl-PL" b="1" dirty="0">
                <a:solidFill>
                  <a:srgbClr val="0070C0"/>
                </a:solidFill>
              </a:rPr>
              <a:t>na wprowadzeniu innowacyjnego produktu, </a:t>
            </a:r>
          </a:p>
          <a:p>
            <a:r>
              <a:rPr lang="pl-PL" b="1" dirty="0">
                <a:solidFill>
                  <a:srgbClr val="0070C0"/>
                </a:solidFill>
              </a:rPr>
              <a:t>  usługi, procesu na rynek </a:t>
            </a:r>
          </a:p>
          <a:p>
            <a:endParaRPr lang="pl-PL" b="1" dirty="0">
              <a:solidFill>
                <a:srgbClr val="0070C0"/>
              </a:solidFill>
            </a:endParaRPr>
          </a:p>
          <a:p>
            <a:r>
              <a:rPr lang="pl-PL" b="1" dirty="0">
                <a:solidFill>
                  <a:srgbClr val="0070C0"/>
                </a:solidFill>
              </a:rPr>
              <a:t>•  Start-</a:t>
            </a:r>
            <a:r>
              <a:rPr lang="pl-PL" b="1" dirty="0" err="1">
                <a:solidFill>
                  <a:srgbClr val="0070C0"/>
                </a:solidFill>
              </a:rPr>
              <a:t>upy</a:t>
            </a:r>
            <a:r>
              <a:rPr lang="pl-PL" b="1" dirty="0">
                <a:solidFill>
                  <a:srgbClr val="0070C0"/>
                </a:solidFill>
              </a:rPr>
              <a:t>, ale </a:t>
            </a:r>
            <a:r>
              <a:rPr lang="pl-PL" b="1" dirty="0" err="1">
                <a:solidFill>
                  <a:srgbClr val="0070C0"/>
                </a:solidFill>
              </a:rPr>
              <a:t>focus</a:t>
            </a:r>
            <a:r>
              <a:rPr lang="pl-PL" b="1" dirty="0">
                <a:solidFill>
                  <a:srgbClr val="0070C0"/>
                </a:solidFill>
              </a:rPr>
              <a:t> położony jest na firmy już dojrzałe </a:t>
            </a:r>
          </a:p>
          <a:p>
            <a:endParaRPr lang="pl-PL" b="1" dirty="0">
              <a:solidFill>
                <a:srgbClr val="0070C0"/>
              </a:solidFill>
            </a:endParaRPr>
          </a:p>
          <a:p>
            <a:r>
              <a:rPr lang="pl-PL" b="1" dirty="0">
                <a:solidFill>
                  <a:srgbClr val="0070C0"/>
                </a:solidFill>
              </a:rPr>
              <a:t>•  Tylko „for-profit” MŚP z MS/AC </a:t>
            </a:r>
          </a:p>
          <a:p>
            <a:endParaRPr lang="pl-PL" dirty="0"/>
          </a:p>
        </p:txBody>
      </p:sp>
      <p:sp>
        <p:nvSpPr>
          <p:cNvPr id="4" name="Rectang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 smtClean="0">
                <a:solidFill>
                  <a:srgbClr val="FF0000"/>
                </a:solidFill>
              </a:rPr>
              <a:t>Co </a:t>
            </a:r>
            <a:r>
              <a:rPr lang="pl-PL" sz="2800" dirty="0">
                <a:solidFill>
                  <a:srgbClr val="FF0000"/>
                </a:solidFill>
              </a:rPr>
              <a:t>to jest Instrument MŚP </a:t>
            </a:r>
            <a:r>
              <a:rPr lang="pl-PL" sz="2800" dirty="0" smtClean="0">
                <a:solidFill>
                  <a:srgbClr val="FF0000"/>
                </a:solidFill>
              </a:rPr>
              <a:t>?</a:t>
            </a:r>
            <a:endParaRPr lang="pl-PL" altLang="pl-PL" sz="28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9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3 FAZY Instrumentu MŚP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>
                <a:solidFill>
                  <a:srgbClr val="2919F3"/>
                </a:solidFill>
              </a:rPr>
              <a:t>Weryfikacja komercyjna i  technologiczna (</a:t>
            </a:r>
            <a:r>
              <a:rPr lang="pl-PL" b="1" dirty="0" err="1">
                <a:solidFill>
                  <a:srgbClr val="2919F3"/>
                </a:solidFill>
              </a:rPr>
              <a:t>phase</a:t>
            </a:r>
            <a:r>
              <a:rPr lang="pl-PL" b="1" dirty="0">
                <a:solidFill>
                  <a:srgbClr val="2919F3"/>
                </a:solidFill>
              </a:rPr>
              <a:t> 1)   </a:t>
            </a:r>
          </a:p>
          <a:p>
            <a:r>
              <a:rPr lang="pl-PL" b="1" dirty="0">
                <a:solidFill>
                  <a:srgbClr val="2919F3"/>
                </a:solidFill>
              </a:rPr>
              <a:t>Technologia gotowa do wdrożenia  (</a:t>
            </a:r>
            <a:r>
              <a:rPr lang="pl-PL" b="1" dirty="0" err="1">
                <a:solidFill>
                  <a:srgbClr val="2919F3"/>
                </a:solidFill>
              </a:rPr>
              <a:t>phase</a:t>
            </a:r>
            <a:r>
              <a:rPr lang="pl-PL" b="1" dirty="0">
                <a:solidFill>
                  <a:srgbClr val="2919F3"/>
                </a:solidFill>
              </a:rPr>
              <a:t> 2)</a:t>
            </a:r>
          </a:p>
          <a:p>
            <a:r>
              <a:rPr lang="pl-PL" b="1" dirty="0">
                <a:solidFill>
                  <a:srgbClr val="2919F3"/>
                </a:solidFill>
              </a:rPr>
              <a:t> Coaching i wdrożenie  (</a:t>
            </a:r>
            <a:r>
              <a:rPr lang="pl-PL" b="1" dirty="0" err="1">
                <a:solidFill>
                  <a:srgbClr val="2919F3"/>
                </a:solidFill>
              </a:rPr>
              <a:t>phase</a:t>
            </a:r>
            <a:r>
              <a:rPr lang="pl-PL" b="1" dirty="0">
                <a:solidFill>
                  <a:srgbClr val="2919F3"/>
                </a:solidFill>
              </a:rPr>
              <a:t> 3)</a:t>
            </a:r>
          </a:p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84" y="2276872"/>
            <a:ext cx="8352928" cy="36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6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054CB-9135-4D31-B950-4FF436C7A25D}" type="slidenum">
              <a:rPr lang="pl-PL"/>
              <a:pPr>
                <a:defRPr/>
              </a:pPr>
              <a:t>9</a:t>
            </a:fld>
            <a:endParaRPr lang="pl-PL" dirty="0"/>
          </a:p>
        </p:txBody>
      </p:sp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altLang="pl-PL" sz="28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pl-PL" altLang="pl-PL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KONKURSY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fontAlgn="t">
              <a:defRPr/>
            </a:pPr>
            <a:r>
              <a:rPr lang="fr-BE" altLang="pl-PL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Cut-off dates 201</a:t>
            </a:r>
            <a:r>
              <a:rPr lang="pl-PL" altLang="pl-PL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6</a:t>
            </a:r>
          </a:p>
          <a:p>
            <a:pPr fontAlgn="t">
              <a:defRPr/>
            </a:pPr>
            <a:endParaRPr lang="pl-PL" altLang="pl-PL" sz="28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fontAlgn="t">
              <a:defRPr/>
            </a:pPr>
            <a:endParaRPr lang="pl-PL" altLang="pl-PL" sz="28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fontAlgn="t">
              <a:defRPr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</a:p>
          <a:p>
            <a:endParaRPr lang="pl-PL" altLang="pl-PL" dirty="0">
              <a:latin typeface="Calibri" pitchFamily="34" charset="0"/>
            </a:endParaRPr>
          </a:p>
          <a:p>
            <a:r>
              <a:rPr lang="pl-PL" altLang="pl-PL" sz="2800" b="1" dirty="0" smtClean="0">
                <a:solidFill>
                  <a:srgbClr val="FF0000"/>
                </a:solidFill>
                <a:latin typeface="Calibri" pitchFamily="34" charset="0"/>
              </a:rPr>
              <a:t>Instrument MŚP</a:t>
            </a:r>
          </a:p>
          <a:p>
            <a:r>
              <a:rPr lang="pl-PL" altLang="pl-PL" sz="2400" b="1" u="sng" dirty="0" smtClean="0">
                <a:solidFill>
                  <a:srgbClr val="002060"/>
                </a:solidFill>
                <a:latin typeface="Calibri" pitchFamily="34" charset="0"/>
              </a:rPr>
              <a:t>1 Faza	</a:t>
            </a:r>
            <a:r>
              <a:rPr lang="pl-PL" altLang="pl-PL" sz="2400" b="1" dirty="0" smtClean="0">
                <a:solidFill>
                  <a:srgbClr val="002060"/>
                </a:solidFill>
                <a:latin typeface="Calibri" pitchFamily="34" charset="0"/>
              </a:rPr>
              <a:t>		</a:t>
            </a:r>
            <a:r>
              <a:rPr lang="pl-PL" altLang="pl-PL" sz="2400" b="1" u="sng" dirty="0" smtClean="0">
                <a:solidFill>
                  <a:srgbClr val="002060"/>
                </a:solidFill>
                <a:latin typeface="Calibri" pitchFamily="34" charset="0"/>
              </a:rPr>
              <a:t>2 Faza</a:t>
            </a:r>
          </a:p>
          <a:p>
            <a:r>
              <a:rPr lang="pl-PL" altLang="pl-PL" sz="1800" b="1" dirty="0">
                <a:solidFill>
                  <a:srgbClr val="002060"/>
                </a:solidFill>
                <a:latin typeface="Calibri" pitchFamily="34" charset="0"/>
              </a:rPr>
              <a:t>15 lutego 2017</a:t>
            </a:r>
            <a:r>
              <a:rPr lang="pl-PL" altLang="pl-PL" sz="1800" b="1" dirty="0" smtClean="0">
                <a:solidFill>
                  <a:srgbClr val="002060"/>
                </a:solidFill>
                <a:latin typeface="Calibri" pitchFamily="34" charset="0"/>
              </a:rPr>
              <a:t>		18 stycznia 2017</a:t>
            </a:r>
          </a:p>
          <a:p>
            <a:r>
              <a:rPr lang="pl-PL" altLang="pl-PL" sz="1800" b="1" dirty="0">
                <a:solidFill>
                  <a:srgbClr val="002060"/>
                </a:solidFill>
                <a:latin typeface="Calibri" pitchFamily="34" charset="0"/>
              </a:rPr>
              <a:t>3 maja 2017 </a:t>
            </a:r>
            <a:r>
              <a:rPr lang="pl-PL" altLang="pl-PL" sz="1800" b="1" dirty="0" smtClean="0">
                <a:solidFill>
                  <a:srgbClr val="002060"/>
                </a:solidFill>
                <a:latin typeface="Calibri" pitchFamily="34" charset="0"/>
              </a:rPr>
              <a:t>		6 kwietnia 2017</a:t>
            </a:r>
          </a:p>
          <a:p>
            <a:r>
              <a:rPr lang="pl-PL" altLang="pl-PL" sz="1800" b="1" dirty="0" smtClean="0">
                <a:solidFill>
                  <a:srgbClr val="002060"/>
                </a:solidFill>
                <a:latin typeface="Calibri" pitchFamily="34" charset="0"/>
              </a:rPr>
              <a:t>		</a:t>
            </a:r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54200"/>
            <a:ext cx="2798763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4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ablon_PL_09.10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Motyw pakietu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szablon_PL_09.10</Template>
  <TotalTime>3586</TotalTime>
  <Words>676</Words>
  <Application>Microsoft Office PowerPoint</Application>
  <PresentationFormat>Pokaz na ekranie (4:3)</PresentationFormat>
  <Paragraphs>133</Paragraphs>
  <Slides>10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szablon_PL_09.10</vt:lpstr>
      <vt:lpstr>Horyzont 2020</vt:lpstr>
      <vt:lpstr>Prezentacja programu PowerPoint</vt:lpstr>
      <vt:lpstr>Prezentacja programu PowerPoint</vt:lpstr>
      <vt:lpstr>HORYZONT 2020 – STRUKTURA </vt:lpstr>
      <vt:lpstr>Horyzont 2020 – Poziom gotowości technologicznej </vt:lpstr>
      <vt:lpstr> BUDŻET</vt:lpstr>
      <vt:lpstr>Co to jest Instrument MŚP ?</vt:lpstr>
      <vt:lpstr>3 FAZY Instrumentu MŚP </vt:lpstr>
      <vt:lpstr> KONKURSY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Warszawa, 9 listopada 2O15 Mazowieckie Forum MŚP</dc:title>
  <dc:creator>KWalczyk-matuszyk</dc:creator>
  <cp:lastModifiedBy>PSmoleńska</cp:lastModifiedBy>
  <cp:revision>54</cp:revision>
  <dcterms:created xsi:type="dcterms:W3CDTF">2016-02-24T15:19:05Z</dcterms:created>
  <dcterms:modified xsi:type="dcterms:W3CDTF">2017-01-31T08:39:59Z</dcterms:modified>
</cp:coreProperties>
</file>