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8" r:id="rId3"/>
    <p:sldId id="260" r:id="rId4"/>
    <p:sldId id="261" r:id="rId5"/>
    <p:sldId id="262" r:id="rId6"/>
    <p:sldId id="326" r:id="rId7"/>
    <p:sldId id="267" r:id="rId8"/>
    <p:sldId id="268" r:id="rId9"/>
    <p:sldId id="272" r:id="rId10"/>
    <p:sldId id="316" r:id="rId11"/>
    <p:sldId id="275"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296"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1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FFB6D7-18DC-4A67-82B2-6D393626B85F}" type="datetimeFigureOut">
              <a:rPr lang="pl-PL" smtClean="0"/>
              <a:pPr/>
              <a:t>2017-02-07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A1F25-C0A9-41A2-A990-DCD7AA3B0D53}" type="slidenum">
              <a:rPr lang="pl-PL" smtClean="0"/>
              <a:pPr/>
              <a:t>‹#›</a:t>
            </a:fld>
            <a:endParaRPr lang="pl-PL"/>
          </a:p>
        </p:txBody>
      </p:sp>
    </p:spTree>
    <p:extLst>
      <p:ext uri="{BB962C8B-B14F-4D97-AF65-F5344CB8AC3E}">
        <p14:creationId xmlns:p14="http://schemas.microsoft.com/office/powerpoint/2010/main" val="236943598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AB728-6906-4920-B327-8F0AEBC7E705}" type="datetimeFigureOut">
              <a:rPr lang="pl-PL" smtClean="0"/>
              <a:pPr/>
              <a:t>2017-02-07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70899-CF0A-4C9C-9153-68D0F6556D0E}" type="slidenum">
              <a:rPr lang="pl-PL" smtClean="0"/>
              <a:pPr/>
              <a:t>‹#›</a:t>
            </a:fld>
            <a:endParaRPr lang="pl-PL"/>
          </a:p>
        </p:txBody>
      </p:sp>
    </p:spTree>
    <p:extLst>
      <p:ext uri="{BB962C8B-B14F-4D97-AF65-F5344CB8AC3E}">
        <p14:creationId xmlns:p14="http://schemas.microsoft.com/office/powerpoint/2010/main" val="66810748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10</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11</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12</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13</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14</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15</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16</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17</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18</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19</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20</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21</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22</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23</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24</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25</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26</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27</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28</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3</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4</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5</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6</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7</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8</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3E570899-CF0A-4C9C-9153-68D0F6556D0E}" type="slidenum">
              <a:rPr lang="pl-PL" smtClean="0"/>
              <a:pPr/>
              <a:t>9</a:t>
            </a:fld>
            <a:endParaRPr lang="pl-PL"/>
          </a:p>
        </p:txBody>
      </p:sp>
      <p:sp>
        <p:nvSpPr>
          <p:cNvPr id="5" name="Symbol zastępczy nagłówka 4"/>
          <p:cNvSpPr>
            <a:spLocks noGrp="1"/>
          </p:cNvSpPr>
          <p:nvPr>
            <p:ph type="hdr" sz="quarter" idx="11"/>
          </p:nvPr>
        </p:nvSpPr>
        <p:spPr/>
        <p:txBody>
          <a:bodyP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A7220FC-F622-46E7-8F71-C70682D38489}" type="datetime1">
              <a:rPr lang="pl-PL" smtClean="0"/>
              <a:pPr/>
              <a:t>2017-02-07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2FF0140-A77A-4E52-BCA3-AA01AD4CFF47}" type="datetime1">
              <a:rPr lang="pl-PL" smtClean="0"/>
              <a:pPr/>
              <a:t>2017-02-07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C50BA1-3713-4DE1-89DD-93D379AADDF6}" type="datetime1">
              <a:rPr lang="pl-PL" smtClean="0"/>
              <a:pPr/>
              <a:t>2017-02-07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FDC062C-8645-462E-91B3-49F28825017B}" type="datetime1">
              <a:rPr lang="pl-PL" smtClean="0"/>
              <a:pPr/>
              <a:t>2017-02-07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4BDCB7C-0AD2-475A-882A-A068D8022490}" type="datetime1">
              <a:rPr lang="pl-PL" smtClean="0"/>
              <a:pPr/>
              <a:t>2017-02-07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A33CA2F-0BE7-44B9-9E5A-118F9378F339}" type="datetime1">
              <a:rPr lang="pl-PL" smtClean="0"/>
              <a:pPr/>
              <a:t>2017-02-07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58DC67F-4EE6-45B7-BE5A-D193457FF027}" type="datetime1">
              <a:rPr lang="pl-PL" smtClean="0"/>
              <a:pPr/>
              <a:t>2017-02-07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0E62962-B3D5-4D8F-835B-1D1838181A53}" type="datetime1">
              <a:rPr lang="pl-PL" smtClean="0"/>
              <a:pPr/>
              <a:t>2017-02-07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0629858-A0C3-40C7-9341-B9C08FE01C3F}" type="datetime1">
              <a:rPr lang="pl-PL" smtClean="0"/>
              <a:pPr/>
              <a:t>2017-02-07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1D3409F-4DB6-49C3-875F-89C8E15F6B85}" type="datetime1">
              <a:rPr lang="pl-PL" smtClean="0"/>
              <a:pPr/>
              <a:t>2017-02-07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EF94CE6-3902-468C-A5DE-1A3C203B123D}" type="datetime1">
              <a:rPr lang="pl-PL" smtClean="0"/>
              <a:pPr/>
              <a:t>2017-02-07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EECA562-C308-492D-9950-0730BE4F8D27}"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B9736-1298-470F-88CF-7FB821D76A31}" type="datetime1">
              <a:rPr lang="pl-PL" smtClean="0"/>
              <a:pPr/>
              <a:t>2017-02-07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CA562-C308-492D-9950-0730BE4F8D2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gif"/><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2564904"/>
            <a:ext cx="7772400" cy="1326009"/>
          </a:xfrm>
        </p:spPr>
        <p:txBody>
          <a:bodyPr>
            <a:normAutofit fontScale="90000"/>
          </a:bodyPr>
          <a:lstStyle/>
          <a:p>
            <a:r>
              <a:rPr lang="pl-PL" dirty="0" smtClean="0"/>
              <a:t>Biznes plan innowacyjnego przedsięwzięcia</a:t>
            </a:r>
            <a:endParaRPr lang="pl-PL" dirty="0"/>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95536" y="287189"/>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358679" y="287189"/>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524328" y="188640"/>
            <a:ext cx="1437417" cy="1152128"/>
          </a:xfrm>
          <a:prstGeom prst="rect">
            <a:avLst/>
          </a:prstGeom>
          <a:noFill/>
          <a:ln w="9525">
            <a:noFill/>
            <a:miter lim="800000"/>
            <a:headEnd/>
            <a:tailEnd/>
          </a:ln>
        </p:spPr>
      </p:pic>
      <p:pic>
        <p:nvPicPr>
          <p:cNvPr id="6146"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6136" y="188640"/>
            <a:ext cx="1266801" cy="1266801"/>
          </a:xfrm>
          <a:prstGeom prst="rect">
            <a:avLst/>
          </a:prstGeom>
          <a:noFill/>
          <a:extLst>
            <a:ext uri="{909E8E84-426E-40DD-AFC4-6F175D3DCCD1}">
              <a14:hiddenFill xmlns:a14="http://schemas.microsoft.com/office/drawing/2010/main">
                <a:solidFill>
                  <a:srgbClr val="FFFFFF"/>
                </a:solidFill>
              </a14:hiddenFill>
            </a:ext>
          </a:extLst>
        </p:spPr>
      </p:pic>
      <p:sp>
        <p:nvSpPr>
          <p:cNvPr id="9" name="Prostokąt 8"/>
          <p:cNvSpPr/>
          <p:nvPr/>
        </p:nvSpPr>
        <p:spPr>
          <a:xfrm>
            <a:off x="4716016" y="5229200"/>
            <a:ext cx="2631233" cy="369332"/>
          </a:xfrm>
          <a:prstGeom prst="rect">
            <a:avLst/>
          </a:prstGeom>
        </p:spPr>
        <p:txBody>
          <a:bodyPr wrap="none">
            <a:spAutoFit/>
          </a:bodyPr>
          <a:lstStyle/>
          <a:p>
            <a:r>
              <a:rPr lang="pl-PL" b="1" dirty="0" smtClean="0"/>
              <a:t>Dwight David Eisenhower</a:t>
            </a:r>
            <a:endParaRPr lang="pl-PL" dirty="0"/>
          </a:p>
        </p:txBody>
      </p:sp>
      <p:sp>
        <p:nvSpPr>
          <p:cNvPr id="10" name="Prostokąt 9"/>
          <p:cNvSpPr/>
          <p:nvPr/>
        </p:nvSpPr>
        <p:spPr>
          <a:xfrm>
            <a:off x="3275856" y="4653136"/>
            <a:ext cx="5472608" cy="523220"/>
          </a:xfrm>
          <a:prstGeom prst="rect">
            <a:avLst/>
          </a:prstGeom>
        </p:spPr>
        <p:txBody>
          <a:bodyPr wrap="square">
            <a:spAutoFit/>
          </a:bodyPr>
          <a:lstStyle/>
          <a:p>
            <a:pPr algn="ctr"/>
            <a:r>
              <a:rPr lang="pl-PL" sz="1400" dirty="0" smtClean="0"/>
              <a:t>„Przygotowując się do bitwy, zawsze orientowałem się, że plany są bezużyteczne, ale planowanie jest nieodzowne”</a:t>
            </a:r>
            <a:endParaRPr lang="pl-PL"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10</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23528" y="260648"/>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347864" y="276029"/>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78961" y="186105"/>
            <a:ext cx="1437417" cy="1152128"/>
          </a:xfrm>
          <a:prstGeom prst="rect">
            <a:avLst/>
          </a:prstGeom>
          <a:noFill/>
          <a:ln w="9525">
            <a:noFill/>
            <a:miter lim="800000"/>
            <a:headEnd/>
            <a:tailEnd/>
          </a:ln>
        </p:spPr>
      </p:pic>
      <p:sp>
        <p:nvSpPr>
          <p:cNvPr id="10" name="Podtytuł 2"/>
          <p:cNvSpPr>
            <a:spLocks noGrp="1"/>
          </p:cNvSpPr>
          <p:nvPr>
            <p:ph type="subTitle" idx="1"/>
          </p:nvPr>
        </p:nvSpPr>
        <p:spPr>
          <a:xfrm>
            <a:off x="1475656" y="1412776"/>
            <a:ext cx="6400800" cy="792088"/>
          </a:xfrm>
        </p:spPr>
        <p:txBody>
          <a:bodyPr>
            <a:normAutofit/>
          </a:bodyPr>
          <a:lstStyle/>
          <a:p>
            <a:r>
              <a:rPr lang="pl-PL" b="1" dirty="0" smtClean="0">
                <a:solidFill>
                  <a:srgbClr val="002060"/>
                </a:solidFill>
              </a:rPr>
              <a:t>Cykl życia produktu a zyski</a:t>
            </a:r>
            <a:endParaRPr lang="pl-PL" b="1" dirty="0">
              <a:solidFill>
                <a:srgbClr val="002060"/>
              </a:solidFill>
            </a:endParaRPr>
          </a:p>
        </p:txBody>
      </p:sp>
      <p:pic>
        <p:nvPicPr>
          <p:cNvPr id="76802" name="Picture 2" descr="http://www.strony.toya.net.pl/~mediren/Images/ksiazka/Rys/31.jpg"/>
          <p:cNvPicPr>
            <a:picLocks noChangeAspect="1" noChangeArrowheads="1"/>
          </p:cNvPicPr>
          <p:nvPr/>
        </p:nvPicPr>
        <p:blipFill>
          <a:blip r:embed="rId6" cstate="print"/>
          <a:srcRect/>
          <a:stretch>
            <a:fillRect/>
          </a:stretch>
        </p:blipFill>
        <p:spPr bwMode="auto">
          <a:xfrm>
            <a:off x="899592" y="2132856"/>
            <a:ext cx="6562725" cy="3905251"/>
          </a:xfrm>
          <a:prstGeom prst="rect">
            <a:avLst/>
          </a:prstGeom>
          <a:noFill/>
        </p:spPr>
      </p:pic>
      <p:pic>
        <p:nvPicPr>
          <p:cNvPr id="11" name="Picture 4" descr="http://www.death-clock.org/img/reaper.png"/>
          <p:cNvPicPr>
            <a:picLocks noChangeAspect="1" noChangeArrowheads="1"/>
          </p:cNvPicPr>
          <p:nvPr/>
        </p:nvPicPr>
        <p:blipFill>
          <a:blip r:embed="rId7" cstate="print"/>
          <a:srcRect/>
          <a:stretch>
            <a:fillRect/>
          </a:stretch>
        </p:blipFill>
        <p:spPr bwMode="auto">
          <a:xfrm>
            <a:off x="1907704" y="3429000"/>
            <a:ext cx="1778943" cy="1097264"/>
          </a:xfrm>
          <a:prstGeom prst="rect">
            <a:avLst/>
          </a:prstGeom>
          <a:noFill/>
        </p:spPr>
      </p:pic>
      <p:pic>
        <p:nvPicPr>
          <p:cNvPr id="12" name="Picture 2" descr="https://pbs.twimg.com/profile_images/454552902703407104/STojf5Wt.jpe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2120" y="132241"/>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11</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95536" y="260648"/>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19872"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380312" y="188640"/>
            <a:ext cx="1437417" cy="1152128"/>
          </a:xfrm>
          <a:prstGeom prst="rect">
            <a:avLst/>
          </a:prstGeom>
          <a:noFill/>
          <a:ln w="9525">
            <a:noFill/>
            <a:miter lim="800000"/>
            <a:headEnd/>
            <a:tailEnd/>
          </a:ln>
        </p:spPr>
      </p:pic>
      <p:pic>
        <p:nvPicPr>
          <p:cNvPr id="5122" name="Picture 2" descr="http://doi.ieeecomputersociety.org/cms/Computer.org/dl/mags/ex/2006/03/figures/x30721.gif"/>
          <p:cNvPicPr>
            <a:picLocks noChangeAspect="1" noChangeArrowheads="1"/>
          </p:cNvPicPr>
          <p:nvPr/>
        </p:nvPicPr>
        <p:blipFill>
          <a:blip r:embed="rId6" cstate="print"/>
          <a:srcRect/>
          <a:stretch>
            <a:fillRect/>
          </a:stretch>
        </p:blipFill>
        <p:spPr bwMode="auto">
          <a:xfrm>
            <a:off x="683568" y="2492896"/>
            <a:ext cx="7620000" cy="2867025"/>
          </a:xfrm>
          <a:prstGeom prst="rect">
            <a:avLst/>
          </a:prstGeom>
          <a:noFill/>
        </p:spPr>
      </p:pic>
      <p:sp>
        <p:nvSpPr>
          <p:cNvPr id="10" name="Podtytuł 2"/>
          <p:cNvSpPr>
            <a:spLocks noGrp="1"/>
          </p:cNvSpPr>
          <p:nvPr>
            <p:ph type="subTitle" idx="1"/>
          </p:nvPr>
        </p:nvSpPr>
        <p:spPr>
          <a:xfrm>
            <a:off x="1475656" y="1412776"/>
            <a:ext cx="6400800" cy="792088"/>
          </a:xfrm>
        </p:spPr>
        <p:txBody>
          <a:bodyPr>
            <a:normAutofit fontScale="85000" lnSpcReduction="20000"/>
          </a:bodyPr>
          <a:lstStyle/>
          <a:p>
            <a:r>
              <a:rPr lang="pl-PL" b="1" dirty="0" smtClean="0">
                <a:solidFill>
                  <a:srgbClr val="002060"/>
                </a:solidFill>
              </a:rPr>
              <a:t>Opracowanie innowacyjnego produktu, procesu, usługi obarczone jest ryzykiem</a:t>
            </a:r>
            <a:endParaRPr lang="pl-PL" b="1" dirty="0">
              <a:solidFill>
                <a:srgbClr val="002060"/>
              </a:solidFill>
            </a:endParaRPr>
          </a:p>
        </p:txBody>
      </p:sp>
      <p:pic>
        <p:nvPicPr>
          <p:cNvPr id="9" name="Picture 2" descr="https://pbs.twimg.com/profile_images/454552902703407104/STojf5Wt.jpe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96136" y="157845"/>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12</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2348880"/>
            <a:ext cx="8147050" cy="984630"/>
          </a:xfrm>
          <a:prstGeom prst="rect">
            <a:avLst/>
          </a:prstGeom>
          <a:noFill/>
          <a:ln/>
        </p:spPr>
        <p:txBody>
          <a:bodyPr vert="horz" lIns="91440" tIns="45720" rIns="91440" bIns="45720" rtlCol="0" anchor="ctr">
            <a:noAutofit/>
          </a:bodyPr>
          <a:lstStyle/>
          <a:p>
            <a:pPr lvl="0" algn="ctr">
              <a:spcBef>
                <a:spcPct val="0"/>
              </a:spcBef>
              <a:defRPr/>
            </a:pPr>
            <a:r>
              <a:rPr lang="pl-PL" sz="3200" b="1" dirty="0" smtClean="0"/>
              <a:t>Kluczowe pytania, na które powinien odpowiedzieć twój biznes plan</a:t>
            </a:r>
            <a:endParaRPr kumimoji="0" lang="pl-PL"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a:t>
            </a:r>
            <a:r>
              <a:rPr lang="pl-PL" sz="1000" dirty="0" err="1" smtClean="0"/>
              <a:t>Ciechan</a:t>
            </a:r>
            <a:r>
              <a:rPr lang="pl-PL" sz="1000" dirty="0" smtClean="0"/>
              <a:t>-Kujawa </a:t>
            </a:r>
            <a:r>
              <a:rPr lang="pl-PL" sz="1000" dirty="0" err="1" smtClean="0"/>
              <a:t>M.:Biznes</a:t>
            </a:r>
            <a:r>
              <a:rPr lang="pl-PL" sz="1000" dirty="0" smtClean="0"/>
              <a:t> plan. Standardy i praktyka. </a:t>
            </a:r>
            <a:r>
              <a:rPr lang="pl-PL" sz="1000" dirty="0" err="1" smtClean="0"/>
              <a:t>Wydwnictwo</a:t>
            </a:r>
            <a:r>
              <a:rPr lang="pl-PL" sz="1000" dirty="0" smtClean="0"/>
              <a:t> </a:t>
            </a:r>
            <a:r>
              <a:rPr lang="pl-PL" sz="1000" dirty="0" err="1" smtClean="0"/>
              <a:t>TNOiK</a:t>
            </a:r>
            <a:r>
              <a:rPr lang="pl-PL" sz="1000" dirty="0" smtClean="0"/>
              <a:t>. Toruń.2007.</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683568" y="2420888"/>
            <a:ext cx="7776864" cy="936104"/>
          </a:xfrm>
        </p:spPr>
        <p:txBody>
          <a:bodyPr>
            <a:noAutofit/>
          </a:bodyPr>
          <a:lstStyle/>
          <a:p>
            <a:r>
              <a:rPr lang="pl-PL" sz="1600" b="1" dirty="0" smtClean="0">
                <a:solidFill>
                  <a:schemeClr val="tx1"/>
                </a:solidFill>
              </a:rPr>
              <a:t>Stwórz coś, czego sam chciałbyś używać </a:t>
            </a:r>
            <a:r>
              <a:rPr lang="pl-PL" sz="1600" dirty="0" smtClean="0">
                <a:solidFill>
                  <a:schemeClr val="tx1"/>
                </a:solidFill>
              </a:rPr>
              <a:t>– jeżeli chcesz być innowatorem, twórz rzeczy, które sam chciałbyś używać.</a:t>
            </a:r>
          </a:p>
          <a:p>
            <a:endParaRPr lang="pl-PL" sz="1600" dirty="0" smtClean="0">
              <a:solidFill>
                <a:schemeClr val="tx1"/>
              </a:solidFill>
            </a:endParaRPr>
          </a:p>
          <a:p>
            <a:r>
              <a:rPr lang="pl-PL" sz="1600" b="1" dirty="0" smtClean="0">
                <a:solidFill>
                  <a:schemeClr val="tx1"/>
                </a:solidFill>
              </a:rPr>
              <a:t>Rób coś ważnego dla innych </a:t>
            </a:r>
            <a:r>
              <a:rPr lang="pl-PL" sz="1600" dirty="0" smtClean="0">
                <a:solidFill>
                  <a:schemeClr val="tx1"/>
                </a:solidFill>
              </a:rPr>
              <a:t>– największe wynalazki mają znaczenie dla innych ludzi. Umożliwiają im wykonanie znanych czynności w nowy sposób, robienie rzeczy, które zawsze chcieli robić, oraz takich, o których nawet nie wiedzieli.</a:t>
            </a:r>
          </a:p>
          <a:p>
            <a:endParaRPr lang="pl-PL" sz="1600" dirty="0" smtClean="0">
              <a:solidFill>
                <a:schemeClr val="tx1"/>
              </a:solidFill>
            </a:endParaRPr>
          </a:p>
          <a:p>
            <a:r>
              <a:rPr lang="pl-PL" sz="1600" b="1" dirty="0" smtClean="0">
                <a:solidFill>
                  <a:schemeClr val="tx1"/>
                </a:solidFill>
              </a:rPr>
              <a:t>Wejdź na wyższy poziom rozwoju </a:t>
            </a:r>
            <a:r>
              <a:rPr lang="pl-PL" sz="1600" dirty="0" smtClean="0">
                <a:solidFill>
                  <a:schemeClr val="tx1"/>
                </a:solidFill>
              </a:rPr>
              <a:t>– prawdziwa innowacyjność polega na wchodzeniu na wyższy poziom rozwoju – albo nawet na jego wymyślaniu.</a:t>
            </a:r>
          </a:p>
          <a:p>
            <a:endParaRPr lang="pl-PL" sz="1600" dirty="0" smtClean="0">
              <a:solidFill>
                <a:schemeClr val="tx1"/>
              </a:solidFill>
            </a:endParaRPr>
          </a:p>
          <a:p>
            <a:r>
              <a:rPr lang="pl-PL" sz="1600" b="1" dirty="0" smtClean="0">
                <a:solidFill>
                  <a:schemeClr val="tx1"/>
                </a:solidFill>
              </a:rPr>
              <a:t>Myśl o nowych wersjach produktów</a:t>
            </a:r>
            <a:r>
              <a:rPr lang="pl-PL" sz="1600" dirty="0" smtClean="0">
                <a:solidFill>
                  <a:schemeClr val="tx1"/>
                </a:solidFill>
              </a:rPr>
              <a:t> – tworzenie innowacji nie jest jednorazowym zdarzeniem, lecz ciągłym procesem.</a:t>
            </a:r>
          </a:p>
          <a:p>
            <a:endParaRPr lang="pl-PL" sz="1600" dirty="0">
              <a:solidFill>
                <a:schemeClr val="tx1"/>
              </a:solidFill>
            </a:endParaRPr>
          </a:p>
        </p:txBody>
      </p:sp>
      <p:sp>
        <p:nvSpPr>
          <p:cNvPr id="5" name="Symbol zastępczy stopki 4"/>
          <p:cNvSpPr>
            <a:spLocks noGrp="1"/>
          </p:cNvSpPr>
          <p:nvPr>
            <p:ph type="ftr" sz="quarter" idx="11"/>
          </p:nvPr>
        </p:nvSpPr>
        <p:spPr>
          <a:xfrm>
            <a:off x="3131840" y="6165304"/>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13</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611560" y="1412776"/>
            <a:ext cx="8147050" cy="984630"/>
          </a:xfrm>
          <a:prstGeom prst="rect">
            <a:avLst/>
          </a:prstGeom>
          <a:noFill/>
          <a:ln/>
        </p:spPr>
        <p:txBody>
          <a:bodyPr vert="horz" lIns="91440" tIns="45720" rIns="91440" bIns="45720" rtlCol="0" anchor="ctr">
            <a:noAutofit/>
          </a:bodyPr>
          <a:lstStyle/>
          <a:p>
            <a:pPr lvl="0" algn="ctr">
              <a:spcBef>
                <a:spcPct val="0"/>
              </a:spcBef>
              <a:defRPr/>
            </a:pPr>
            <a:r>
              <a:rPr lang="pl-PL" sz="3200" b="1" dirty="0" smtClean="0"/>
              <a:t>1.Jakie przedsięwzięcie chcesz zrealizować?</a:t>
            </a:r>
            <a:endParaRPr kumimoji="0" lang="pl-PL"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683568" y="2924944"/>
            <a:ext cx="7776864" cy="504056"/>
          </a:xfrm>
        </p:spPr>
        <p:txBody>
          <a:bodyPr>
            <a:noAutofit/>
          </a:bodyPr>
          <a:lstStyle/>
          <a:p>
            <a:r>
              <a:rPr lang="pl-PL" sz="1600" b="1" dirty="0" smtClean="0">
                <a:solidFill>
                  <a:schemeClr val="tx1"/>
                </a:solidFill>
              </a:rPr>
              <a:t>Gotowy produkt lub droga do jego opracowania </a:t>
            </a:r>
            <a:r>
              <a:rPr lang="pl-PL" sz="1600" dirty="0" smtClean="0">
                <a:solidFill>
                  <a:schemeClr val="tx1"/>
                </a:solidFill>
              </a:rPr>
              <a:t>– klienci kupują produkty, a nie technologie, odkrycia naukowe i wyniki badań.</a:t>
            </a:r>
          </a:p>
          <a:p>
            <a:r>
              <a:rPr lang="pl-PL" sz="1600" b="1" dirty="0" smtClean="0">
                <a:solidFill>
                  <a:schemeClr val="tx1"/>
                </a:solidFill>
              </a:rPr>
              <a:t>Nikt inny nie robi tego co my </a:t>
            </a:r>
            <a:r>
              <a:rPr lang="pl-PL" sz="1600" dirty="0" smtClean="0">
                <a:solidFill>
                  <a:schemeClr val="tx1"/>
                </a:solidFill>
              </a:rPr>
              <a:t>– jeżeli rzeczywiście masz dobry pomysł na biznes, możesz śmiało założyć, że realizuje go już pięć innych firm. Jeżeli nadal upierasz się, że nie ma nikogo wystawiasz się na zarzut, że nikt tego nie robi, bo nie ma żadnego rynku, albo przedsiębiorca jest tak nieudolny, że nie potrafi nawet wyszukać w Internecie konkurencyjnych firm.</a:t>
            </a:r>
          </a:p>
          <a:p>
            <a:r>
              <a:rPr lang="pl-PL" sz="1600" b="1" dirty="0" smtClean="0">
                <a:solidFill>
                  <a:schemeClr val="tx1"/>
                </a:solidFill>
              </a:rPr>
              <a:t>Nikt inny nie może zrobić tego co my </a:t>
            </a:r>
            <a:r>
              <a:rPr lang="pl-PL" sz="1600" dirty="0" smtClean="0">
                <a:solidFill>
                  <a:schemeClr val="tx1"/>
                </a:solidFill>
              </a:rPr>
              <a:t>– ale tylko do powstania pierwszej konkurencyjnej firmy. Nie oszukuj siebie i innych, że masz monopol na wiedzę.</a:t>
            </a:r>
          </a:p>
          <a:p>
            <a:endParaRPr lang="pl-PL" sz="1600" dirty="0">
              <a:solidFill>
                <a:schemeClr val="tx1"/>
              </a:solidFill>
            </a:endParaRPr>
          </a:p>
        </p:txBody>
      </p:sp>
      <p:sp>
        <p:nvSpPr>
          <p:cNvPr id="5" name="Symbol zastępczy stopki 4"/>
          <p:cNvSpPr>
            <a:spLocks noGrp="1"/>
          </p:cNvSpPr>
          <p:nvPr>
            <p:ph type="ftr" sz="quarter" idx="11"/>
          </p:nvPr>
        </p:nvSpPr>
        <p:spPr>
          <a:xfrm>
            <a:off x="3131840" y="6093296"/>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14</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611560" y="1556792"/>
            <a:ext cx="8147050" cy="984630"/>
          </a:xfrm>
          <a:prstGeom prst="rect">
            <a:avLst/>
          </a:prstGeom>
          <a:noFill/>
          <a:ln/>
        </p:spPr>
        <p:txBody>
          <a:bodyPr vert="horz" lIns="91440" tIns="45720" rIns="91440" bIns="45720" rtlCol="0" anchor="ctr">
            <a:noAutofit/>
          </a:bodyPr>
          <a:lstStyle/>
          <a:p>
            <a:pPr algn="ctr">
              <a:spcBef>
                <a:spcPct val="0"/>
              </a:spcBef>
              <a:defRPr/>
            </a:pPr>
            <a:r>
              <a:rPr lang="pl-PL" sz="3200" b="1" dirty="0" smtClean="0"/>
              <a:t>2.Dlaczego twój biznes jest potrzebny na aktualnym rynku? Co sprawia, że twój firma jest wyjątkowa?</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251520" y="2204864"/>
            <a:ext cx="8568952" cy="720080"/>
          </a:xfrm>
        </p:spPr>
        <p:txBody>
          <a:bodyPr>
            <a:noAutofit/>
          </a:bodyPr>
          <a:lstStyle/>
          <a:p>
            <a:r>
              <a:rPr lang="pl-PL" sz="1400" b="1" dirty="0" smtClean="0">
                <a:solidFill>
                  <a:schemeClr val="tx1"/>
                </a:solidFill>
              </a:rPr>
              <a:t>Cechy, funkcje, przydatność – </a:t>
            </a:r>
            <a:r>
              <a:rPr lang="pl-PL" sz="1400" dirty="0" smtClean="0">
                <a:solidFill>
                  <a:schemeClr val="tx1"/>
                </a:solidFill>
              </a:rPr>
              <a:t>obszary wyróżniające twój produkt w obszarze jego innowacyjności, na których powinniście się skoncentrować . Uważaj jednak, by nie przesadzić z funkcjami. </a:t>
            </a:r>
          </a:p>
          <a:p>
            <a:r>
              <a:rPr lang="pl-PL" sz="1400" b="1" dirty="0" smtClean="0">
                <a:solidFill>
                  <a:schemeClr val="tx1"/>
                </a:solidFill>
              </a:rPr>
              <a:t>Cena</a:t>
            </a:r>
            <a:r>
              <a:rPr lang="pl-PL" sz="1400" dirty="0" smtClean="0">
                <a:solidFill>
                  <a:schemeClr val="tx1"/>
                </a:solidFill>
              </a:rPr>
              <a:t> – w naszym kraju (innych też) nadal jeden z najważniejszych czynników decydujących o zakupie. Jeżeli potrafisz osiągnąć „równowagę” dla twojego produktu na linii cena-innowacyjność (cechy, funkcje, przydatność) to jesteś na dobrej drodze to sukcesu.</a:t>
            </a:r>
          </a:p>
          <a:p>
            <a:r>
              <a:rPr lang="pl-PL" sz="1400" b="1" dirty="0" smtClean="0">
                <a:solidFill>
                  <a:schemeClr val="tx1"/>
                </a:solidFill>
              </a:rPr>
              <a:t>Nie bój się polaryzować klientów </a:t>
            </a:r>
            <a:r>
              <a:rPr lang="pl-PL" sz="1400" dirty="0" smtClean="0">
                <a:solidFill>
                  <a:schemeClr val="tx1"/>
                </a:solidFill>
              </a:rPr>
              <a:t>- Nie próbuj stworzyć coś w rodzaju produktowego Świętego Graala – wyrobu, który byłby atrakcyjny dla wszystkich grup klientów. Dobry produkt trafia do określonego segmentu. Rozwiązanie uniwersalne skończy się przeciętnością dla twojego produktu.</a:t>
            </a:r>
          </a:p>
          <a:p>
            <a:r>
              <a:rPr lang="pl-PL" sz="1400" b="1" dirty="0" smtClean="0">
                <a:solidFill>
                  <a:schemeClr val="tx1"/>
                </a:solidFill>
              </a:rPr>
              <a:t>Przełamuj bariery</a:t>
            </a:r>
            <a:r>
              <a:rPr lang="pl-PL" sz="1400" dirty="0" smtClean="0">
                <a:solidFill>
                  <a:schemeClr val="tx1"/>
                </a:solidFill>
              </a:rPr>
              <a:t>– uważasz, że nowatorskie produkty powinny się sprzedawać? Spójrz na cykl życia produktu. Pamiętaj też o przysłowiu „Lepsze jest wrogiem dobrego”. Im bardziej innowacyjny będzie produkt tym więcej barier napotkasz na drodze.  Zastanów się jak te bariery chcesz pokonać – testowanie produktów, próbki, budowa świadomości?</a:t>
            </a:r>
          </a:p>
          <a:p>
            <a:r>
              <a:rPr lang="pl-PL" sz="1400" b="1" dirty="0" smtClean="0">
                <a:solidFill>
                  <a:schemeClr val="tx1"/>
                </a:solidFill>
              </a:rPr>
              <a:t>Patenty – </a:t>
            </a:r>
            <a:r>
              <a:rPr lang="pl-PL" sz="1400" dirty="0" smtClean="0">
                <a:solidFill>
                  <a:schemeClr val="tx1"/>
                </a:solidFill>
              </a:rPr>
              <a:t>są bardzo fajne, ale nie są produktami ani nie skłaniają ludzi do kupowania produktów</a:t>
            </a:r>
            <a:r>
              <a:rPr lang="pl-PL" sz="1400" dirty="0" smtClean="0">
                <a:solidFill>
                  <a:srgbClr val="C00000"/>
                </a:solidFill>
              </a:rPr>
              <a:t>. </a:t>
            </a:r>
            <a:r>
              <a:rPr lang="pl-PL" sz="1400" b="1" dirty="0" smtClean="0">
                <a:solidFill>
                  <a:srgbClr val="C00000"/>
                </a:solidFill>
              </a:rPr>
              <a:t>Kiedy ostatnio kupiliście produkt jakieś firmy ze względu na posiadany przez nią patent? </a:t>
            </a:r>
            <a:r>
              <a:rPr lang="pl-PL" sz="1400" dirty="0" smtClean="0">
                <a:solidFill>
                  <a:schemeClr val="tx1"/>
                </a:solidFill>
              </a:rPr>
              <a:t>Patent jest tylko środkiem do osiągania celu i niczym więcej. Jeżeli masz patent wspomnij o tym w swoim B.P raz.</a:t>
            </a:r>
          </a:p>
          <a:p>
            <a:r>
              <a:rPr lang="pl-PL" sz="1400" u="sng" dirty="0" smtClean="0">
                <a:solidFill>
                  <a:schemeClr val="tx1"/>
                </a:solidFill>
              </a:rPr>
              <a:t>Nadal nie potrafisz odpowiedzieć na pytania </a:t>
            </a:r>
            <a:r>
              <a:rPr lang="pl-PL" sz="1400" dirty="0" smtClean="0">
                <a:solidFill>
                  <a:schemeClr val="tx1"/>
                </a:solidFill>
              </a:rPr>
              <a:t>– wróć zatem do odpowiedzi w ramach pytania numer jeden!</a:t>
            </a:r>
          </a:p>
          <a:p>
            <a:r>
              <a:rPr lang="pl-PL" sz="1400" b="1" dirty="0" smtClean="0">
                <a:solidFill>
                  <a:schemeClr val="tx1"/>
                </a:solidFill>
              </a:rPr>
              <a:t>Pozwól ludziom wypróbować produkt i dowiedz się co naprawdę na jego temat sądzą!</a:t>
            </a:r>
          </a:p>
          <a:p>
            <a:endParaRPr lang="pl-PL" sz="14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15</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611560" y="1340768"/>
            <a:ext cx="8147050" cy="984630"/>
          </a:xfrm>
          <a:prstGeom prst="rect">
            <a:avLst/>
          </a:prstGeom>
          <a:noFill/>
          <a:ln/>
        </p:spPr>
        <p:txBody>
          <a:bodyPr vert="horz" lIns="91440" tIns="45720" rIns="91440" bIns="45720" rtlCol="0" anchor="ctr">
            <a:noAutofit/>
          </a:bodyPr>
          <a:lstStyle/>
          <a:p>
            <a:pPr algn="ctr">
              <a:spcBef>
                <a:spcPct val="0"/>
              </a:spcBef>
              <a:defRPr/>
            </a:pPr>
            <a:r>
              <a:rPr lang="pl-PL" sz="2800" b="1" dirty="0" smtClean="0"/>
              <a:t>3.Jaki posiadasz produkt lub rozwiązanie? Czym wyróżnia się twój produkt lub rozwiązanie?</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755576" y="2420888"/>
            <a:ext cx="7776864" cy="720080"/>
          </a:xfrm>
        </p:spPr>
        <p:txBody>
          <a:bodyPr>
            <a:noAutofit/>
          </a:bodyPr>
          <a:lstStyle/>
          <a:p>
            <a:r>
              <a:rPr lang="pl-PL" sz="1600" b="1" dirty="0" smtClean="0">
                <a:solidFill>
                  <a:schemeClr val="tx1"/>
                </a:solidFill>
              </a:rPr>
              <a:t>Skoncentruj się na konkretnym segmencie klientów i ich problemach</a:t>
            </a:r>
            <a:r>
              <a:rPr lang="pl-PL" sz="1600" dirty="0" smtClean="0">
                <a:solidFill>
                  <a:schemeClr val="tx1"/>
                </a:solidFill>
              </a:rPr>
              <a:t>– określ potencjalnego klienta, który ma kupować twój produkt. Z myślą o kim był tworzony produkt? Do kogo chcesz dotrzeć? Jakie problemy miał rozwiązywać produkt lub jakie potrzeby miał zaspokoić? </a:t>
            </a:r>
          </a:p>
          <a:p>
            <a:r>
              <a:rPr lang="pl-PL" sz="1600" b="1" dirty="0" smtClean="0">
                <a:solidFill>
                  <a:schemeClr val="tx1"/>
                </a:solidFill>
              </a:rPr>
              <a:t>Sprzedaż</a:t>
            </a:r>
            <a:r>
              <a:rPr lang="pl-PL" sz="1600" dirty="0" smtClean="0">
                <a:solidFill>
                  <a:schemeClr val="tx1"/>
                </a:solidFill>
              </a:rPr>
              <a:t>–  określ w jaki sposób zamierzasz sprzedawać swój produkt. Jakie chcesz uruchomić kanały dystrybucyjne i na jakich rynkach chcesz zaistnieć z produktem.</a:t>
            </a:r>
          </a:p>
          <a:p>
            <a:r>
              <a:rPr lang="pl-PL" sz="1600" b="1" dirty="0" smtClean="0">
                <a:solidFill>
                  <a:schemeClr val="tx1"/>
                </a:solidFill>
              </a:rPr>
              <a:t>Koszty sprzedaży </a:t>
            </a:r>
            <a:r>
              <a:rPr lang="pl-PL" sz="1600" dirty="0" smtClean="0">
                <a:solidFill>
                  <a:schemeClr val="tx1"/>
                </a:solidFill>
              </a:rPr>
              <a:t>– zastanów się nad kosztami dystrybucji. Ile będzie kosztować cię dotarcie z produktem do odbiorcy końcowego</a:t>
            </a:r>
          </a:p>
          <a:p>
            <a:r>
              <a:rPr lang="pl-PL" sz="1600" b="1" dirty="0" smtClean="0">
                <a:solidFill>
                  <a:schemeClr val="tx1"/>
                </a:solidFill>
              </a:rPr>
              <a:t>Dodatki dla klientów - </a:t>
            </a:r>
            <a:r>
              <a:rPr lang="pl-PL" sz="1600" dirty="0" smtClean="0">
                <a:solidFill>
                  <a:schemeClr val="tx1"/>
                </a:solidFill>
              </a:rPr>
              <a:t>czy jest coś, co możesz zaproponować jako dodatek zachęcający klientów do skorzystania z oferty twoich produktów?</a:t>
            </a:r>
          </a:p>
          <a:p>
            <a:r>
              <a:rPr lang="pl-PL" sz="1600" b="1" dirty="0" smtClean="0">
                <a:solidFill>
                  <a:schemeClr val="tx1"/>
                </a:solidFill>
              </a:rPr>
              <a:t>Budowanie świadomości klientów </a:t>
            </a:r>
            <a:r>
              <a:rPr lang="pl-PL" sz="1600" dirty="0" smtClean="0">
                <a:solidFill>
                  <a:schemeClr val="tx1"/>
                </a:solidFill>
              </a:rPr>
              <a:t>– co możesz zrobić, aby poprawić doświadczenie klientów, nawet jeżeli nie ma to związku bezpośrednio z twoim produktem?</a:t>
            </a:r>
          </a:p>
          <a:p>
            <a:r>
              <a:rPr lang="pl-PL" sz="1600" b="1" dirty="0" smtClean="0">
                <a:solidFill>
                  <a:schemeClr val="tx1"/>
                </a:solidFill>
              </a:rPr>
              <a:t>Odbiorcy mojego klienta – </a:t>
            </a:r>
            <a:r>
              <a:rPr lang="pl-PL" sz="1600" dirty="0" smtClean="0">
                <a:solidFill>
                  <a:schemeClr val="tx1"/>
                </a:solidFill>
              </a:rPr>
              <a:t>jeżeli klient nie jest odbiorcą końcowym, to pomyśl też o jego odbiorcach.</a:t>
            </a:r>
            <a:endParaRPr lang="pl-PL" sz="1600" b="1" dirty="0" smtClean="0">
              <a:solidFill>
                <a:schemeClr val="tx1"/>
              </a:solidFill>
            </a:endParaRP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16</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412776"/>
            <a:ext cx="8147050" cy="984630"/>
          </a:xfrm>
          <a:prstGeom prst="rect">
            <a:avLst/>
          </a:prstGeom>
          <a:noFill/>
          <a:ln/>
        </p:spPr>
        <p:txBody>
          <a:bodyPr vert="horz" lIns="91440" tIns="45720" rIns="91440" bIns="45720" rtlCol="0" anchor="ctr">
            <a:noAutofit/>
          </a:bodyPr>
          <a:lstStyle/>
          <a:p>
            <a:pPr algn="ctr">
              <a:spcBef>
                <a:spcPct val="0"/>
              </a:spcBef>
              <a:defRPr/>
            </a:pPr>
            <a:r>
              <a:rPr lang="pl-PL" sz="3200" b="1" dirty="0" smtClean="0"/>
              <a:t>4.Kim są twoi klienci i w jaki sposób chcesz zarabiać pieniądze?</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a:t>
            </a:r>
            <a:r>
              <a:rPr lang="pl-PL" sz="1000" dirty="0" err="1" smtClean="0"/>
              <a:t>McGrath</a:t>
            </a:r>
            <a:r>
              <a:rPr lang="pl-PL" sz="1000" dirty="0" smtClean="0"/>
              <a:t> R., </a:t>
            </a:r>
            <a:r>
              <a:rPr lang="pl-PL" sz="1000" dirty="0" err="1" smtClean="0"/>
              <a:t>Macmilan</a:t>
            </a:r>
            <a:r>
              <a:rPr lang="pl-PL" sz="1000" dirty="0" smtClean="0"/>
              <a:t> I.: Mistrzowie rynku. One Press</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755576" y="2564904"/>
            <a:ext cx="7776864" cy="720080"/>
          </a:xfrm>
        </p:spPr>
        <p:txBody>
          <a:bodyPr>
            <a:noAutofit/>
          </a:bodyPr>
          <a:lstStyle/>
          <a:p>
            <a:r>
              <a:rPr lang="pl-PL" sz="1600" b="1" dirty="0" smtClean="0">
                <a:solidFill>
                  <a:schemeClr val="tx1"/>
                </a:solidFill>
              </a:rPr>
              <a:t>Rynki</a:t>
            </a:r>
            <a:r>
              <a:rPr lang="pl-PL" sz="1600" dirty="0" smtClean="0">
                <a:solidFill>
                  <a:schemeClr val="tx1"/>
                </a:solidFill>
              </a:rPr>
              <a:t>– określ rynki na których planujesz wejść ze swoim produktem. Czy jest to tylko rynek krajowy? Czy są to rynki zagraniczne – jeżeli tak, to jakie?</a:t>
            </a:r>
          </a:p>
          <a:p>
            <a:r>
              <a:rPr lang="pl-PL" sz="1600" b="1" dirty="0" smtClean="0">
                <a:solidFill>
                  <a:schemeClr val="tx1"/>
                </a:solidFill>
              </a:rPr>
              <a:t>Kraj</a:t>
            </a:r>
            <a:r>
              <a:rPr lang="pl-PL" sz="1600" dirty="0" smtClean="0">
                <a:solidFill>
                  <a:schemeClr val="tx1"/>
                </a:solidFill>
              </a:rPr>
              <a:t>–  określ infrastrukturę handlową, politykę rządu dotyczącą handlu wewnętrznego, regulacje prawne handlu, regulacje importowe.</a:t>
            </a:r>
          </a:p>
          <a:p>
            <a:r>
              <a:rPr lang="pl-PL" sz="1600" b="1" dirty="0" smtClean="0">
                <a:solidFill>
                  <a:schemeClr val="tx1"/>
                </a:solidFill>
              </a:rPr>
              <a:t>Kultura danego kraju i zachowania konsumentów</a:t>
            </a:r>
            <a:r>
              <a:rPr lang="pl-PL" sz="1600" dirty="0" smtClean="0">
                <a:solidFill>
                  <a:schemeClr val="tx1"/>
                </a:solidFill>
              </a:rPr>
              <a:t>– styl życia, model rodziny, motywy zakupu</a:t>
            </a:r>
          </a:p>
          <a:p>
            <a:r>
              <a:rPr lang="pl-PL" sz="1600" b="1" dirty="0" smtClean="0">
                <a:solidFill>
                  <a:schemeClr val="tx1"/>
                </a:solidFill>
              </a:rPr>
              <a:t>Kontrola i koordynacja </a:t>
            </a:r>
            <a:r>
              <a:rPr lang="pl-PL" sz="1600" dirty="0" smtClean="0">
                <a:solidFill>
                  <a:schemeClr val="tx1"/>
                </a:solidFill>
              </a:rPr>
              <a:t>– w jaki sposób chcesz kontrolować i koordynować działania sprzedażowe na rynkach?</a:t>
            </a:r>
          </a:p>
          <a:p>
            <a:r>
              <a:rPr lang="pl-PL" sz="1600" b="1" dirty="0" smtClean="0">
                <a:solidFill>
                  <a:schemeClr val="tx1"/>
                </a:solidFill>
              </a:rPr>
              <a:t>Zasoby finansowe- </a:t>
            </a:r>
            <a:r>
              <a:rPr lang="pl-PL" sz="1600" dirty="0" smtClean="0">
                <a:solidFill>
                  <a:schemeClr val="tx1"/>
                </a:solidFill>
              </a:rPr>
              <a:t>jakie zasoby finansowe, materialne, ludzkie możesz przeznaczyć na osiągnięcie celów strategicznych?</a:t>
            </a:r>
          </a:p>
          <a:p>
            <a:r>
              <a:rPr lang="pl-PL" sz="1600" b="1" dirty="0" smtClean="0">
                <a:solidFill>
                  <a:schemeClr val="tx1"/>
                </a:solidFill>
              </a:rPr>
              <a:t>Konkurencja</a:t>
            </a:r>
            <a:r>
              <a:rPr lang="pl-PL" sz="1600" dirty="0" smtClean="0">
                <a:solidFill>
                  <a:schemeClr val="tx1"/>
                </a:solidFill>
              </a:rPr>
              <a:t> -  w jaki sposób planujesz zdominować na rynku konkurenta lub odebrać mu cześć rynku?</a:t>
            </a: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17</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412776"/>
            <a:ext cx="8147050" cy="984630"/>
          </a:xfrm>
          <a:prstGeom prst="rect">
            <a:avLst/>
          </a:prstGeom>
          <a:noFill/>
          <a:ln/>
        </p:spPr>
        <p:txBody>
          <a:bodyPr vert="horz" lIns="91440" tIns="45720" rIns="91440" bIns="45720" rtlCol="0" anchor="ctr">
            <a:noAutofit/>
          </a:bodyPr>
          <a:lstStyle/>
          <a:p>
            <a:pPr algn="ctr">
              <a:spcBef>
                <a:spcPct val="0"/>
              </a:spcBef>
              <a:defRPr/>
            </a:pPr>
            <a:r>
              <a:rPr lang="pl-PL" sz="3200" b="1" dirty="0" smtClean="0"/>
              <a:t>5.Jaką masz strategię wejścia na rynek?</a:t>
            </a:r>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467544" y="2564904"/>
            <a:ext cx="8064896" cy="720080"/>
          </a:xfrm>
        </p:spPr>
        <p:txBody>
          <a:bodyPr>
            <a:noAutofit/>
          </a:bodyPr>
          <a:lstStyle/>
          <a:p>
            <a:r>
              <a:rPr lang="pl-PL" sz="1600" b="1" dirty="0" smtClean="0">
                <a:solidFill>
                  <a:schemeClr val="tx1"/>
                </a:solidFill>
              </a:rPr>
              <a:t>Wrogowie –</a:t>
            </a:r>
            <a:r>
              <a:rPr lang="pl-PL" sz="1600" dirty="0" smtClean="0">
                <a:solidFill>
                  <a:schemeClr val="tx1"/>
                </a:solidFill>
              </a:rPr>
              <a:t> zgubieni są przedsiębiorcy, którzy twierdzą, że nie mają konkurencji. Jeśli tak uważają, to jest to ich ogromny błąd strategiczny , albo próbują podbić rynek, który nie istnieje. Pamiętaj, rywale zawsze istnieją a to dowodzi też istnienia rynku. Kiedy zdasz już sobie sprawę, że rywale istnieją to musisz uświadomić sobie jaką masz nad nimi przewagę, a w których obszarach oni mają przewagę nad tobą. Jeżeli nadal twierdzisz, że nie masz konkurencji, to uznaj za nią chociaż dużą korporację, która ma wystarczające zasoby by ci  realnie zagrozić.</a:t>
            </a:r>
          </a:p>
          <a:p>
            <a:r>
              <a:rPr lang="pl-PL" sz="1600" b="1" dirty="0" smtClean="0">
                <a:solidFill>
                  <a:schemeClr val="tx1"/>
                </a:solidFill>
              </a:rPr>
              <a:t>Podglądaj co robi konkurencja</a:t>
            </a:r>
            <a:r>
              <a:rPr lang="pl-PL" sz="1600" dirty="0" smtClean="0">
                <a:solidFill>
                  <a:schemeClr val="tx1"/>
                </a:solidFill>
              </a:rPr>
              <a:t> –  jest to działanie stare jak świat, a przynajmniej od momentu kiedy pojawiła się ludzkość. Poznaj produkty konkurencji, jakie mają cechy, jakie funkcje, jaką użyteczność, jaką posiadają cenę? Zwróć uwagę jakie działania marketingowe prowadzi konkurencja. Porównaj  ich produkty i działania do swoich. Jeżeli posiadasz wystarczającą wiedzę na temat finansów a firma konkurencyjna jest notowana na giełdzie to udostępnia publicznie roczne raporty finansowe wraz z planowanymi działaniami strategicznymi. Zapoznaj się z nimi i zastanów jakie działania należy podjąć. </a:t>
            </a:r>
          </a:p>
          <a:p>
            <a:endParaRPr lang="pl-PL" sz="1600" dirty="0" smtClean="0">
              <a:solidFill>
                <a:schemeClr val="tx1"/>
              </a:solidFill>
            </a:endParaRPr>
          </a:p>
          <a:p>
            <a:endParaRPr lang="pl-PL" sz="1600" b="1"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a:xfrm>
            <a:off x="3059832" y="6237312"/>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18</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0" y="1556792"/>
            <a:ext cx="9144000" cy="768606"/>
          </a:xfrm>
          <a:prstGeom prst="rect">
            <a:avLst/>
          </a:prstGeom>
          <a:noFill/>
          <a:ln/>
        </p:spPr>
        <p:txBody>
          <a:bodyPr vert="horz" lIns="91440" tIns="45720" rIns="91440" bIns="45720" rtlCol="0" anchor="ctr">
            <a:noAutofit/>
          </a:bodyPr>
          <a:lstStyle/>
          <a:p>
            <a:pPr algn="ctr">
              <a:spcBef>
                <a:spcPct val="0"/>
              </a:spcBef>
              <a:defRPr/>
            </a:pPr>
            <a:r>
              <a:rPr lang="pl-PL" sz="3200" b="1" dirty="0" smtClean="0"/>
              <a:t>6.Z kim rywalizujesz? Co potrafisz robić lepiej niż konkurencja lub co oni potrafią zrobić lepiej niż ty?</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0" y="1844824"/>
            <a:ext cx="9144000" cy="720080"/>
          </a:xfrm>
        </p:spPr>
        <p:txBody>
          <a:bodyPr>
            <a:noAutofit/>
          </a:bodyPr>
          <a:lstStyle/>
          <a:p>
            <a:r>
              <a:rPr lang="pl-PL" sz="1600" b="1" dirty="0" smtClean="0">
                <a:solidFill>
                  <a:schemeClr val="tx1"/>
                </a:solidFill>
              </a:rPr>
              <a:t>Twórz prognozy od podstaw</a:t>
            </a:r>
            <a:r>
              <a:rPr lang="pl-PL" sz="1600" dirty="0" smtClean="0">
                <a:solidFill>
                  <a:schemeClr val="tx1"/>
                </a:solidFill>
              </a:rPr>
              <a:t>– bądź realistą, nie wychodź z liczbami na poziomie globalnym, europejskim, </a:t>
            </a:r>
            <a:r>
              <a:rPr lang="pl-PL" sz="1600" dirty="0" err="1" smtClean="0">
                <a:solidFill>
                  <a:schemeClr val="tx1"/>
                </a:solidFill>
              </a:rPr>
              <a:t>interregionalnym</a:t>
            </a:r>
            <a:r>
              <a:rPr lang="pl-PL" sz="1600" dirty="0" smtClean="0">
                <a:solidFill>
                  <a:schemeClr val="tx1"/>
                </a:solidFill>
              </a:rPr>
              <a:t>, krajowym etc.  Uwzględnij zasoby jakie posiadasz i co przy ich pomocy możesz zdziałać. Niech to będzie punkt wyjścia do przeprowadzenia prognoz.</a:t>
            </a:r>
          </a:p>
          <a:p>
            <a:r>
              <a:rPr lang="pl-PL" sz="1600" b="1" dirty="0" smtClean="0">
                <a:solidFill>
                  <a:schemeClr val="tx1"/>
                </a:solidFill>
              </a:rPr>
              <a:t>Usługi</a:t>
            </a:r>
            <a:r>
              <a:rPr lang="pl-PL" sz="1600" dirty="0" smtClean="0">
                <a:solidFill>
                  <a:schemeClr val="tx1"/>
                </a:solidFill>
              </a:rPr>
              <a:t> – jeżeli masz problemy z osiąganiem przychodów z produktu, skoncentruj się dodatkowo na usługach (chyba, że produkt jest usługą). Wprowadzenie usług do oferty firmy zapewni przepływy pieniężne. Nie jedna firma, zarówno </a:t>
            </a:r>
            <a:r>
              <a:rPr lang="pl-PL" sz="1600" dirty="0" err="1" smtClean="0">
                <a:solidFill>
                  <a:schemeClr val="tx1"/>
                </a:solidFill>
              </a:rPr>
              <a:t>start-up’owa</a:t>
            </a:r>
            <a:r>
              <a:rPr lang="pl-PL" sz="1600" dirty="0" smtClean="0">
                <a:solidFill>
                  <a:schemeClr val="tx1"/>
                </a:solidFill>
              </a:rPr>
              <a:t> jak i duża korporacja np. IBM, reperowały finanse usługami. Niektóre z nich odkryły w nich nowe kierunki rozwojowe dla swojej działalności.</a:t>
            </a:r>
          </a:p>
          <a:p>
            <a:r>
              <a:rPr lang="pl-PL" sz="1600" b="1" dirty="0" smtClean="0">
                <a:solidFill>
                  <a:schemeClr val="tx1"/>
                </a:solidFill>
              </a:rPr>
              <a:t>Zatrudnij mniej ludzi – </a:t>
            </a:r>
            <a:r>
              <a:rPr lang="pl-PL" sz="1600" dirty="0" smtClean="0">
                <a:solidFill>
                  <a:schemeClr val="tx1"/>
                </a:solidFill>
              </a:rPr>
              <a:t>jeżeli jesteś debiutantem w biznesie, to lepiej żebyś zatrudnił mniej osób niż to wynika z początkowych twoich analiz. Zmniejszysz w ten sposób koszty. Jeżeli biznes się rozkręci to zawsze będziesz mógł zatrudnić dodatkowe osoby.</a:t>
            </a:r>
          </a:p>
          <a:p>
            <a:r>
              <a:rPr lang="pl-PL" sz="1600" b="1" dirty="0" smtClean="0">
                <a:solidFill>
                  <a:schemeClr val="tx1"/>
                </a:solidFill>
              </a:rPr>
              <a:t>Nie zamrażaj środków pieniężnych</a:t>
            </a:r>
            <a:r>
              <a:rPr lang="pl-PL" sz="1600" dirty="0" smtClean="0">
                <a:solidFill>
                  <a:schemeClr val="tx1"/>
                </a:solidFill>
              </a:rPr>
              <a:t>– nie kupuj na magazyn produktów lub surowców, które później wolno rotują. Zamrażasz w ten sposób pieniądze, które można by było lepiej wykorzystać.</a:t>
            </a:r>
          </a:p>
          <a:p>
            <a:r>
              <a:rPr lang="pl-PL" sz="1600" b="1" dirty="0" smtClean="0">
                <a:solidFill>
                  <a:schemeClr val="tx1"/>
                </a:solidFill>
              </a:rPr>
              <a:t>Wprowadzaj produkt na rynek najszybciej jak to możliwe </a:t>
            </a:r>
            <a:r>
              <a:rPr lang="pl-PL" sz="1600" dirty="0" smtClean="0">
                <a:solidFill>
                  <a:schemeClr val="tx1"/>
                </a:solidFill>
              </a:rPr>
              <a:t>– wprowadzenie na rynek produktu to generowanie przychodów a te są potrzebne do funkcjonowania twojej firmy. Nie martw się niedoskonałościami produktu, przetestujesz go w formie jaka jest. </a:t>
            </a:r>
          </a:p>
          <a:p>
            <a:r>
              <a:rPr lang="pl-PL" sz="1600" b="1" dirty="0" smtClean="0">
                <a:solidFill>
                  <a:schemeClr val="tx1"/>
                </a:solidFill>
              </a:rPr>
              <a:t>Buduj modele finansowe i symulacje</a:t>
            </a:r>
            <a:r>
              <a:rPr lang="pl-PL" sz="1600" dirty="0" smtClean="0">
                <a:solidFill>
                  <a:schemeClr val="tx1"/>
                </a:solidFill>
              </a:rPr>
              <a:t> – warto zdobyć taką wiedzę by analizować różne scenariusz finansowe. </a:t>
            </a:r>
          </a:p>
          <a:p>
            <a:endParaRPr lang="pl-PL" sz="1600" dirty="0" smtClean="0">
              <a:solidFill>
                <a:schemeClr val="tx1"/>
              </a:solidFill>
            </a:endParaRP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a:t>
            </a:r>
            <a:r>
              <a:rPr lang="en-US" dirty="0" smtClean="0">
                <a:solidFill>
                  <a:schemeClr val="tx1"/>
                </a:solidFill>
              </a:rPr>
              <a:t>Enterprise Europe Network </a:t>
            </a:r>
            <a:r>
              <a:rPr lang="en-US" dirty="0">
                <a:solidFill>
                  <a:schemeClr val="tx1"/>
                </a:solidFill>
              </a:rPr>
              <a:t>|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19</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0" y="1268760"/>
            <a:ext cx="9144000" cy="720080"/>
          </a:xfrm>
          <a:prstGeom prst="rect">
            <a:avLst/>
          </a:prstGeom>
          <a:noFill/>
          <a:ln/>
        </p:spPr>
        <p:txBody>
          <a:bodyPr vert="horz" lIns="91440" tIns="45720" rIns="91440" bIns="45720" rtlCol="0" anchor="ctr">
            <a:noAutofit/>
          </a:bodyPr>
          <a:lstStyle/>
          <a:p>
            <a:pPr algn="ctr">
              <a:spcBef>
                <a:spcPct val="0"/>
              </a:spcBef>
              <a:defRPr/>
            </a:pPr>
            <a:r>
              <a:rPr lang="pl-PL" sz="2800" b="1" dirty="0" smtClean="0"/>
              <a:t>7.Jakie są twoje plany i prognozy finansowe na kolejne lata?</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2</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9" name="Rectangle 23"/>
          <p:cNvSpPr>
            <a:spLocks noChangeArrowheads="1"/>
          </p:cNvSpPr>
          <p:nvPr/>
        </p:nvSpPr>
        <p:spPr bwMode="auto">
          <a:xfrm>
            <a:off x="250825" y="1773238"/>
            <a:ext cx="8713788" cy="1150937"/>
          </a:xfrm>
          <a:prstGeom prst="rect">
            <a:avLst/>
          </a:prstGeom>
          <a:noFill/>
          <a:ln w="9525">
            <a:solidFill>
              <a:schemeClr val="tx1"/>
            </a:solidFill>
            <a:miter lim="800000"/>
            <a:headEnd/>
            <a:tailEnd/>
          </a:ln>
          <a:effectLst/>
        </p:spPr>
        <p:txBody>
          <a:bodyPr wrap="none" anchor="ctr"/>
          <a:lstStyle/>
          <a:p>
            <a:endParaRPr lang="pl-PL"/>
          </a:p>
        </p:txBody>
      </p:sp>
      <p:sp>
        <p:nvSpPr>
          <p:cNvPr id="10" name="Rectangle 2"/>
          <p:cNvSpPr txBox="1">
            <a:spLocks noChangeArrowheads="1"/>
          </p:cNvSpPr>
          <p:nvPr/>
        </p:nvSpPr>
        <p:spPr>
          <a:xfrm>
            <a:off x="611188" y="188913"/>
            <a:ext cx="8147050" cy="360362"/>
          </a:xfrm>
          <a:prstGeom prst="rect">
            <a:avLst/>
          </a:prstGeom>
          <a:noFill/>
          <a:ln/>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0" i="0" u="none" strike="noStrike" kern="1200" cap="none" spc="0" normalizeH="0" baseline="0" noProof="0" dirty="0" smtClean="0">
                <a:ln>
                  <a:noFill/>
                </a:ln>
                <a:solidFill>
                  <a:schemeClr val="tx1"/>
                </a:solidFill>
                <a:effectLst/>
                <a:uLnTx/>
                <a:uFillTx/>
                <a:latin typeface="+mj-lt"/>
                <a:ea typeface="+mj-ea"/>
                <a:cs typeface="+mj-cs"/>
              </a:rPr>
              <a:t>Od pomysłu do wstępnej koncepcji innowacyjnego biznesu</a:t>
            </a:r>
          </a:p>
        </p:txBody>
      </p:sp>
      <p:sp>
        <p:nvSpPr>
          <p:cNvPr id="11" name="Rectangle 5"/>
          <p:cNvSpPr>
            <a:spLocks noChangeArrowheads="1"/>
          </p:cNvSpPr>
          <p:nvPr/>
        </p:nvSpPr>
        <p:spPr bwMode="auto">
          <a:xfrm>
            <a:off x="323850" y="836613"/>
            <a:ext cx="1944688" cy="792162"/>
          </a:xfrm>
          <a:prstGeom prst="rect">
            <a:avLst/>
          </a:prstGeom>
          <a:solidFill>
            <a:srgbClr val="FFC000"/>
          </a:solidFill>
          <a:ln w="9525">
            <a:solidFill>
              <a:schemeClr val="tx1"/>
            </a:solidFill>
            <a:miter lim="800000"/>
            <a:headEnd/>
            <a:tailEnd/>
          </a:ln>
          <a:effectLst/>
        </p:spPr>
        <p:txBody>
          <a:bodyPr wrap="none" anchor="ctr"/>
          <a:lstStyle/>
          <a:p>
            <a:pPr algn="ctr"/>
            <a:r>
              <a:rPr lang="pl-PL" sz="1200" dirty="0"/>
              <a:t>Poszukiwanie atrakcyjnych</a:t>
            </a:r>
          </a:p>
          <a:p>
            <a:pPr algn="ctr"/>
            <a:r>
              <a:rPr lang="pl-PL" sz="1200" dirty="0"/>
              <a:t> pomysłów biznesowych</a:t>
            </a:r>
          </a:p>
        </p:txBody>
      </p:sp>
      <p:sp>
        <p:nvSpPr>
          <p:cNvPr id="12" name="Rectangle 6"/>
          <p:cNvSpPr>
            <a:spLocks noChangeArrowheads="1"/>
          </p:cNvSpPr>
          <p:nvPr/>
        </p:nvSpPr>
        <p:spPr bwMode="auto">
          <a:xfrm>
            <a:off x="323850" y="1916113"/>
            <a:ext cx="1944688" cy="792162"/>
          </a:xfrm>
          <a:prstGeom prst="rect">
            <a:avLst/>
          </a:prstGeom>
          <a:solidFill>
            <a:schemeClr val="accent3"/>
          </a:solidFill>
          <a:ln w="9525">
            <a:solidFill>
              <a:schemeClr val="tx1"/>
            </a:solidFill>
            <a:miter lim="800000"/>
            <a:headEnd/>
            <a:tailEnd/>
          </a:ln>
          <a:effectLst/>
        </p:spPr>
        <p:txBody>
          <a:bodyPr wrap="none" anchor="ctr"/>
          <a:lstStyle/>
          <a:p>
            <a:pPr algn="ctr"/>
            <a:r>
              <a:rPr lang="pl-PL" sz="1400" dirty="0"/>
              <a:t>Szeroka pula pomysłów</a:t>
            </a:r>
          </a:p>
        </p:txBody>
      </p:sp>
      <p:sp>
        <p:nvSpPr>
          <p:cNvPr id="13" name="Line 7"/>
          <p:cNvSpPr>
            <a:spLocks noChangeShapeType="1"/>
          </p:cNvSpPr>
          <p:nvPr/>
        </p:nvSpPr>
        <p:spPr bwMode="auto">
          <a:xfrm>
            <a:off x="1187450" y="1628775"/>
            <a:ext cx="0" cy="287338"/>
          </a:xfrm>
          <a:prstGeom prst="line">
            <a:avLst/>
          </a:prstGeom>
          <a:noFill/>
          <a:ln w="9525">
            <a:solidFill>
              <a:schemeClr val="tx1"/>
            </a:solidFill>
            <a:round/>
            <a:headEnd/>
            <a:tailEnd type="triangle" w="med" len="med"/>
          </a:ln>
          <a:effectLst/>
        </p:spPr>
        <p:txBody>
          <a:bodyPr/>
          <a:lstStyle/>
          <a:p>
            <a:endParaRPr lang="pl-PL"/>
          </a:p>
        </p:txBody>
      </p:sp>
      <p:sp>
        <p:nvSpPr>
          <p:cNvPr id="14" name="Line 8"/>
          <p:cNvSpPr>
            <a:spLocks noChangeShapeType="1"/>
          </p:cNvSpPr>
          <p:nvPr/>
        </p:nvSpPr>
        <p:spPr bwMode="auto">
          <a:xfrm>
            <a:off x="2268538" y="2276475"/>
            <a:ext cx="215900" cy="0"/>
          </a:xfrm>
          <a:prstGeom prst="line">
            <a:avLst/>
          </a:prstGeom>
          <a:noFill/>
          <a:ln w="9525">
            <a:solidFill>
              <a:schemeClr val="tx1"/>
            </a:solidFill>
            <a:round/>
            <a:headEnd/>
            <a:tailEnd type="triangle" w="med" len="med"/>
          </a:ln>
          <a:effectLst/>
        </p:spPr>
        <p:txBody>
          <a:bodyPr/>
          <a:lstStyle/>
          <a:p>
            <a:endParaRPr lang="pl-PL"/>
          </a:p>
        </p:txBody>
      </p:sp>
      <p:sp>
        <p:nvSpPr>
          <p:cNvPr id="15" name="Rectangle 9"/>
          <p:cNvSpPr>
            <a:spLocks noChangeArrowheads="1"/>
          </p:cNvSpPr>
          <p:nvPr/>
        </p:nvSpPr>
        <p:spPr bwMode="auto">
          <a:xfrm>
            <a:off x="2484438" y="1916113"/>
            <a:ext cx="1582737" cy="792162"/>
          </a:xfrm>
          <a:prstGeom prst="rect">
            <a:avLst/>
          </a:prstGeom>
          <a:solidFill>
            <a:schemeClr val="accent3"/>
          </a:solidFill>
          <a:ln w="9525">
            <a:solidFill>
              <a:schemeClr val="tx1"/>
            </a:solidFill>
            <a:miter lim="800000"/>
            <a:headEnd/>
            <a:tailEnd/>
          </a:ln>
          <a:effectLst/>
        </p:spPr>
        <p:txBody>
          <a:bodyPr wrap="none" anchor="ctr"/>
          <a:lstStyle/>
          <a:p>
            <a:pPr algn="ctr"/>
            <a:r>
              <a:rPr lang="pl-PL" sz="1400"/>
              <a:t>Preselekcja</a:t>
            </a:r>
          </a:p>
        </p:txBody>
      </p:sp>
      <p:sp>
        <p:nvSpPr>
          <p:cNvPr id="16" name="Oval 10"/>
          <p:cNvSpPr>
            <a:spLocks noChangeArrowheads="1"/>
          </p:cNvSpPr>
          <p:nvPr/>
        </p:nvSpPr>
        <p:spPr bwMode="auto">
          <a:xfrm>
            <a:off x="2627313" y="836613"/>
            <a:ext cx="1439862" cy="720725"/>
          </a:xfrm>
          <a:prstGeom prst="ellipse">
            <a:avLst/>
          </a:prstGeom>
          <a:solidFill>
            <a:srgbClr val="FFC000"/>
          </a:solidFill>
          <a:ln w="9525">
            <a:solidFill>
              <a:schemeClr val="tx1"/>
            </a:solidFill>
            <a:round/>
            <a:headEnd/>
            <a:tailEnd/>
          </a:ln>
          <a:effectLst/>
        </p:spPr>
        <p:txBody>
          <a:bodyPr wrap="none" anchor="ctr"/>
          <a:lstStyle/>
          <a:p>
            <a:pPr algn="ctr"/>
            <a:r>
              <a:rPr lang="pl-PL" sz="1800"/>
              <a:t>Selekcja </a:t>
            </a:r>
          </a:p>
          <a:p>
            <a:pPr algn="ctr"/>
            <a:r>
              <a:rPr lang="pl-PL" sz="1800"/>
              <a:t>negatywna</a:t>
            </a:r>
          </a:p>
        </p:txBody>
      </p:sp>
      <p:sp>
        <p:nvSpPr>
          <p:cNvPr id="17" name="Rectangle 11"/>
          <p:cNvSpPr>
            <a:spLocks noChangeArrowheads="1"/>
          </p:cNvSpPr>
          <p:nvPr/>
        </p:nvSpPr>
        <p:spPr bwMode="auto">
          <a:xfrm>
            <a:off x="4356100" y="1916113"/>
            <a:ext cx="1582738" cy="792162"/>
          </a:xfrm>
          <a:prstGeom prst="rect">
            <a:avLst/>
          </a:prstGeom>
          <a:solidFill>
            <a:schemeClr val="accent3"/>
          </a:solidFill>
          <a:ln w="9525">
            <a:solidFill>
              <a:schemeClr val="tx1"/>
            </a:solidFill>
            <a:miter lim="800000"/>
            <a:headEnd/>
            <a:tailEnd/>
          </a:ln>
          <a:effectLst/>
        </p:spPr>
        <p:txBody>
          <a:bodyPr wrap="none" anchor="ctr"/>
          <a:lstStyle/>
          <a:p>
            <a:pPr algn="ctr"/>
            <a:r>
              <a:rPr lang="pl-PL" sz="1400" dirty="0"/>
              <a:t>Pula wybranych</a:t>
            </a:r>
          </a:p>
          <a:p>
            <a:pPr algn="ctr"/>
            <a:r>
              <a:rPr lang="pl-PL" sz="1400" dirty="0"/>
              <a:t> pomysłów</a:t>
            </a:r>
          </a:p>
        </p:txBody>
      </p:sp>
      <p:sp>
        <p:nvSpPr>
          <p:cNvPr id="18" name="Line 12"/>
          <p:cNvSpPr>
            <a:spLocks noChangeShapeType="1"/>
          </p:cNvSpPr>
          <p:nvPr/>
        </p:nvSpPr>
        <p:spPr bwMode="auto">
          <a:xfrm>
            <a:off x="4067175" y="2276475"/>
            <a:ext cx="288925" cy="0"/>
          </a:xfrm>
          <a:prstGeom prst="line">
            <a:avLst/>
          </a:prstGeom>
          <a:noFill/>
          <a:ln w="9525">
            <a:solidFill>
              <a:schemeClr val="tx1"/>
            </a:solidFill>
            <a:round/>
            <a:headEnd/>
            <a:tailEnd type="triangle" w="med" len="med"/>
          </a:ln>
          <a:effectLst/>
        </p:spPr>
        <p:txBody>
          <a:bodyPr/>
          <a:lstStyle/>
          <a:p>
            <a:endParaRPr lang="pl-PL"/>
          </a:p>
        </p:txBody>
      </p:sp>
      <p:sp>
        <p:nvSpPr>
          <p:cNvPr id="19" name="Rectangle 13"/>
          <p:cNvSpPr>
            <a:spLocks noChangeArrowheads="1"/>
          </p:cNvSpPr>
          <p:nvPr/>
        </p:nvSpPr>
        <p:spPr bwMode="auto">
          <a:xfrm>
            <a:off x="6084888" y="1916113"/>
            <a:ext cx="1366837" cy="792162"/>
          </a:xfrm>
          <a:prstGeom prst="rect">
            <a:avLst/>
          </a:prstGeom>
          <a:solidFill>
            <a:schemeClr val="accent3"/>
          </a:solidFill>
          <a:ln w="9525">
            <a:solidFill>
              <a:schemeClr val="tx1"/>
            </a:solidFill>
            <a:miter lim="800000"/>
            <a:headEnd/>
            <a:tailEnd/>
          </a:ln>
          <a:effectLst/>
        </p:spPr>
        <p:txBody>
          <a:bodyPr wrap="none" anchor="ctr"/>
          <a:lstStyle/>
          <a:p>
            <a:pPr algn="ctr"/>
            <a:r>
              <a:rPr lang="pl-PL" dirty="0"/>
              <a:t>Weryfikacja</a:t>
            </a:r>
          </a:p>
          <a:p>
            <a:pPr algn="ctr"/>
            <a:r>
              <a:rPr lang="pl-PL" dirty="0" smtClean="0"/>
              <a:t>możliwości</a:t>
            </a:r>
            <a:endParaRPr lang="pl-PL" dirty="0"/>
          </a:p>
          <a:p>
            <a:pPr algn="ctr"/>
            <a:r>
              <a:rPr lang="pl-PL" dirty="0"/>
              <a:t>realizacji</a:t>
            </a:r>
          </a:p>
        </p:txBody>
      </p:sp>
      <p:sp>
        <p:nvSpPr>
          <p:cNvPr id="20" name="Rectangle 14"/>
          <p:cNvSpPr>
            <a:spLocks noChangeArrowheads="1"/>
          </p:cNvSpPr>
          <p:nvPr/>
        </p:nvSpPr>
        <p:spPr bwMode="auto">
          <a:xfrm>
            <a:off x="7667625" y="1916113"/>
            <a:ext cx="1296988" cy="792162"/>
          </a:xfrm>
          <a:prstGeom prst="rect">
            <a:avLst/>
          </a:prstGeom>
          <a:solidFill>
            <a:schemeClr val="accent3"/>
          </a:solidFill>
          <a:ln w="9525">
            <a:solidFill>
              <a:schemeClr val="tx1"/>
            </a:solidFill>
            <a:miter lim="800000"/>
            <a:headEnd/>
            <a:tailEnd/>
          </a:ln>
          <a:effectLst/>
        </p:spPr>
        <p:txBody>
          <a:bodyPr wrap="none" anchor="ctr"/>
          <a:lstStyle/>
          <a:p>
            <a:pPr algn="ctr"/>
            <a:r>
              <a:rPr lang="pl-PL"/>
              <a:t>Wstępna </a:t>
            </a:r>
          </a:p>
          <a:p>
            <a:pPr algn="ctr"/>
            <a:r>
              <a:rPr lang="pl-PL"/>
              <a:t>koncepcja</a:t>
            </a:r>
          </a:p>
          <a:p>
            <a:pPr algn="ctr"/>
            <a:r>
              <a:rPr lang="pl-PL"/>
              <a:t>biznesu</a:t>
            </a:r>
          </a:p>
        </p:txBody>
      </p:sp>
      <p:sp>
        <p:nvSpPr>
          <p:cNvPr id="21" name="Line 15"/>
          <p:cNvSpPr>
            <a:spLocks noChangeShapeType="1"/>
          </p:cNvSpPr>
          <p:nvPr/>
        </p:nvSpPr>
        <p:spPr bwMode="auto">
          <a:xfrm>
            <a:off x="5940425" y="2276475"/>
            <a:ext cx="144463" cy="0"/>
          </a:xfrm>
          <a:prstGeom prst="line">
            <a:avLst/>
          </a:prstGeom>
          <a:noFill/>
          <a:ln w="9525">
            <a:solidFill>
              <a:schemeClr val="tx1"/>
            </a:solidFill>
            <a:round/>
            <a:headEnd/>
            <a:tailEnd type="triangle" w="med" len="med"/>
          </a:ln>
          <a:effectLst/>
        </p:spPr>
        <p:txBody>
          <a:bodyPr/>
          <a:lstStyle/>
          <a:p>
            <a:endParaRPr lang="pl-PL"/>
          </a:p>
        </p:txBody>
      </p:sp>
      <p:sp>
        <p:nvSpPr>
          <p:cNvPr id="22" name="Line 16"/>
          <p:cNvSpPr>
            <a:spLocks noChangeShapeType="1"/>
          </p:cNvSpPr>
          <p:nvPr/>
        </p:nvSpPr>
        <p:spPr bwMode="auto">
          <a:xfrm>
            <a:off x="7451725" y="2276475"/>
            <a:ext cx="215900" cy="0"/>
          </a:xfrm>
          <a:prstGeom prst="line">
            <a:avLst/>
          </a:prstGeom>
          <a:noFill/>
          <a:ln w="9525">
            <a:solidFill>
              <a:schemeClr val="tx1"/>
            </a:solidFill>
            <a:round/>
            <a:headEnd/>
            <a:tailEnd type="triangle" w="med" len="med"/>
          </a:ln>
          <a:effectLst/>
        </p:spPr>
        <p:txBody>
          <a:bodyPr/>
          <a:lstStyle/>
          <a:p>
            <a:endParaRPr lang="pl-PL"/>
          </a:p>
        </p:txBody>
      </p:sp>
      <p:sp>
        <p:nvSpPr>
          <p:cNvPr id="23" name="Line 17"/>
          <p:cNvSpPr>
            <a:spLocks noChangeShapeType="1"/>
          </p:cNvSpPr>
          <p:nvPr/>
        </p:nvSpPr>
        <p:spPr bwMode="auto">
          <a:xfrm flipH="1">
            <a:off x="3348038" y="1557338"/>
            <a:ext cx="0" cy="358775"/>
          </a:xfrm>
          <a:prstGeom prst="line">
            <a:avLst/>
          </a:prstGeom>
          <a:noFill/>
          <a:ln w="9525">
            <a:solidFill>
              <a:schemeClr val="tx1"/>
            </a:solidFill>
            <a:round/>
            <a:headEnd/>
            <a:tailEnd type="triangle" w="med" len="med"/>
          </a:ln>
          <a:effectLst/>
        </p:spPr>
        <p:txBody>
          <a:bodyPr/>
          <a:lstStyle/>
          <a:p>
            <a:endParaRPr lang="pl-PL"/>
          </a:p>
        </p:txBody>
      </p:sp>
      <p:grpSp>
        <p:nvGrpSpPr>
          <p:cNvPr id="24" name="Group 22"/>
          <p:cNvGrpSpPr>
            <a:grpSpLocks/>
          </p:cNvGrpSpPr>
          <p:nvPr/>
        </p:nvGrpSpPr>
        <p:grpSpPr bwMode="auto">
          <a:xfrm>
            <a:off x="6084888" y="620713"/>
            <a:ext cx="2879725" cy="1152525"/>
            <a:chOff x="3833" y="436"/>
            <a:chExt cx="1814" cy="726"/>
          </a:xfrm>
        </p:grpSpPr>
        <p:sp>
          <p:nvSpPr>
            <p:cNvPr id="25" name="Rectangle 18"/>
            <p:cNvSpPr>
              <a:spLocks noChangeArrowheads="1"/>
            </p:cNvSpPr>
            <p:nvPr/>
          </p:nvSpPr>
          <p:spPr bwMode="auto">
            <a:xfrm>
              <a:off x="3833" y="436"/>
              <a:ext cx="1814" cy="726"/>
            </a:xfrm>
            <a:prstGeom prst="rect">
              <a:avLst/>
            </a:prstGeom>
            <a:solidFill>
              <a:schemeClr val="bg1"/>
            </a:solidFill>
            <a:ln w="9525">
              <a:solidFill>
                <a:schemeClr val="tx1"/>
              </a:solidFill>
              <a:miter lim="800000"/>
              <a:headEnd/>
              <a:tailEnd/>
            </a:ln>
            <a:effectLst/>
          </p:spPr>
          <p:txBody>
            <a:bodyPr wrap="none" anchor="ctr"/>
            <a:lstStyle/>
            <a:p>
              <a:pPr algn="ctr"/>
              <a:r>
                <a:rPr lang="pl-PL" sz="1800" b="1">
                  <a:solidFill>
                    <a:srgbClr val="B11E1E"/>
                  </a:solidFill>
                </a:rPr>
                <a:t>Kryteria realizacyjne</a:t>
              </a:r>
            </a:p>
            <a:p>
              <a:pPr algn="ctr"/>
              <a:r>
                <a:rPr lang="pl-PL" sz="1800"/>
                <a:t>Rynek</a:t>
              </a:r>
            </a:p>
            <a:p>
              <a:pPr algn="ctr"/>
              <a:r>
                <a:rPr lang="pl-PL" sz="1800"/>
                <a:t>Zasoby</a:t>
              </a:r>
            </a:p>
            <a:p>
              <a:pPr algn="ctr"/>
              <a:r>
                <a:rPr lang="pl-PL" sz="1800"/>
                <a:t>Wykonalność finansowa</a:t>
              </a:r>
            </a:p>
          </p:txBody>
        </p:sp>
        <p:sp>
          <p:nvSpPr>
            <p:cNvPr id="26" name="Line 19"/>
            <p:cNvSpPr>
              <a:spLocks noChangeShapeType="1"/>
            </p:cNvSpPr>
            <p:nvPr/>
          </p:nvSpPr>
          <p:spPr bwMode="auto">
            <a:xfrm>
              <a:off x="3833" y="618"/>
              <a:ext cx="1814" cy="0"/>
            </a:xfrm>
            <a:prstGeom prst="line">
              <a:avLst/>
            </a:prstGeom>
            <a:noFill/>
            <a:ln w="9525">
              <a:solidFill>
                <a:schemeClr val="tx1"/>
              </a:solidFill>
              <a:round/>
              <a:headEnd/>
              <a:tailEnd/>
            </a:ln>
            <a:effectLst/>
          </p:spPr>
          <p:txBody>
            <a:bodyPr/>
            <a:lstStyle/>
            <a:p>
              <a:endParaRPr lang="pl-PL"/>
            </a:p>
          </p:txBody>
        </p:sp>
        <p:sp>
          <p:nvSpPr>
            <p:cNvPr id="27" name="Line 20"/>
            <p:cNvSpPr>
              <a:spLocks noChangeShapeType="1"/>
            </p:cNvSpPr>
            <p:nvPr/>
          </p:nvSpPr>
          <p:spPr bwMode="auto">
            <a:xfrm>
              <a:off x="3833" y="799"/>
              <a:ext cx="1814" cy="0"/>
            </a:xfrm>
            <a:prstGeom prst="line">
              <a:avLst/>
            </a:prstGeom>
            <a:noFill/>
            <a:ln w="9525">
              <a:solidFill>
                <a:schemeClr val="tx1"/>
              </a:solidFill>
              <a:round/>
              <a:headEnd/>
              <a:tailEnd/>
            </a:ln>
            <a:effectLst/>
          </p:spPr>
          <p:txBody>
            <a:bodyPr/>
            <a:lstStyle/>
            <a:p>
              <a:endParaRPr lang="pl-PL"/>
            </a:p>
          </p:txBody>
        </p:sp>
        <p:sp>
          <p:nvSpPr>
            <p:cNvPr id="28" name="Line 21"/>
            <p:cNvSpPr>
              <a:spLocks noChangeShapeType="1"/>
            </p:cNvSpPr>
            <p:nvPr/>
          </p:nvSpPr>
          <p:spPr bwMode="auto">
            <a:xfrm>
              <a:off x="3833" y="981"/>
              <a:ext cx="1814" cy="0"/>
            </a:xfrm>
            <a:prstGeom prst="line">
              <a:avLst/>
            </a:prstGeom>
            <a:noFill/>
            <a:ln w="9525">
              <a:solidFill>
                <a:schemeClr val="tx1"/>
              </a:solidFill>
              <a:round/>
              <a:headEnd/>
              <a:tailEnd/>
            </a:ln>
            <a:effectLst/>
          </p:spPr>
          <p:txBody>
            <a:bodyPr/>
            <a:lstStyle/>
            <a:p>
              <a:endParaRPr lang="pl-PL"/>
            </a:p>
          </p:txBody>
        </p:sp>
      </p:grpSp>
      <p:sp>
        <p:nvSpPr>
          <p:cNvPr id="29" name="Line 24"/>
          <p:cNvSpPr>
            <a:spLocks noChangeShapeType="1"/>
          </p:cNvSpPr>
          <p:nvPr/>
        </p:nvSpPr>
        <p:spPr bwMode="auto">
          <a:xfrm>
            <a:off x="6084888" y="1773238"/>
            <a:ext cx="0" cy="1150937"/>
          </a:xfrm>
          <a:prstGeom prst="line">
            <a:avLst/>
          </a:prstGeom>
          <a:noFill/>
          <a:ln w="9525">
            <a:solidFill>
              <a:schemeClr val="tx1"/>
            </a:solidFill>
            <a:round/>
            <a:headEnd/>
            <a:tailEnd/>
          </a:ln>
          <a:effectLst/>
        </p:spPr>
        <p:txBody>
          <a:bodyPr/>
          <a:lstStyle/>
          <a:p>
            <a:endParaRPr lang="pl-PL"/>
          </a:p>
        </p:txBody>
      </p:sp>
      <p:sp>
        <p:nvSpPr>
          <p:cNvPr id="30" name="Rectangle 25"/>
          <p:cNvSpPr>
            <a:spLocks noChangeArrowheads="1"/>
          </p:cNvSpPr>
          <p:nvPr/>
        </p:nvSpPr>
        <p:spPr bwMode="auto">
          <a:xfrm>
            <a:off x="395288" y="2852738"/>
            <a:ext cx="2089150" cy="288925"/>
          </a:xfrm>
          <a:prstGeom prst="rect">
            <a:avLst/>
          </a:prstGeom>
          <a:solidFill>
            <a:schemeClr val="accent1"/>
          </a:solidFill>
          <a:ln w="9525">
            <a:solidFill>
              <a:schemeClr val="tx1"/>
            </a:solidFill>
            <a:miter lim="800000"/>
            <a:headEnd/>
            <a:tailEnd/>
          </a:ln>
          <a:effectLst/>
        </p:spPr>
        <p:txBody>
          <a:bodyPr wrap="none" anchor="ctr"/>
          <a:lstStyle/>
          <a:p>
            <a:pPr algn="ctr"/>
            <a:r>
              <a:rPr lang="pl-PL" sz="1800"/>
              <a:t>Pomysły</a:t>
            </a:r>
          </a:p>
        </p:txBody>
      </p:sp>
      <p:sp>
        <p:nvSpPr>
          <p:cNvPr id="31" name="Rectangle 36"/>
          <p:cNvSpPr>
            <a:spLocks noChangeArrowheads="1"/>
          </p:cNvSpPr>
          <p:nvPr/>
        </p:nvSpPr>
        <p:spPr bwMode="auto">
          <a:xfrm>
            <a:off x="250825" y="4221163"/>
            <a:ext cx="2233613" cy="1655762"/>
          </a:xfrm>
          <a:prstGeom prst="rect">
            <a:avLst/>
          </a:prstGeom>
          <a:noFill/>
          <a:ln w="9525">
            <a:solidFill>
              <a:schemeClr val="tx1"/>
            </a:solidFill>
            <a:miter lim="800000"/>
            <a:headEnd/>
            <a:tailEnd/>
          </a:ln>
          <a:effectLst/>
        </p:spPr>
        <p:txBody>
          <a:bodyPr wrap="none" anchor="ctr"/>
          <a:lstStyle/>
          <a:p>
            <a:pPr algn="ctr"/>
            <a:r>
              <a:rPr lang="pl-PL" sz="1800"/>
              <a:t>Poszukiwanie </a:t>
            </a:r>
          </a:p>
          <a:p>
            <a:pPr algn="ctr"/>
            <a:r>
              <a:rPr lang="pl-PL" sz="1800"/>
              <a:t>zasobów informacji</a:t>
            </a:r>
          </a:p>
          <a:p>
            <a:pPr algn="ctr"/>
            <a:r>
              <a:rPr lang="pl-PL" sz="1800"/>
              <a:t>Ocena własnych </a:t>
            </a:r>
          </a:p>
          <a:p>
            <a:pPr algn="ctr"/>
            <a:r>
              <a:rPr lang="pl-PL" sz="1800"/>
              <a:t>atutów i predyspozycji</a:t>
            </a:r>
          </a:p>
          <a:p>
            <a:pPr algn="ctr"/>
            <a:r>
              <a:rPr lang="pl-PL" sz="1800"/>
              <a:t>Indywidualna i </a:t>
            </a:r>
          </a:p>
          <a:p>
            <a:pPr algn="ctr"/>
            <a:r>
              <a:rPr lang="pl-PL" sz="1800"/>
              <a:t>grupowa kreatywność</a:t>
            </a:r>
          </a:p>
        </p:txBody>
      </p:sp>
      <p:sp>
        <p:nvSpPr>
          <p:cNvPr id="32" name="Rectangle 37"/>
          <p:cNvSpPr>
            <a:spLocks noChangeArrowheads="1"/>
          </p:cNvSpPr>
          <p:nvPr/>
        </p:nvSpPr>
        <p:spPr bwMode="auto">
          <a:xfrm>
            <a:off x="2627313" y="4221163"/>
            <a:ext cx="2232025" cy="1655762"/>
          </a:xfrm>
          <a:prstGeom prst="rect">
            <a:avLst/>
          </a:prstGeom>
          <a:noFill/>
          <a:ln w="9525">
            <a:solidFill>
              <a:schemeClr val="tx1"/>
            </a:solidFill>
            <a:miter lim="800000"/>
            <a:headEnd/>
            <a:tailEnd/>
          </a:ln>
          <a:effectLst/>
        </p:spPr>
        <p:txBody>
          <a:bodyPr wrap="none" anchor="ctr"/>
          <a:lstStyle/>
          <a:p>
            <a:pPr algn="ctr"/>
            <a:endParaRPr lang="pl-PL" sz="1700"/>
          </a:p>
          <a:p>
            <a:pPr algn="ctr"/>
            <a:r>
              <a:rPr lang="pl-PL" sz="1700"/>
              <a:t>Konkretny produkt?</a:t>
            </a:r>
          </a:p>
          <a:p>
            <a:pPr algn="ctr"/>
            <a:r>
              <a:rPr lang="pl-PL" sz="1700"/>
              <a:t>Chętni klienci?</a:t>
            </a:r>
          </a:p>
          <a:p>
            <a:pPr algn="ctr"/>
            <a:r>
              <a:rPr lang="pl-PL" sz="1700"/>
              <a:t>Konkurencja?</a:t>
            </a:r>
          </a:p>
          <a:p>
            <a:pPr algn="ctr"/>
            <a:r>
              <a:rPr lang="pl-PL" sz="1700"/>
              <a:t>Dostęp do kluczowych</a:t>
            </a:r>
          </a:p>
          <a:p>
            <a:pPr algn="ctr"/>
            <a:r>
              <a:rPr lang="pl-PL" sz="1700"/>
              <a:t>Zasobów?</a:t>
            </a:r>
          </a:p>
          <a:p>
            <a:pPr algn="ctr"/>
            <a:r>
              <a:rPr lang="pl-PL" sz="1700"/>
              <a:t>Bariera kapitałowa?</a:t>
            </a:r>
          </a:p>
          <a:p>
            <a:pPr algn="ctr"/>
            <a:endParaRPr lang="pl-PL" sz="1700"/>
          </a:p>
        </p:txBody>
      </p:sp>
      <p:sp>
        <p:nvSpPr>
          <p:cNvPr id="33" name="Rectangle 38"/>
          <p:cNvSpPr>
            <a:spLocks noChangeArrowheads="1"/>
          </p:cNvSpPr>
          <p:nvPr/>
        </p:nvSpPr>
        <p:spPr bwMode="auto">
          <a:xfrm>
            <a:off x="250825" y="3789363"/>
            <a:ext cx="2233613" cy="431800"/>
          </a:xfrm>
          <a:prstGeom prst="rect">
            <a:avLst/>
          </a:prstGeom>
          <a:solidFill>
            <a:schemeClr val="accent1"/>
          </a:solidFill>
          <a:ln w="9525">
            <a:solidFill>
              <a:schemeClr val="tx1"/>
            </a:solidFill>
            <a:miter lim="800000"/>
            <a:headEnd/>
            <a:tailEnd/>
          </a:ln>
          <a:effectLst/>
        </p:spPr>
        <p:txBody>
          <a:bodyPr wrap="none" anchor="ctr"/>
          <a:lstStyle/>
          <a:p>
            <a:pPr algn="ctr"/>
            <a:r>
              <a:rPr lang="pl-PL" sz="1800"/>
              <a:t>Identyfikacji</a:t>
            </a:r>
          </a:p>
        </p:txBody>
      </p:sp>
      <p:sp>
        <p:nvSpPr>
          <p:cNvPr id="34" name="Rectangle 39"/>
          <p:cNvSpPr>
            <a:spLocks noChangeArrowheads="1"/>
          </p:cNvSpPr>
          <p:nvPr/>
        </p:nvSpPr>
        <p:spPr bwMode="auto">
          <a:xfrm>
            <a:off x="2627313" y="3789363"/>
            <a:ext cx="2233612" cy="431800"/>
          </a:xfrm>
          <a:prstGeom prst="rect">
            <a:avLst/>
          </a:prstGeom>
          <a:solidFill>
            <a:schemeClr val="accent1"/>
          </a:solidFill>
          <a:ln w="9525">
            <a:solidFill>
              <a:schemeClr val="tx1"/>
            </a:solidFill>
            <a:miter lim="800000"/>
            <a:headEnd/>
            <a:tailEnd/>
          </a:ln>
          <a:effectLst/>
        </p:spPr>
        <p:txBody>
          <a:bodyPr wrap="none" anchor="ctr"/>
          <a:lstStyle/>
          <a:p>
            <a:pPr algn="ctr"/>
            <a:r>
              <a:rPr lang="pl-PL" sz="1800"/>
              <a:t>Selekcji wstępnej</a:t>
            </a:r>
          </a:p>
        </p:txBody>
      </p:sp>
      <p:sp>
        <p:nvSpPr>
          <p:cNvPr id="35" name="Line 40"/>
          <p:cNvSpPr>
            <a:spLocks noChangeShapeType="1"/>
          </p:cNvSpPr>
          <p:nvPr/>
        </p:nvSpPr>
        <p:spPr bwMode="auto">
          <a:xfrm>
            <a:off x="250825" y="4797425"/>
            <a:ext cx="2233613" cy="0"/>
          </a:xfrm>
          <a:prstGeom prst="line">
            <a:avLst/>
          </a:prstGeom>
          <a:noFill/>
          <a:ln w="9525">
            <a:solidFill>
              <a:schemeClr val="tx1"/>
            </a:solidFill>
            <a:round/>
            <a:headEnd/>
            <a:tailEnd/>
          </a:ln>
          <a:effectLst/>
        </p:spPr>
        <p:txBody>
          <a:bodyPr/>
          <a:lstStyle/>
          <a:p>
            <a:endParaRPr lang="pl-PL"/>
          </a:p>
        </p:txBody>
      </p:sp>
      <p:sp>
        <p:nvSpPr>
          <p:cNvPr id="36" name="Line 41"/>
          <p:cNvSpPr>
            <a:spLocks noChangeShapeType="1"/>
          </p:cNvSpPr>
          <p:nvPr/>
        </p:nvSpPr>
        <p:spPr bwMode="auto">
          <a:xfrm>
            <a:off x="250825" y="5373688"/>
            <a:ext cx="2233613" cy="0"/>
          </a:xfrm>
          <a:prstGeom prst="line">
            <a:avLst/>
          </a:prstGeom>
          <a:noFill/>
          <a:ln w="9525">
            <a:solidFill>
              <a:schemeClr val="tx1"/>
            </a:solidFill>
            <a:round/>
            <a:headEnd/>
            <a:tailEnd/>
          </a:ln>
          <a:effectLst/>
        </p:spPr>
        <p:txBody>
          <a:bodyPr/>
          <a:lstStyle/>
          <a:p>
            <a:endParaRPr lang="pl-PL"/>
          </a:p>
        </p:txBody>
      </p:sp>
      <p:sp>
        <p:nvSpPr>
          <p:cNvPr id="37" name="Line 42"/>
          <p:cNvSpPr>
            <a:spLocks noChangeShapeType="1"/>
          </p:cNvSpPr>
          <p:nvPr/>
        </p:nvSpPr>
        <p:spPr bwMode="auto">
          <a:xfrm>
            <a:off x="2627313" y="4508500"/>
            <a:ext cx="2232025" cy="0"/>
          </a:xfrm>
          <a:prstGeom prst="line">
            <a:avLst/>
          </a:prstGeom>
          <a:noFill/>
          <a:ln w="9525">
            <a:solidFill>
              <a:schemeClr val="tx1"/>
            </a:solidFill>
            <a:round/>
            <a:headEnd/>
            <a:tailEnd/>
          </a:ln>
          <a:effectLst/>
        </p:spPr>
        <p:txBody>
          <a:bodyPr/>
          <a:lstStyle/>
          <a:p>
            <a:endParaRPr lang="pl-PL"/>
          </a:p>
        </p:txBody>
      </p:sp>
      <p:sp>
        <p:nvSpPr>
          <p:cNvPr id="38" name="Line 43"/>
          <p:cNvSpPr>
            <a:spLocks noChangeShapeType="1"/>
          </p:cNvSpPr>
          <p:nvPr/>
        </p:nvSpPr>
        <p:spPr bwMode="auto">
          <a:xfrm>
            <a:off x="2627313" y="4797425"/>
            <a:ext cx="2232025" cy="0"/>
          </a:xfrm>
          <a:prstGeom prst="line">
            <a:avLst/>
          </a:prstGeom>
          <a:noFill/>
          <a:ln w="9525">
            <a:solidFill>
              <a:schemeClr val="tx1"/>
            </a:solidFill>
            <a:round/>
            <a:headEnd/>
            <a:tailEnd/>
          </a:ln>
          <a:effectLst/>
        </p:spPr>
        <p:txBody>
          <a:bodyPr/>
          <a:lstStyle/>
          <a:p>
            <a:endParaRPr lang="pl-PL"/>
          </a:p>
        </p:txBody>
      </p:sp>
      <p:sp>
        <p:nvSpPr>
          <p:cNvPr id="39" name="Line 44"/>
          <p:cNvSpPr>
            <a:spLocks noChangeShapeType="1"/>
          </p:cNvSpPr>
          <p:nvPr/>
        </p:nvSpPr>
        <p:spPr bwMode="auto">
          <a:xfrm>
            <a:off x="2627313" y="5084763"/>
            <a:ext cx="2232025" cy="0"/>
          </a:xfrm>
          <a:prstGeom prst="line">
            <a:avLst/>
          </a:prstGeom>
          <a:noFill/>
          <a:ln w="9525">
            <a:solidFill>
              <a:schemeClr val="tx1"/>
            </a:solidFill>
            <a:round/>
            <a:headEnd/>
            <a:tailEnd/>
          </a:ln>
          <a:effectLst/>
        </p:spPr>
        <p:txBody>
          <a:bodyPr/>
          <a:lstStyle/>
          <a:p>
            <a:endParaRPr lang="pl-PL"/>
          </a:p>
        </p:txBody>
      </p:sp>
      <p:sp>
        <p:nvSpPr>
          <p:cNvPr id="40" name="Line 46"/>
          <p:cNvSpPr>
            <a:spLocks noChangeShapeType="1"/>
          </p:cNvSpPr>
          <p:nvPr/>
        </p:nvSpPr>
        <p:spPr bwMode="auto">
          <a:xfrm>
            <a:off x="2627313" y="5589588"/>
            <a:ext cx="2232025" cy="0"/>
          </a:xfrm>
          <a:prstGeom prst="line">
            <a:avLst/>
          </a:prstGeom>
          <a:noFill/>
          <a:ln w="9525">
            <a:solidFill>
              <a:schemeClr val="tx1"/>
            </a:solidFill>
            <a:round/>
            <a:headEnd/>
            <a:tailEnd/>
          </a:ln>
          <a:effectLst/>
        </p:spPr>
        <p:txBody>
          <a:bodyPr/>
          <a:lstStyle/>
          <a:p>
            <a:endParaRPr lang="pl-PL"/>
          </a:p>
        </p:txBody>
      </p:sp>
      <p:sp>
        <p:nvSpPr>
          <p:cNvPr id="41" name="AutoShape 47"/>
          <p:cNvSpPr>
            <a:spLocks noChangeArrowheads="1"/>
          </p:cNvSpPr>
          <p:nvPr/>
        </p:nvSpPr>
        <p:spPr bwMode="auto">
          <a:xfrm>
            <a:off x="5076825" y="4365625"/>
            <a:ext cx="790575" cy="1150938"/>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pl-PL"/>
          </a:p>
        </p:txBody>
      </p:sp>
      <p:sp>
        <p:nvSpPr>
          <p:cNvPr id="42" name="Rectangle 48"/>
          <p:cNvSpPr>
            <a:spLocks noChangeArrowheads="1"/>
          </p:cNvSpPr>
          <p:nvPr/>
        </p:nvSpPr>
        <p:spPr bwMode="auto">
          <a:xfrm>
            <a:off x="6300788" y="4221163"/>
            <a:ext cx="2374900" cy="1439862"/>
          </a:xfrm>
          <a:prstGeom prst="rect">
            <a:avLst/>
          </a:prstGeom>
          <a:solidFill>
            <a:schemeClr val="bg1"/>
          </a:solidFill>
          <a:ln w="9525">
            <a:solidFill>
              <a:schemeClr val="tx1"/>
            </a:solidFill>
            <a:miter lim="800000"/>
            <a:headEnd/>
            <a:tailEnd/>
          </a:ln>
          <a:effectLst/>
        </p:spPr>
        <p:txBody>
          <a:bodyPr wrap="none" anchor="ctr"/>
          <a:lstStyle/>
          <a:p>
            <a:pPr algn="ctr"/>
            <a:r>
              <a:rPr lang="pl-PL" sz="1800"/>
              <a:t>Zestawienie pomysłów</a:t>
            </a:r>
          </a:p>
          <a:p>
            <a:pPr algn="ctr"/>
            <a:r>
              <a:rPr lang="pl-PL" sz="1800"/>
              <a:t>Kluczowe parametry</a:t>
            </a:r>
          </a:p>
          <a:p>
            <a:pPr algn="ctr"/>
            <a:r>
              <a:rPr lang="pl-PL" sz="1800"/>
              <a:t>Szacunek finansowy </a:t>
            </a:r>
          </a:p>
          <a:p>
            <a:pPr algn="ctr"/>
            <a:r>
              <a:rPr lang="pl-PL" sz="1800"/>
              <a:t>porównanie</a:t>
            </a:r>
          </a:p>
        </p:txBody>
      </p:sp>
      <p:sp>
        <p:nvSpPr>
          <p:cNvPr id="43" name="Rectangle 49"/>
          <p:cNvSpPr>
            <a:spLocks noChangeArrowheads="1"/>
          </p:cNvSpPr>
          <p:nvPr/>
        </p:nvSpPr>
        <p:spPr bwMode="auto">
          <a:xfrm>
            <a:off x="6300788" y="3789363"/>
            <a:ext cx="2374900" cy="431800"/>
          </a:xfrm>
          <a:prstGeom prst="rect">
            <a:avLst/>
          </a:prstGeom>
          <a:solidFill>
            <a:schemeClr val="accent1"/>
          </a:solidFill>
          <a:ln w="9525">
            <a:solidFill>
              <a:schemeClr val="tx1"/>
            </a:solidFill>
            <a:miter lim="800000"/>
            <a:headEnd/>
            <a:tailEnd/>
          </a:ln>
          <a:effectLst/>
        </p:spPr>
        <p:txBody>
          <a:bodyPr wrap="none" anchor="ctr"/>
          <a:lstStyle/>
          <a:p>
            <a:pPr algn="ctr"/>
            <a:r>
              <a:rPr lang="pl-PL" sz="1800" b="1"/>
              <a:t>Weryfikacji</a:t>
            </a:r>
          </a:p>
        </p:txBody>
      </p:sp>
      <p:sp>
        <p:nvSpPr>
          <p:cNvPr id="44" name="Line 50"/>
          <p:cNvSpPr>
            <a:spLocks noChangeShapeType="1"/>
          </p:cNvSpPr>
          <p:nvPr/>
        </p:nvSpPr>
        <p:spPr bwMode="auto">
          <a:xfrm>
            <a:off x="6877050" y="2708275"/>
            <a:ext cx="0" cy="1081088"/>
          </a:xfrm>
          <a:prstGeom prst="line">
            <a:avLst/>
          </a:prstGeom>
          <a:noFill/>
          <a:ln w="9525">
            <a:solidFill>
              <a:schemeClr val="tx1"/>
            </a:solidFill>
            <a:round/>
            <a:headEnd type="triangle" w="med" len="med"/>
            <a:tailEnd type="triangle" w="med" len="med"/>
          </a:ln>
          <a:effectLst/>
        </p:spPr>
        <p:txBody>
          <a:bodyPr/>
          <a:lstStyle/>
          <a:p>
            <a:endParaRPr lang="pl-PL"/>
          </a:p>
        </p:txBody>
      </p:sp>
      <p:sp>
        <p:nvSpPr>
          <p:cNvPr id="45" name="Line 51"/>
          <p:cNvSpPr>
            <a:spLocks noChangeShapeType="1"/>
          </p:cNvSpPr>
          <p:nvPr/>
        </p:nvSpPr>
        <p:spPr bwMode="auto">
          <a:xfrm>
            <a:off x="3348038" y="2708275"/>
            <a:ext cx="0" cy="1081088"/>
          </a:xfrm>
          <a:prstGeom prst="line">
            <a:avLst/>
          </a:prstGeom>
          <a:noFill/>
          <a:ln w="9525">
            <a:solidFill>
              <a:schemeClr val="tx1"/>
            </a:solidFill>
            <a:round/>
            <a:headEnd type="triangle" w="med" len="med"/>
            <a:tailEnd type="triangle" w="med" len="med"/>
          </a:ln>
          <a:effectLst/>
        </p:spPr>
        <p:txBody>
          <a:bodyPr/>
          <a:lstStyle/>
          <a:p>
            <a:endParaRPr lang="pl-PL"/>
          </a:p>
        </p:txBody>
      </p:sp>
      <p:sp>
        <p:nvSpPr>
          <p:cNvPr id="46" name="Rectangle 52"/>
          <p:cNvSpPr>
            <a:spLocks noChangeArrowheads="1"/>
          </p:cNvSpPr>
          <p:nvPr/>
        </p:nvSpPr>
        <p:spPr bwMode="auto">
          <a:xfrm>
            <a:off x="179388" y="3357563"/>
            <a:ext cx="8785225" cy="2735262"/>
          </a:xfrm>
          <a:prstGeom prst="rect">
            <a:avLst/>
          </a:prstGeom>
          <a:noFill/>
          <a:ln w="9525">
            <a:solidFill>
              <a:schemeClr val="tx1"/>
            </a:solidFill>
            <a:miter lim="800000"/>
            <a:headEnd/>
            <a:tailEnd/>
          </a:ln>
          <a:effectLst/>
        </p:spPr>
        <p:txBody>
          <a:bodyPr wrap="none" anchor="ctr"/>
          <a:lstStyle/>
          <a:p>
            <a:endParaRPr lang="pl-PL"/>
          </a:p>
        </p:txBody>
      </p:sp>
      <p:sp>
        <p:nvSpPr>
          <p:cNvPr id="47" name="Rectangle 53"/>
          <p:cNvSpPr>
            <a:spLocks noChangeArrowheads="1"/>
          </p:cNvSpPr>
          <p:nvPr/>
        </p:nvSpPr>
        <p:spPr bwMode="auto">
          <a:xfrm>
            <a:off x="395288" y="3284538"/>
            <a:ext cx="2089150" cy="288925"/>
          </a:xfrm>
          <a:prstGeom prst="rect">
            <a:avLst/>
          </a:prstGeom>
          <a:solidFill>
            <a:schemeClr val="bg1"/>
          </a:solidFill>
          <a:ln w="9525">
            <a:solidFill>
              <a:schemeClr val="tx1"/>
            </a:solidFill>
            <a:miter lim="800000"/>
            <a:headEnd/>
            <a:tailEnd/>
          </a:ln>
          <a:effectLst/>
        </p:spPr>
        <p:txBody>
          <a:bodyPr wrap="none" anchor="ctr"/>
          <a:lstStyle/>
          <a:p>
            <a:pPr algn="ctr"/>
            <a:r>
              <a:rPr lang="pl-PL" sz="1800">
                <a:solidFill>
                  <a:srgbClr val="FF0000"/>
                </a:solidFill>
              </a:rPr>
              <a:t>Metody i narzędzia</a:t>
            </a:r>
          </a:p>
        </p:txBody>
      </p:sp>
      <p:sp>
        <p:nvSpPr>
          <p:cNvPr id="2" name="pole tekstowe 1"/>
          <p:cNvSpPr txBox="1"/>
          <p:nvPr/>
        </p:nvSpPr>
        <p:spPr>
          <a:xfrm>
            <a:off x="-1" y="6597352"/>
            <a:ext cx="8964613" cy="246221"/>
          </a:xfrm>
          <a:prstGeom prst="rect">
            <a:avLst/>
          </a:prstGeom>
          <a:noFill/>
        </p:spPr>
        <p:txBody>
          <a:bodyPr wrap="square" rtlCol="0">
            <a:spAutoFit/>
          </a:bodyPr>
          <a:lstStyle/>
          <a:p>
            <a:r>
              <a:rPr lang="pl-PL" sz="1000" dirty="0" smtClean="0"/>
              <a:t>Źródło: Cieślik J.: Przedsiębiorczość dla ambitnych. Wydawnictwo Akademickie i Profesjonalne Sp. Z o.o. . Warszawa 2006. s.100</a:t>
            </a:r>
            <a:endParaRPr lang="pl-PL"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395536" y="2420888"/>
            <a:ext cx="8352928" cy="3384376"/>
          </a:xfrm>
        </p:spPr>
        <p:txBody>
          <a:bodyPr>
            <a:noAutofit/>
          </a:bodyPr>
          <a:lstStyle/>
          <a:p>
            <a:r>
              <a:rPr lang="pl-PL" sz="1600" b="1" dirty="0" smtClean="0">
                <a:solidFill>
                  <a:schemeClr val="tx1"/>
                </a:solidFill>
              </a:rPr>
              <a:t>Wykształcenie a doświadczenie– </a:t>
            </a:r>
            <a:r>
              <a:rPr lang="pl-PL" sz="1600" dirty="0" smtClean="0">
                <a:solidFill>
                  <a:schemeClr val="tx1"/>
                </a:solidFill>
              </a:rPr>
              <a:t>często wykształcenie i doświadczanie zawodowe kandydata wydaje się bardzo dobre na papierze, ale nie przystaje do rzeczywistych wymagań firmy.</a:t>
            </a:r>
          </a:p>
          <a:p>
            <a:r>
              <a:rPr lang="pl-PL" sz="1600" b="1" dirty="0" smtClean="0">
                <a:solidFill>
                  <a:schemeClr val="tx1"/>
                </a:solidFill>
              </a:rPr>
              <a:t>Zatrudniaj „zainfekowanych” </a:t>
            </a:r>
            <a:r>
              <a:rPr lang="pl-PL" sz="1600" dirty="0" smtClean="0">
                <a:solidFill>
                  <a:schemeClr val="tx1"/>
                </a:solidFill>
              </a:rPr>
              <a:t>– nawet najlepsze wykształcenie i doświadczenie nie wystarczy jeżeli pracownik nie będzie zaangażowany w twojej firmie i lubił jej produktów.</a:t>
            </a:r>
          </a:p>
          <a:p>
            <a:r>
              <a:rPr lang="pl-PL" sz="1600" b="1" dirty="0" smtClean="0">
                <a:solidFill>
                  <a:schemeClr val="tx1"/>
                </a:solidFill>
              </a:rPr>
              <a:t>Zatrudnij lepszych od siebie </a:t>
            </a:r>
            <a:r>
              <a:rPr lang="pl-PL" sz="1600" dirty="0" smtClean="0">
                <a:solidFill>
                  <a:schemeClr val="tx1"/>
                </a:solidFill>
              </a:rPr>
              <a:t>– w Polsce rzadko się to zdarza w przeciwieństwie do firm na zachodzie Europy czy też U.S.A. Mądry właściciel lub menedżer, posiadający dużą pewność siebie oraz samoświadomość powinien przyjąć taką osobę do zespołu. Zyska i zespół, menedżer i firma.</a:t>
            </a:r>
          </a:p>
          <a:p>
            <a:r>
              <a:rPr lang="pl-PL" sz="1600" b="1" dirty="0" smtClean="0">
                <a:solidFill>
                  <a:schemeClr val="tx1"/>
                </a:solidFill>
              </a:rPr>
              <a:t>Korporacja a MŚP</a:t>
            </a:r>
            <a:r>
              <a:rPr lang="pl-PL" sz="1600" dirty="0" smtClean="0">
                <a:solidFill>
                  <a:schemeClr val="tx1"/>
                </a:solidFill>
              </a:rPr>
              <a:t>–  ktoś kto zaczynał pracę w dużej korporacji a później trafił do MŚP raczej sobie nie poradzi z wyzwaniami (zbyt wąski zakres działań, brak elastyczności, proceduralność) . Ktoś kto zaczynał w MŚP i trafi do korporacji poradzi sobie bardzo dobrze z wyzwaniami – problemem może być co najwyżej kultura korporacyjna. </a:t>
            </a: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a:xfrm>
            <a:off x="3203848" y="6165304"/>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20</a:t>
            </a:fld>
            <a:endParaRPr lang="pl-PL" dirty="0"/>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340768"/>
            <a:ext cx="8147050" cy="648072"/>
          </a:xfrm>
          <a:prstGeom prst="rect">
            <a:avLst/>
          </a:prstGeom>
          <a:noFill/>
          <a:ln/>
        </p:spPr>
        <p:txBody>
          <a:bodyPr vert="horz" lIns="91440" tIns="45720" rIns="91440" bIns="45720" rtlCol="0" anchor="ctr">
            <a:noAutofit/>
          </a:bodyPr>
          <a:lstStyle/>
          <a:p>
            <a:pPr algn="ctr">
              <a:spcBef>
                <a:spcPct val="0"/>
              </a:spcBef>
              <a:defRPr/>
            </a:pPr>
            <a:r>
              <a:rPr lang="pl-PL" sz="3200" b="1" dirty="0" smtClean="0"/>
              <a:t>8.Kto jest w zespole?</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395536" y="2420888"/>
            <a:ext cx="8352928" cy="3384376"/>
          </a:xfrm>
        </p:spPr>
        <p:txBody>
          <a:bodyPr>
            <a:noAutofit/>
          </a:bodyPr>
          <a:lstStyle/>
          <a:p>
            <a:r>
              <a:rPr lang="pl-PL" sz="1600" b="1" dirty="0" smtClean="0">
                <a:solidFill>
                  <a:schemeClr val="tx1"/>
                </a:solidFill>
              </a:rPr>
              <a:t>Stan obecny i przewidywany rozwój wydarzeń </a:t>
            </a:r>
            <a:r>
              <a:rPr lang="pl-PL" sz="1600" dirty="0" smtClean="0">
                <a:solidFill>
                  <a:schemeClr val="tx1"/>
                </a:solidFill>
              </a:rPr>
              <a:t>– gdzie jesteś teraz i jakie są najważniejsze cele krótkookresowe? Spisz to co dotychczas się udało osiągnąć i to co w najbliższym czasie należy wykonać. Istotne będą zdarzenia takie jak np.: data wprowadzenia kampanii marketingowej, data wprowadzenia produktu na rynek, </a:t>
            </a:r>
          </a:p>
          <a:p>
            <a:r>
              <a:rPr lang="pl-PL" sz="1600" b="1" dirty="0" smtClean="0">
                <a:solidFill>
                  <a:schemeClr val="tx1"/>
                </a:solidFill>
              </a:rPr>
              <a:t>Harmonogram – </a:t>
            </a:r>
            <a:r>
              <a:rPr lang="pl-PL" sz="1600" dirty="0" smtClean="0">
                <a:solidFill>
                  <a:schemeClr val="tx1"/>
                </a:solidFill>
              </a:rPr>
              <a:t>korzystaj z harmonogramu, w którym masz rozpisane cele oraz zadania do wykonania. Pomoże ci to w zarządzaniu firmą na poziomie operacyjnym (codzienność) jak i strategicznym. Jakiego narzędzia użyjesz jako harmonogramu to już zależy tylko od ciebie. W zwykłym </a:t>
            </a:r>
            <a:r>
              <a:rPr lang="pl-PL" sz="1600" dirty="0" err="1" smtClean="0">
                <a:solidFill>
                  <a:schemeClr val="tx1"/>
                </a:solidFill>
              </a:rPr>
              <a:t>excelu</a:t>
            </a:r>
            <a:r>
              <a:rPr lang="pl-PL" sz="1600" dirty="0" smtClean="0">
                <a:solidFill>
                  <a:schemeClr val="tx1"/>
                </a:solidFill>
              </a:rPr>
              <a:t> można sporządzić wykres Gantta.</a:t>
            </a:r>
          </a:p>
          <a:p>
            <a:r>
              <a:rPr lang="pl-PL" sz="1600" b="1" dirty="0" smtClean="0">
                <a:solidFill>
                  <a:schemeClr val="tx1"/>
                </a:solidFill>
              </a:rPr>
              <a:t>Środki </a:t>
            </a:r>
            <a:r>
              <a:rPr lang="pl-PL" sz="1600" dirty="0" smtClean="0">
                <a:solidFill>
                  <a:schemeClr val="tx1"/>
                </a:solidFill>
              </a:rPr>
              <a:t>– określ środki przy pomocy, których będziesz osiągać zarówno cele operacyjne jak i strategiczne. Zwróć uwagę na środki, które dotychczas sprawdziły się w osiąganiu dotychczasowych celów. Być może niektóre z nich da się wykorzystać do osiągania kolejnych.</a:t>
            </a:r>
          </a:p>
          <a:p>
            <a:r>
              <a:rPr lang="pl-PL" sz="1600" b="1" dirty="0" smtClean="0">
                <a:solidFill>
                  <a:schemeClr val="tx1"/>
                </a:solidFill>
              </a:rPr>
              <a:t>Historia i retrospekcja </a:t>
            </a:r>
            <a:r>
              <a:rPr lang="pl-PL" sz="1600" dirty="0" smtClean="0">
                <a:solidFill>
                  <a:schemeClr val="tx1"/>
                </a:solidFill>
              </a:rPr>
              <a:t>– spójrz w przeszłość, co udało a czego nie udało się osiągnąć. Doświadczenie uczy i nas wzbogaca! Pracuj nad taktyką i strategią.</a:t>
            </a: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a:xfrm>
            <a:off x="2987824" y="6093296"/>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21</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340768"/>
            <a:ext cx="8147050" cy="648072"/>
          </a:xfrm>
          <a:prstGeom prst="rect">
            <a:avLst/>
          </a:prstGeom>
          <a:noFill/>
          <a:ln/>
        </p:spPr>
        <p:txBody>
          <a:bodyPr vert="horz" lIns="91440" tIns="45720" rIns="91440" bIns="45720" rtlCol="0" anchor="ctr">
            <a:noAutofit/>
          </a:bodyPr>
          <a:lstStyle/>
          <a:p>
            <a:pPr algn="ctr">
              <a:spcBef>
                <a:spcPct val="0"/>
              </a:spcBef>
              <a:defRPr/>
            </a:pPr>
            <a:r>
              <a:rPr lang="pl-PL" sz="3200" b="1" dirty="0" smtClean="0"/>
              <a:t>9. Co zostało dotychczas osiągnięte?</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Kawasaki G.: Powrót do rzeczywistości. Oficyna </a:t>
            </a:r>
            <a:r>
              <a:rPr lang="pl-PL" sz="1000" dirty="0" err="1" smtClean="0"/>
              <a:t>Wolters</a:t>
            </a:r>
            <a:r>
              <a:rPr lang="pl-PL" sz="1000" dirty="0" smtClean="0"/>
              <a:t> </a:t>
            </a:r>
            <a:r>
              <a:rPr lang="pl-PL" sz="1000" dirty="0" err="1" smtClean="0"/>
              <a:t>Kluwer</a:t>
            </a:r>
            <a:r>
              <a:rPr lang="pl-PL" sz="1000" dirty="0" smtClean="0"/>
              <a:t>. Warszawa 2011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22</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2348880"/>
            <a:ext cx="8147050" cy="984630"/>
          </a:xfrm>
          <a:prstGeom prst="rect">
            <a:avLst/>
          </a:prstGeom>
          <a:noFill/>
          <a:ln/>
        </p:spPr>
        <p:txBody>
          <a:bodyPr vert="horz" lIns="91440" tIns="45720" rIns="91440" bIns="45720" rtlCol="0" anchor="ctr">
            <a:noAutofit/>
          </a:bodyPr>
          <a:lstStyle/>
          <a:p>
            <a:pPr lvl="0" algn="ctr">
              <a:spcBef>
                <a:spcPct val="0"/>
              </a:spcBef>
              <a:defRPr/>
            </a:pPr>
            <a:r>
              <a:rPr lang="pl-PL" sz="3200" b="1" dirty="0" smtClean="0"/>
              <a:t>Gdzie jest ukryte ryzyko – czyli 5 kluczowych kryteriów, na które należy zwrócić uwagę w biznes planie innowacyjnego przedsięwzięcia?</a:t>
            </a:r>
            <a:endParaRPr kumimoji="0" lang="pl-PL"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395536" y="2420888"/>
            <a:ext cx="8352928" cy="3384376"/>
          </a:xfrm>
        </p:spPr>
        <p:txBody>
          <a:bodyPr>
            <a:noAutofit/>
          </a:bodyPr>
          <a:lstStyle/>
          <a:p>
            <a:r>
              <a:rPr lang="pl-PL" sz="1600" b="1" dirty="0" smtClean="0">
                <a:solidFill>
                  <a:schemeClr val="tx1"/>
                </a:solidFill>
              </a:rPr>
              <a:t>Kluczowe czynniki sukcesu produktu– </a:t>
            </a:r>
            <a:r>
              <a:rPr lang="pl-PL" sz="1600" dirty="0" smtClean="0">
                <a:solidFill>
                  <a:schemeClr val="tx1"/>
                </a:solidFill>
              </a:rPr>
              <a:t>przeanalizuj produkt w układzie cena, łatwość użycia, opcje dodatkowe, szybkość, dokładność  (czynniki mogą być dobierane w zależności od produktu) w relacji do względnego poziomu (niski, średni, wysoki). Porównaj swój produkt do konkurencji a jeżeli jest innowacyjny to do substytutu. W ten sposób utworzysz krzywą wartości produktu.</a:t>
            </a:r>
          </a:p>
          <a:p>
            <a:r>
              <a:rPr lang="pl-PL" sz="1600" b="1" dirty="0" smtClean="0">
                <a:solidFill>
                  <a:schemeClr val="tx1"/>
                </a:solidFill>
              </a:rPr>
              <a:t>Nowa krzywa wartości</a:t>
            </a:r>
            <a:r>
              <a:rPr lang="pl-PL" sz="1600" dirty="0" smtClean="0">
                <a:solidFill>
                  <a:schemeClr val="tx1"/>
                </a:solidFill>
              </a:rPr>
              <a:t>– po przeprowadzonej analizie czynników zastanów się, które czynniki być może trzeba będzie zredukować, wyeliminować, podnieść lub stworzyć.</a:t>
            </a:r>
          </a:p>
          <a:p>
            <a:r>
              <a:rPr lang="pl-PL" sz="1600" b="1" dirty="0" smtClean="0">
                <a:solidFill>
                  <a:schemeClr val="tx1"/>
                </a:solidFill>
              </a:rPr>
              <a:t>Testowanie produktu </a:t>
            </a:r>
            <a:r>
              <a:rPr lang="pl-PL" sz="1600" dirty="0" smtClean="0">
                <a:solidFill>
                  <a:schemeClr val="tx1"/>
                </a:solidFill>
              </a:rPr>
              <a:t>– przeprowadź testy produktu na docelowej próbce konsumentów. Możesz uzyskać w ten sposób wiele przydatnych informacji np.: do czego jeszcze może </a:t>
            </a:r>
            <a:r>
              <a:rPr lang="pl-PL" sz="1600" dirty="0" err="1" smtClean="0">
                <a:solidFill>
                  <a:schemeClr val="tx1"/>
                </a:solidFill>
              </a:rPr>
              <a:t>znaleść</a:t>
            </a:r>
            <a:r>
              <a:rPr lang="pl-PL" sz="1600" dirty="0" smtClean="0">
                <a:solidFill>
                  <a:schemeClr val="tx1"/>
                </a:solidFill>
              </a:rPr>
              <a:t> zastosowanie twój produkt.</a:t>
            </a:r>
          </a:p>
          <a:p>
            <a:r>
              <a:rPr lang="pl-PL" sz="1600" b="1" dirty="0" smtClean="0">
                <a:solidFill>
                  <a:schemeClr val="tx1"/>
                </a:solidFill>
              </a:rPr>
              <a:t>Projektowanie i badanie wyrobu </a:t>
            </a:r>
            <a:r>
              <a:rPr lang="pl-PL" sz="1600" dirty="0" smtClean="0">
                <a:solidFill>
                  <a:schemeClr val="tx1"/>
                </a:solidFill>
              </a:rPr>
              <a:t>– zastosuj analizę </a:t>
            </a:r>
            <a:r>
              <a:rPr lang="pl-PL" sz="1600" dirty="0" err="1" smtClean="0">
                <a:solidFill>
                  <a:schemeClr val="tx1"/>
                </a:solidFill>
              </a:rPr>
              <a:t>funkcjonalo-strukturalną</a:t>
            </a:r>
            <a:r>
              <a:rPr lang="pl-PL" sz="1600" dirty="0" smtClean="0">
                <a:solidFill>
                  <a:schemeClr val="tx1"/>
                </a:solidFill>
              </a:rPr>
              <a:t> produktu oraz analizę cech. Warto połączyć projektowanie i badanie z testowaniem produktu.</a:t>
            </a:r>
          </a:p>
          <a:p>
            <a:r>
              <a:rPr lang="pl-PL" sz="1600" b="1" dirty="0" smtClean="0">
                <a:solidFill>
                  <a:schemeClr val="tx1"/>
                </a:solidFill>
              </a:rPr>
              <a:t>Krzywa S innowacji oraz cykl życia produktu </a:t>
            </a:r>
            <a:r>
              <a:rPr lang="pl-PL" sz="1600" dirty="0" smtClean="0">
                <a:solidFill>
                  <a:schemeClr val="tx1"/>
                </a:solidFill>
              </a:rPr>
              <a:t>– zastanów się nad generacją twojego produktu oraz nad cyklem życia produktu. Pamiętaj o tzw. dolnie śmierci produktu. </a:t>
            </a: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a:xfrm>
            <a:off x="3131840" y="6093296"/>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23</a:t>
            </a:fld>
            <a:endParaRPr lang="pl-PL"/>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628800"/>
            <a:ext cx="8147050" cy="648072"/>
          </a:xfrm>
          <a:prstGeom prst="rect">
            <a:avLst/>
          </a:prstGeom>
          <a:noFill/>
          <a:ln/>
        </p:spPr>
        <p:txBody>
          <a:bodyPr vert="horz" lIns="91440" tIns="45720" rIns="91440" bIns="45720" rtlCol="0" anchor="ctr">
            <a:noAutofit/>
          </a:bodyPr>
          <a:lstStyle/>
          <a:p>
            <a:pPr algn="ctr">
              <a:spcBef>
                <a:spcPct val="0"/>
              </a:spcBef>
              <a:defRPr/>
            </a:pPr>
            <a:r>
              <a:rPr lang="pl-PL" sz="3200" b="1" dirty="0" smtClean="0"/>
              <a:t>1. Czy dobrze jest określony twój produkt lub rozwiązanie?</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Opracowanie zbiorowe. Zarządzanie innowacją. Harvard Business </a:t>
            </a:r>
            <a:r>
              <a:rPr lang="pl-PL" sz="1000" dirty="0" err="1" smtClean="0"/>
              <a:t>Review</a:t>
            </a:r>
            <a:r>
              <a:rPr lang="pl-PL" sz="1000" dirty="0" smtClean="0"/>
              <a:t>.  Gliwic 2003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0" y="2420888"/>
            <a:ext cx="9144000" cy="3384376"/>
          </a:xfrm>
        </p:spPr>
        <p:txBody>
          <a:bodyPr>
            <a:noAutofit/>
          </a:bodyPr>
          <a:lstStyle/>
          <a:p>
            <a:r>
              <a:rPr lang="pl-PL" sz="1600" b="1" dirty="0" smtClean="0">
                <a:solidFill>
                  <a:schemeClr val="tx1"/>
                </a:solidFill>
              </a:rPr>
              <a:t>Od prawdziwego problemu do prawdziwego rozwiązania– </a:t>
            </a:r>
            <a:r>
              <a:rPr lang="pl-PL" sz="1600" dirty="0" smtClean="0">
                <a:solidFill>
                  <a:schemeClr val="tx1"/>
                </a:solidFill>
              </a:rPr>
              <a:t>zastanów jakie problemy klientów może rozwiązać twój produkt.  Koncentruj się na znalezieniu rozwiązań problemów dla klienta a tym samym jest większe prawdopodobieństwo osiągnięcia sukcesu dla twojego produktu.</a:t>
            </a:r>
          </a:p>
          <a:p>
            <a:r>
              <a:rPr lang="pl-PL" sz="1600" b="1" dirty="0" smtClean="0">
                <a:solidFill>
                  <a:schemeClr val="tx1"/>
                </a:solidFill>
              </a:rPr>
              <a:t>Hierarchia potrzeb</a:t>
            </a:r>
            <a:r>
              <a:rPr lang="pl-PL" sz="1600" dirty="0" smtClean="0">
                <a:solidFill>
                  <a:schemeClr val="tx1"/>
                </a:solidFill>
              </a:rPr>
              <a:t>– poświęć czas na zdobycie informacji na temat hierarchii potrzeb klienta oraz przewidywaniu w jak te potrzeby w przyszłości mogą się zmienić. Które z tych potrzeb twój produkt może zaspokoić?</a:t>
            </a:r>
          </a:p>
          <a:p>
            <a:r>
              <a:rPr lang="pl-PL" sz="1600" b="1" dirty="0" smtClean="0">
                <a:solidFill>
                  <a:schemeClr val="tx1"/>
                </a:solidFill>
              </a:rPr>
              <a:t>Potrzeba procesu</a:t>
            </a:r>
            <a:r>
              <a:rPr lang="pl-PL" sz="1600" dirty="0" smtClean="0">
                <a:solidFill>
                  <a:schemeClr val="tx1"/>
                </a:solidFill>
              </a:rPr>
              <a:t>– jakie zadania może wykonać twój produkt w odniesieniu do potrzeb związanych z procesami. Czy produkt doskonali proces? Sprawia, że jest bardziej bezpieczny?  Być może produkt przyczynia się do obniżenia kosztów, zużycia energii, usprawnienia produkcji etc. </a:t>
            </a:r>
          </a:p>
          <a:p>
            <a:r>
              <a:rPr lang="pl-PL" sz="1600" b="1" dirty="0" smtClean="0">
                <a:solidFill>
                  <a:schemeClr val="tx1"/>
                </a:solidFill>
              </a:rPr>
              <a:t>Produkt konkurencji  - </a:t>
            </a:r>
            <a:r>
              <a:rPr lang="pl-PL" sz="1600" dirty="0" smtClean="0">
                <a:solidFill>
                  <a:schemeClr val="tx1"/>
                </a:solidFill>
              </a:rPr>
              <a:t>czy na rynku istnieje substytucyjny produkt oferowany przez konkurencje? Jeżeli tak, to czy naprawdę rozwiązuje realne problemy? Czy możesz to zrobić lepiej, taniej, etc.? Jeżeli nie, to zastanów się czy masz do czynienia z niszą, dotychczas nie odkrytym  rynkiem? </a:t>
            </a:r>
            <a:endParaRPr lang="pl-PL" sz="1600" b="1" dirty="0" smtClean="0">
              <a:solidFill>
                <a:schemeClr val="tx1"/>
              </a:solidFill>
            </a:endParaRPr>
          </a:p>
          <a:p>
            <a:r>
              <a:rPr lang="pl-PL" sz="1600" b="1" dirty="0" smtClean="0">
                <a:solidFill>
                  <a:schemeClr val="tx1"/>
                </a:solidFill>
              </a:rPr>
              <a:t>Rozbieżność oczekiwań</a:t>
            </a:r>
            <a:r>
              <a:rPr lang="pl-PL" sz="1600" dirty="0" smtClean="0">
                <a:solidFill>
                  <a:schemeClr val="tx1"/>
                </a:solidFill>
              </a:rPr>
              <a:t>– uważaj, nie wpadnij w pułapkę twoich oczekiwań względem produktu a oczekiwań klientów. Jeżeli uznasz, że ty wiesz lepiej od klienta czego potrzebuje to możesz się nie miło rozczarować.</a:t>
            </a:r>
          </a:p>
          <a:p>
            <a:endParaRPr lang="pl-PL" sz="1600" dirty="0" smtClean="0">
              <a:solidFill>
                <a:schemeClr val="tx1"/>
              </a:solidFill>
            </a:endParaRPr>
          </a:p>
          <a:p>
            <a:endParaRPr lang="pl-PL" sz="1600" dirty="0" smtClean="0">
              <a:solidFill>
                <a:schemeClr val="tx1"/>
              </a:solidFill>
            </a:endParaRPr>
          </a:p>
          <a:p>
            <a:endParaRPr lang="pl-PL" sz="1600" dirty="0" smtClean="0">
              <a:solidFill>
                <a:schemeClr val="tx1"/>
              </a:solidFill>
            </a:endParaRPr>
          </a:p>
          <a:p>
            <a:endParaRPr lang="pl-PL" sz="16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24</a:t>
            </a:fld>
            <a:endParaRPr lang="pl-PL" dirty="0"/>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628800"/>
            <a:ext cx="8147050" cy="648072"/>
          </a:xfrm>
          <a:prstGeom prst="rect">
            <a:avLst/>
          </a:prstGeom>
          <a:noFill/>
          <a:ln/>
        </p:spPr>
        <p:txBody>
          <a:bodyPr vert="horz" lIns="91440" tIns="45720" rIns="91440" bIns="45720" rtlCol="0" anchor="ctr">
            <a:noAutofit/>
          </a:bodyPr>
          <a:lstStyle/>
          <a:p>
            <a:pPr algn="ctr">
              <a:spcBef>
                <a:spcPct val="0"/>
              </a:spcBef>
              <a:defRPr/>
            </a:pPr>
            <a:r>
              <a:rPr lang="pl-PL" sz="3200" b="1" dirty="0" smtClean="0"/>
              <a:t>2. Czy twój produkt potrzebny jest rynkowi? Czy naprawdę rozwiązuje realne problemy?</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Opracowanie zbiorowe. Zarządzanie innowacją. Harvard Business </a:t>
            </a:r>
            <a:r>
              <a:rPr lang="pl-PL" sz="1000" dirty="0" err="1" smtClean="0"/>
              <a:t>Review</a:t>
            </a:r>
            <a:r>
              <a:rPr lang="pl-PL" sz="1000" dirty="0" smtClean="0"/>
              <a:t>.  Gliwic 2003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0" y="2348880"/>
            <a:ext cx="9144000" cy="3384376"/>
          </a:xfrm>
        </p:spPr>
        <p:txBody>
          <a:bodyPr>
            <a:noAutofit/>
          </a:bodyPr>
          <a:lstStyle/>
          <a:p>
            <a:r>
              <a:rPr lang="pl-PL" sz="1400" b="1" dirty="0" smtClean="0">
                <a:solidFill>
                  <a:schemeClr val="tx1"/>
                </a:solidFill>
              </a:rPr>
              <a:t>Segmentacja jeszcze raz– </a:t>
            </a:r>
            <a:r>
              <a:rPr lang="pl-PL" sz="1400" dirty="0" smtClean="0">
                <a:solidFill>
                  <a:schemeClr val="tx1"/>
                </a:solidFill>
              </a:rPr>
              <a:t>identyfikacja grup odbiorców, kupujących którzy mają podobne potrzeby. Charakterystyka i zachowania klientów są ważne i dzięki temu firmy dostosowują  oferty produktów. Kierowanie działaniami marketingowymi do konkretnego celu jest bardziej skuteczne i bardziej wydajne niż luźne próby dotarcia do tak wielu klientów jak to możliwe z nadzieją, że niektórzy z nich mogą być zainteresowani produktem i zdecydują się go zakupić.</a:t>
            </a:r>
          </a:p>
          <a:p>
            <a:r>
              <a:rPr lang="pl-PL" sz="1400" b="1" dirty="0" smtClean="0">
                <a:solidFill>
                  <a:schemeClr val="tx1"/>
                </a:solidFill>
              </a:rPr>
              <a:t>Zmienne </a:t>
            </a:r>
            <a:r>
              <a:rPr lang="pl-PL" sz="1400" dirty="0" smtClean="0">
                <a:solidFill>
                  <a:schemeClr val="tx1"/>
                </a:solidFill>
              </a:rPr>
              <a:t>– demograficzne, takie jak wiek, dochody, płeć, zawód. Geograficzne zmienne, takich jak położenie geograficzne, tereny wiejskie w porównaniu do miast itp. Psychograficzne zmienne ,wartości konsumentów, w co wieżą, ich styl życia, zachowania nabywcze, np.. orientacja w kierunku zdrowego trybu życia lub technologie przyjazne dla środowiska</a:t>
            </a:r>
          </a:p>
          <a:p>
            <a:r>
              <a:rPr lang="pl-PL" sz="1400" b="1" dirty="0" smtClean="0">
                <a:solidFill>
                  <a:schemeClr val="tx1"/>
                </a:solidFill>
              </a:rPr>
              <a:t>Profil konsumenta w każdym segmencie </a:t>
            </a:r>
            <a:r>
              <a:rPr lang="pl-PL" sz="1400" dirty="0" smtClean="0">
                <a:solidFill>
                  <a:schemeClr val="tx1"/>
                </a:solidFill>
              </a:rPr>
              <a:t>– badania dotyczące nabywcy produktów mogą wyłonić typowego odbiorcę produktu. Nie zawsze jednak jest to proste. W przypadku produktów </a:t>
            </a:r>
            <a:r>
              <a:rPr lang="pl-PL" sz="1400" dirty="0" err="1" smtClean="0">
                <a:solidFill>
                  <a:schemeClr val="tx1"/>
                </a:solidFill>
              </a:rPr>
              <a:t>high-tech</a:t>
            </a:r>
            <a:r>
              <a:rPr lang="pl-PL" sz="1400" dirty="0" smtClean="0">
                <a:solidFill>
                  <a:schemeClr val="tx1"/>
                </a:solidFill>
              </a:rPr>
              <a:t> profil może być trudny do określenia, nie zawsze opiera się na tradycyjnych zmiennych.</a:t>
            </a:r>
          </a:p>
          <a:p>
            <a:r>
              <a:rPr lang="pl-PL" sz="1400" b="1" dirty="0" smtClean="0">
                <a:solidFill>
                  <a:schemeClr val="tx1"/>
                </a:solidFill>
              </a:rPr>
              <a:t>Ewaluacja i wybór rynku docelowego </a:t>
            </a:r>
            <a:r>
              <a:rPr lang="pl-PL" sz="1400" dirty="0" smtClean="0">
                <a:solidFill>
                  <a:schemeClr val="tx1"/>
                </a:solidFill>
              </a:rPr>
              <a:t>- Po określeniu znaczących segmentów na rynku i zrozumienia klienta w każdym z segmentów, trzeci etap w procesie segmentacji wymaga, aby przedsiębiorstwa oceniały atrakcyjność poszczególnych segmentów w celu wyboru strategii co do realizacji. </a:t>
            </a:r>
          </a:p>
          <a:p>
            <a:r>
              <a:rPr lang="pl-PL" sz="1400" b="1" dirty="0" smtClean="0">
                <a:solidFill>
                  <a:schemeClr val="tx1"/>
                </a:solidFill>
              </a:rPr>
              <a:t>Kryteria determinujące twój rynek </a:t>
            </a:r>
            <a:r>
              <a:rPr lang="pl-PL" sz="1400" dirty="0" smtClean="0">
                <a:solidFill>
                  <a:schemeClr val="tx1"/>
                </a:solidFill>
              </a:rPr>
              <a:t>– rozmiar, wzrost, konkurencja, możliwość zaspokojenia potrzeb segmentu. Zastanów się też nad zmianą struktury przemysłu, branży oraz zmianach w postrzeganiu lub sposobie myślenia.</a:t>
            </a:r>
          </a:p>
          <a:p>
            <a:endParaRPr lang="pl-PL" sz="1400"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a:solidFill>
                <a:schemeClr val="tx1"/>
              </a:solidFill>
            </a:endParaRPr>
          </a:p>
        </p:txBody>
      </p:sp>
      <p:sp>
        <p:nvSpPr>
          <p:cNvPr id="5" name="Symbol zastępczy stopki 4"/>
          <p:cNvSpPr>
            <a:spLocks noGrp="1"/>
          </p:cNvSpPr>
          <p:nvPr>
            <p:ph type="ftr" sz="quarter" idx="11"/>
          </p:nvPr>
        </p:nvSpPr>
        <p:spPr>
          <a:xfrm>
            <a:off x="3131840" y="6165304"/>
            <a:ext cx="2895600" cy="365125"/>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25</a:t>
            </a:fld>
            <a:endParaRPr lang="pl-PL" dirty="0"/>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628800"/>
            <a:ext cx="8147050" cy="504056"/>
          </a:xfrm>
          <a:prstGeom prst="rect">
            <a:avLst/>
          </a:prstGeom>
          <a:noFill/>
          <a:ln/>
        </p:spPr>
        <p:txBody>
          <a:bodyPr vert="horz" lIns="91440" tIns="45720" rIns="91440" bIns="45720" rtlCol="0" anchor="ctr">
            <a:noAutofit/>
          </a:bodyPr>
          <a:lstStyle/>
          <a:p>
            <a:pPr algn="ctr">
              <a:spcBef>
                <a:spcPct val="0"/>
              </a:spcBef>
              <a:defRPr/>
            </a:pPr>
            <a:r>
              <a:rPr lang="pl-PL" sz="2000" b="1" dirty="0" smtClean="0"/>
              <a:t>3. Rozmiar rynku. Czyli jak wielki jest rynek dla twojego produktu?</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Opracowanie zbiorowe. Zarządzanie innowacją. Harvard Business </a:t>
            </a:r>
            <a:r>
              <a:rPr lang="pl-PL" sz="1000" dirty="0" err="1" smtClean="0"/>
              <a:t>Review</a:t>
            </a:r>
            <a:r>
              <a:rPr lang="pl-PL" sz="1000" dirty="0" smtClean="0"/>
              <a:t>.  Gliwic 2003 r.</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0" y="2348880"/>
            <a:ext cx="9144000" cy="3384376"/>
          </a:xfrm>
        </p:spPr>
        <p:txBody>
          <a:bodyPr>
            <a:noAutofit/>
          </a:bodyPr>
          <a:lstStyle/>
          <a:p>
            <a:r>
              <a:rPr lang="pl-PL" sz="1400" b="1" dirty="0" smtClean="0">
                <a:solidFill>
                  <a:schemeClr val="tx1"/>
                </a:solidFill>
              </a:rPr>
              <a:t>Plan finansowy– </a:t>
            </a:r>
            <a:r>
              <a:rPr lang="pl-PL" sz="1400" dirty="0" smtClean="0">
                <a:solidFill>
                  <a:schemeClr val="tx1"/>
                </a:solidFill>
              </a:rPr>
              <a:t>sporządź porządny plan finansowy opierający się na zestawieniach planu przychodów, kosztów, rachunku zysków i strat, bilansie i wskaźnikach finansowych. Zastanów się czy twój plan finansowy jest spójny z działaniami, które opierają się na twoim modelu biznesowym, analizie konkurencji i planach wejścia na rynek. </a:t>
            </a:r>
          </a:p>
          <a:p>
            <a:r>
              <a:rPr lang="pl-PL" sz="1400" b="1" dirty="0" smtClean="0">
                <a:solidFill>
                  <a:schemeClr val="tx1"/>
                </a:solidFill>
              </a:rPr>
              <a:t>Przychody</a:t>
            </a:r>
            <a:r>
              <a:rPr lang="pl-PL" sz="1400" dirty="0" smtClean="0">
                <a:solidFill>
                  <a:schemeClr val="tx1"/>
                </a:solidFill>
              </a:rPr>
              <a:t>– zwróć uwagę na udział poszczególnych produktów w przychodach. Zwróć uwagę na zależność pomiędzy cyklem życia produktu a przychodami w szczególności dla produktów innowacyjnych.</a:t>
            </a:r>
          </a:p>
          <a:p>
            <a:r>
              <a:rPr lang="pl-PL" sz="1400" b="1" dirty="0" smtClean="0">
                <a:solidFill>
                  <a:schemeClr val="tx1"/>
                </a:solidFill>
              </a:rPr>
              <a:t>Koszty </a:t>
            </a:r>
            <a:r>
              <a:rPr lang="pl-PL" sz="1400" dirty="0" smtClean="0">
                <a:solidFill>
                  <a:schemeClr val="tx1"/>
                </a:solidFill>
              </a:rPr>
              <a:t>– zwróć uwagę na udział poszczególnych kosztów. Analizuj koszty oraz przeprowadzaj ich prognozy.</a:t>
            </a:r>
          </a:p>
          <a:p>
            <a:r>
              <a:rPr lang="pl-PL" sz="1400" b="1" dirty="0" smtClean="0">
                <a:solidFill>
                  <a:schemeClr val="tx1"/>
                </a:solidFill>
              </a:rPr>
              <a:t>Wskaźniki finansowe</a:t>
            </a:r>
            <a:r>
              <a:rPr lang="pl-PL" sz="1400" dirty="0" smtClean="0">
                <a:solidFill>
                  <a:schemeClr val="tx1"/>
                </a:solidFill>
              </a:rPr>
              <a:t>- Obserwuj podstawowe wskaźniki finansowe związane z zyskownością takie jak: ROA, ROS, ROE. Stosuj też inne wskaźniki, które będą pomocne w ocenie kondycji twojej firmy np.: wskaźniki płynności finansowej. </a:t>
            </a:r>
          </a:p>
          <a:p>
            <a:r>
              <a:rPr lang="pl-PL" sz="1400" b="1" dirty="0" smtClean="0">
                <a:solidFill>
                  <a:schemeClr val="tx1"/>
                </a:solidFill>
              </a:rPr>
              <a:t>Stosuje modele prognostyczne </a:t>
            </a:r>
            <a:r>
              <a:rPr lang="pl-PL" sz="1400" dirty="0" smtClean="0">
                <a:solidFill>
                  <a:schemeClr val="tx1"/>
                </a:solidFill>
              </a:rPr>
              <a:t>– buduj modele prognostyczne (ekonometryczne, symulacyjne) przy pomocy, których możesz prognozować wartości przyszłych przychodów, kosztów, zysków, wskaźników finansowych. To nie jest takie trudne jak się wydaje. W zwykłym </a:t>
            </a:r>
            <a:r>
              <a:rPr lang="pl-PL" sz="1400" dirty="0" err="1" smtClean="0">
                <a:solidFill>
                  <a:schemeClr val="tx1"/>
                </a:solidFill>
              </a:rPr>
              <a:t>excelu</a:t>
            </a:r>
            <a:r>
              <a:rPr lang="pl-PL" sz="1400" dirty="0" smtClean="0">
                <a:solidFill>
                  <a:schemeClr val="tx1"/>
                </a:solidFill>
              </a:rPr>
              <a:t> w ramach funkcji regresja czy tez funkcji wykresu można dokonać projekcji przyszłych wartości. Weryfikuj modele względem założeń biznesowych, konkurencji i możliwości rynkowych.</a:t>
            </a:r>
          </a:p>
          <a:p>
            <a:r>
              <a:rPr lang="pl-PL" sz="1400" b="1" dirty="0" smtClean="0">
                <a:solidFill>
                  <a:schemeClr val="tx1"/>
                </a:solidFill>
              </a:rPr>
              <a:t>Nie przekraczaj okresu 12-24 miesięcy </a:t>
            </a:r>
            <a:r>
              <a:rPr lang="pl-PL" sz="1400" dirty="0" smtClean="0">
                <a:solidFill>
                  <a:schemeClr val="tx1"/>
                </a:solidFill>
              </a:rPr>
              <a:t>– czym prognoza będzie bardziej odległa tym mniej wiarygodna. Zastanów się ile wydarzyło się rzeczy w twoim życiu przez ostatni rok czy dwa lata. </a:t>
            </a:r>
          </a:p>
          <a:p>
            <a:r>
              <a:rPr lang="pl-PL" sz="1400" b="1" dirty="0" smtClean="0">
                <a:solidFill>
                  <a:schemeClr val="tx1"/>
                </a:solidFill>
              </a:rPr>
              <a:t>Aktualizuj prognozę co 4 miesiące – </a:t>
            </a:r>
            <a:r>
              <a:rPr lang="pl-PL" sz="1400" dirty="0" smtClean="0">
                <a:solidFill>
                  <a:schemeClr val="tx1"/>
                </a:solidFill>
              </a:rPr>
              <a:t>rynki są zmienne, a to będzie oddziaływać na twoje dochody. Aktualizuj prognozy co 4 miesiące, dzięki czemu projekcja zysków będzie bliższa rzeczywistości.</a:t>
            </a:r>
            <a:endParaRPr lang="pl-PL" sz="1400" b="1"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smtClean="0">
              <a:solidFill>
                <a:schemeClr val="tx1"/>
              </a:solidFill>
            </a:endParaRPr>
          </a:p>
          <a:p>
            <a:endParaRPr lang="pl-PL" sz="14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26</a:t>
            </a:fld>
            <a:endParaRPr lang="pl-PL" dirty="0"/>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628800"/>
            <a:ext cx="8147050" cy="504056"/>
          </a:xfrm>
          <a:prstGeom prst="rect">
            <a:avLst/>
          </a:prstGeom>
          <a:noFill/>
          <a:ln/>
        </p:spPr>
        <p:txBody>
          <a:bodyPr vert="horz" lIns="91440" tIns="45720" rIns="91440" bIns="45720" rtlCol="0" anchor="ctr">
            <a:noAutofit/>
          </a:bodyPr>
          <a:lstStyle/>
          <a:p>
            <a:pPr algn="ctr">
              <a:spcBef>
                <a:spcPct val="0"/>
              </a:spcBef>
              <a:defRPr/>
            </a:pPr>
            <a:r>
              <a:rPr lang="pl-PL" sz="2000" b="1" dirty="0" smtClean="0"/>
              <a:t>4. Czy twoja projekcja dochodów jest trafna? Czy potwierdza to twój model biznesowy, analiza konkurencji i plan wejścia na rynek?</a:t>
            </a:r>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dtytuł 13"/>
          <p:cNvSpPr>
            <a:spLocks noGrp="1"/>
          </p:cNvSpPr>
          <p:nvPr>
            <p:ph type="subTitle" idx="1"/>
          </p:nvPr>
        </p:nvSpPr>
        <p:spPr>
          <a:xfrm>
            <a:off x="0" y="2132856"/>
            <a:ext cx="9144000" cy="3816424"/>
          </a:xfrm>
        </p:spPr>
        <p:txBody>
          <a:bodyPr>
            <a:noAutofit/>
          </a:bodyPr>
          <a:lstStyle/>
          <a:p>
            <a:r>
              <a:rPr lang="pl-PL" sz="1400" b="1" dirty="0" smtClean="0">
                <a:solidFill>
                  <a:schemeClr val="tx1"/>
                </a:solidFill>
              </a:rPr>
              <a:t>Firma i jej kapitał ludzki– </a:t>
            </a:r>
            <a:r>
              <a:rPr lang="pl-PL" sz="1400" dirty="0" smtClean="0">
                <a:solidFill>
                  <a:schemeClr val="tx1"/>
                </a:solidFill>
              </a:rPr>
              <a:t>kapitał ludzki jest ważną częścią twojej firmy a w szczególności kapitału intelektualnego. To właśnie kapitał ludzki twojej firmy będzie opracowywał nowe produkty, prowadził prace badawczo-rozwojowe, projektowo-rozwojowe,  wprowadzał produkt na rynek etc. Kapitał ludzki będzie w kształtował wartość twojej firmy. Zatem od </a:t>
            </a:r>
            <a:r>
              <a:rPr lang="pl-PL" sz="1400" dirty="0" err="1" smtClean="0">
                <a:solidFill>
                  <a:schemeClr val="tx1"/>
                </a:solidFill>
              </a:rPr>
              <a:t>włąsciwej</a:t>
            </a:r>
            <a:r>
              <a:rPr lang="pl-PL" sz="1400" dirty="0" smtClean="0">
                <a:solidFill>
                  <a:schemeClr val="tx1"/>
                </a:solidFill>
              </a:rPr>
              <a:t> kadry zależy w dużej mierze sukces twojej firmy.</a:t>
            </a:r>
          </a:p>
          <a:p>
            <a:r>
              <a:rPr lang="pl-PL" sz="1400" b="1" dirty="0" smtClean="0">
                <a:solidFill>
                  <a:schemeClr val="tx1"/>
                </a:solidFill>
              </a:rPr>
              <a:t>Firma gdzie mamy dział </a:t>
            </a:r>
            <a:r>
              <a:rPr lang="pl-PL" sz="1400" b="1" dirty="0" err="1" smtClean="0">
                <a:solidFill>
                  <a:schemeClr val="tx1"/>
                </a:solidFill>
              </a:rPr>
              <a:t>B+R</a:t>
            </a:r>
            <a:r>
              <a:rPr lang="pl-PL" sz="1400" dirty="0" smtClean="0">
                <a:solidFill>
                  <a:schemeClr val="tx1"/>
                </a:solidFill>
              </a:rPr>
              <a:t>– w firmie, która posiada dział badawczo-rozwojowy istotnym aspektem będzie zatrudnienie odpowiednich naukowców lub współpraca z nimi na poziomie tzw. badań zleconych. Musisz mieć rozeznanie jakie </a:t>
            </a:r>
            <a:r>
              <a:rPr lang="pl-PL" sz="1400" dirty="0" err="1" smtClean="0">
                <a:solidFill>
                  <a:schemeClr val="tx1"/>
                </a:solidFill>
              </a:rPr>
              <a:t>portfolio</a:t>
            </a:r>
            <a:r>
              <a:rPr lang="pl-PL" sz="1400" dirty="0" smtClean="0">
                <a:solidFill>
                  <a:schemeClr val="tx1"/>
                </a:solidFill>
              </a:rPr>
              <a:t> projektów badawczych chcesz uruchomić. Pomoże ci to w skompletowaniu odpowiedniego zespołu </a:t>
            </a:r>
            <a:r>
              <a:rPr lang="pl-PL" sz="1400" dirty="0" err="1" smtClean="0">
                <a:solidFill>
                  <a:schemeClr val="tx1"/>
                </a:solidFill>
              </a:rPr>
              <a:t>B+R</a:t>
            </a:r>
            <a:r>
              <a:rPr lang="pl-PL" sz="1400" dirty="0" smtClean="0">
                <a:solidFill>
                  <a:schemeClr val="tx1"/>
                </a:solidFill>
              </a:rPr>
              <a:t>. Szukaj korelacji pomiędzy twoim </a:t>
            </a:r>
            <a:r>
              <a:rPr lang="pl-PL" sz="1400" dirty="0" err="1" smtClean="0">
                <a:solidFill>
                  <a:schemeClr val="tx1"/>
                </a:solidFill>
              </a:rPr>
              <a:t>portfolio</a:t>
            </a:r>
            <a:r>
              <a:rPr lang="pl-PL" sz="1400" dirty="0" smtClean="0">
                <a:solidFill>
                  <a:schemeClr val="tx1"/>
                </a:solidFill>
              </a:rPr>
              <a:t> a </a:t>
            </a:r>
            <a:r>
              <a:rPr lang="pl-PL" sz="1400" dirty="0" err="1" smtClean="0">
                <a:solidFill>
                  <a:schemeClr val="tx1"/>
                </a:solidFill>
              </a:rPr>
              <a:t>dotychczsowymi</a:t>
            </a:r>
            <a:r>
              <a:rPr lang="pl-PL" sz="1400" dirty="0" smtClean="0">
                <a:solidFill>
                  <a:schemeClr val="tx1"/>
                </a:solidFill>
              </a:rPr>
              <a:t> realizowanymi projektami badawczymi w CV naukowca. Myśl przyszłościowo. Pamiętaj, że projekty będą się zmieniać, niektóre też nie zostaną zrealizowane. Co zamierzasz zrobić wtedy z kapitałem ludzkim działu </a:t>
            </a:r>
            <a:r>
              <a:rPr lang="pl-PL" sz="1400" dirty="0" err="1" smtClean="0">
                <a:solidFill>
                  <a:schemeClr val="tx1"/>
                </a:solidFill>
              </a:rPr>
              <a:t>B+R</a:t>
            </a:r>
            <a:r>
              <a:rPr lang="pl-PL" sz="1400" dirty="0" smtClean="0">
                <a:solidFill>
                  <a:schemeClr val="tx1"/>
                </a:solidFill>
              </a:rPr>
              <a:t>?</a:t>
            </a:r>
          </a:p>
          <a:p>
            <a:r>
              <a:rPr lang="pl-PL" sz="1400" b="1" dirty="0" smtClean="0">
                <a:solidFill>
                  <a:schemeClr val="tx1"/>
                </a:solidFill>
              </a:rPr>
              <a:t>Firma gdzie mamy dział </a:t>
            </a:r>
            <a:r>
              <a:rPr lang="pl-PL" sz="1400" b="1" dirty="0" err="1" smtClean="0">
                <a:solidFill>
                  <a:schemeClr val="tx1"/>
                </a:solidFill>
              </a:rPr>
              <a:t>P+R</a:t>
            </a:r>
            <a:r>
              <a:rPr lang="pl-PL" sz="1400" b="1" dirty="0" smtClean="0">
                <a:solidFill>
                  <a:schemeClr val="tx1"/>
                </a:solidFill>
              </a:rPr>
              <a:t> </a:t>
            </a:r>
            <a:r>
              <a:rPr lang="pl-PL" sz="1400" dirty="0" smtClean="0">
                <a:solidFill>
                  <a:schemeClr val="tx1"/>
                </a:solidFill>
              </a:rPr>
              <a:t>– w firmie, która posiada dział projektowo-rozwojowy istotne będzie pozyskanie odpowiedniej kadry inżynierskiej. Podobnie jak w firmie gdzie mamy dział </a:t>
            </a:r>
            <a:r>
              <a:rPr lang="pl-PL" sz="1400" dirty="0" err="1" smtClean="0">
                <a:solidFill>
                  <a:schemeClr val="tx1"/>
                </a:solidFill>
              </a:rPr>
              <a:t>B+R</a:t>
            </a:r>
            <a:r>
              <a:rPr lang="pl-PL" sz="1400" dirty="0" smtClean="0">
                <a:solidFill>
                  <a:schemeClr val="tx1"/>
                </a:solidFill>
              </a:rPr>
              <a:t> szukaj korelacji pomiędzy </a:t>
            </a:r>
            <a:r>
              <a:rPr lang="pl-PL" sz="1400" dirty="0" err="1" smtClean="0">
                <a:solidFill>
                  <a:schemeClr val="tx1"/>
                </a:solidFill>
              </a:rPr>
              <a:t>portfolio</a:t>
            </a:r>
            <a:r>
              <a:rPr lang="pl-PL" sz="1400" dirty="0" smtClean="0">
                <a:solidFill>
                  <a:schemeClr val="tx1"/>
                </a:solidFill>
              </a:rPr>
              <a:t> projektów a wiedzą i doświadczeniem przyszłej kadry inżynierskiej.</a:t>
            </a:r>
          </a:p>
          <a:p>
            <a:r>
              <a:rPr lang="pl-PL" sz="1400" b="1" dirty="0" smtClean="0">
                <a:solidFill>
                  <a:schemeClr val="tx1"/>
                </a:solidFill>
              </a:rPr>
              <a:t>Komunikatywność</a:t>
            </a:r>
            <a:r>
              <a:rPr lang="pl-PL" sz="1400" dirty="0" smtClean="0">
                <a:solidFill>
                  <a:schemeClr val="tx1"/>
                </a:solidFill>
              </a:rPr>
              <a:t> </a:t>
            </a:r>
            <a:r>
              <a:rPr lang="pl-PL" sz="1400" b="1" dirty="0" smtClean="0">
                <a:solidFill>
                  <a:schemeClr val="tx1"/>
                </a:solidFill>
              </a:rPr>
              <a:t>i przepływ informacji</a:t>
            </a:r>
            <a:r>
              <a:rPr lang="pl-PL" sz="1400" dirty="0" smtClean="0">
                <a:solidFill>
                  <a:schemeClr val="tx1"/>
                </a:solidFill>
              </a:rPr>
              <a:t>– czy będzie to firma z działem badawczo-rozwojowym czy projektowo-rozwojowym to ważna komunikatywność i przepływ informacji pomiędzy naukowcami, inżynierami a ludźmi z działu marketingu i sprzedaży. Pamiętaj, wiele informacji ze strony klientów dotyczących potrzeb, reklamacji będzie właśnie trafiało do ludzi z marketingu i sprzedaży a następnie od nich do działów projektowych lub badawczych.</a:t>
            </a:r>
          </a:p>
          <a:p>
            <a:endParaRPr lang="pl-PL" sz="1400" dirty="0" smtClean="0">
              <a:solidFill>
                <a:schemeClr val="tx1"/>
              </a:solidFill>
            </a:endParaRPr>
          </a:p>
          <a:p>
            <a:endParaRPr lang="pl-PL" sz="1400" dirty="0">
              <a:solidFill>
                <a:schemeClr val="tx1"/>
              </a:solidFill>
            </a:endParaRPr>
          </a:p>
        </p:txBody>
      </p:sp>
      <p:sp>
        <p:nvSpPr>
          <p:cNvPr id="5" name="Symbol zastępczy stopki 4"/>
          <p:cNvSpPr>
            <a:spLocks noGrp="1"/>
          </p:cNvSpPr>
          <p:nvPr>
            <p:ph type="ftr" sz="quarter" idx="11"/>
          </p:nvPr>
        </p:nvSpPr>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27</a:t>
            </a:fld>
            <a:endParaRPr lang="pl-PL" dirty="0"/>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552" y="1628800"/>
            <a:ext cx="8147050" cy="504056"/>
          </a:xfrm>
          <a:prstGeom prst="rect">
            <a:avLst/>
          </a:prstGeom>
          <a:noFill/>
          <a:ln/>
        </p:spPr>
        <p:txBody>
          <a:bodyPr vert="horz" lIns="91440" tIns="45720" rIns="91440" bIns="45720" rtlCol="0" anchor="ctr">
            <a:noAutofit/>
          </a:bodyPr>
          <a:lstStyle/>
          <a:p>
            <a:pPr algn="ctr">
              <a:spcBef>
                <a:spcPct val="0"/>
              </a:spcBef>
              <a:defRPr/>
            </a:pPr>
            <a:r>
              <a:rPr lang="pl-PL" sz="2000" b="1" dirty="0" smtClean="0"/>
              <a:t>5. Jakie są kwalifikacje twojego zespołu?</a:t>
            </a:r>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988840"/>
            <a:ext cx="7772400" cy="1470025"/>
          </a:xfrm>
        </p:spPr>
        <p:txBody>
          <a:bodyPr/>
          <a:lstStyle/>
          <a:p>
            <a:r>
              <a:rPr lang="pl-PL" dirty="0" smtClean="0"/>
              <a:t>Dziękuję za uwagę</a:t>
            </a:r>
            <a:endParaRPr lang="pl-PL" dirty="0"/>
          </a:p>
        </p:txBody>
      </p:sp>
      <p:sp>
        <p:nvSpPr>
          <p:cNvPr id="3" name="Podtytuł 2"/>
          <p:cNvSpPr>
            <a:spLocks noGrp="1"/>
          </p:cNvSpPr>
          <p:nvPr>
            <p:ph type="subTitle" idx="1"/>
          </p:nvPr>
        </p:nvSpPr>
        <p:spPr>
          <a:xfrm>
            <a:off x="1331640" y="3284984"/>
            <a:ext cx="6400800" cy="1392560"/>
          </a:xfrm>
        </p:spPr>
        <p:txBody>
          <a:bodyPr/>
          <a:lstStyle/>
          <a:p>
            <a:r>
              <a:rPr lang="pl-PL" dirty="0" smtClean="0">
                <a:solidFill>
                  <a:schemeClr val="tx1"/>
                </a:solidFill>
              </a:rPr>
              <a:t>Tomasz Krawczyk</a:t>
            </a:r>
            <a:endParaRPr lang="pl-PL" dirty="0">
              <a:solidFill>
                <a:schemeClr val="tx1"/>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28</a:t>
            </a:fld>
            <a:endParaRPr lang="pl-PL"/>
          </a:p>
        </p:txBody>
      </p:sp>
      <p:sp>
        <p:nvSpPr>
          <p:cNvPr id="5" name="Symbol zastępczy stopki 4"/>
          <p:cNvSpPr>
            <a:spLocks noGrp="1"/>
          </p:cNvSpPr>
          <p:nvPr>
            <p:ph type="ftr" sz="quarter" idx="11"/>
          </p:nvPr>
        </p:nvSpPr>
        <p:spPr>
          <a:xfrm>
            <a:off x="1547664" y="4221088"/>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95536" y="296652"/>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19872" y="311749"/>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36296" y="188640"/>
            <a:ext cx="1437417" cy="1152128"/>
          </a:xfrm>
          <a:prstGeom prst="rect">
            <a:avLst/>
          </a:prstGeom>
          <a:noFill/>
          <a:ln w="9525">
            <a:noFill/>
            <a:miter lim="800000"/>
            <a:headEnd/>
            <a:tailEnd/>
          </a:ln>
        </p:spPr>
      </p:pic>
      <p:pic>
        <p:nvPicPr>
          <p:cNvPr id="9"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2008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3</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9" name="Rectangle 2"/>
          <p:cNvSpPr txBox="1">
            <a:spLocks noChangeArrowheads="1"/>
          </p:cNvSpPr>
          <p:nvPr/>
        </p:nvSpPr>
        <p:spPr>
          <a:xfrm>
            <a:off x="539750" y="357188"/>
            <a:ext cx="8147050" cy="490537"/>
          </a:xfrm>
          <a:prstGeom prst="rect">
            <a:avLst/>
          </a:prstGeom>
          <a:noFill/>
          <a:ln/>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0" i="0" u="none" strike="noStrike" kern="1200" cap="none" spc="0" normalizeH="0" baseline="0" noProof="0" dirty="0" smtClean="0">
                <a:ln>
                  <a:noFill/>
                </a:ln>
                <a:solidFill>
                  <a:schemeClr val="tx1"/>
                </a:solidFill>
                <a:effectLst/>
                <a:uLnTx/>
                <a:uFillTx/>
                <a:latin typeface="+mj-lt"/>
                <a:ea typeface="+mj-ea"/>
                <a:cs typeface="+mj-cs"/>
              </a:rPr>
              <a:t>Konkretyzacja koncepcji przedsięwzięcia</a:t>
            </a:r>
            <a:r>
              <a:rPr kumimoji="0" lang="pl-PL" sz="2800" b="0" i="0" u="none" strike="noStrike" kern="1200" cap="none" spc="0" normalizeH="0" noProof="0" dirty="0" smtClean="0">
                <a:ln>
                  <a:noFill/>
                </a:ln>
                <a:solidFill>
                  <a:schemeClr val="tx1"/>
                </a:solidFill>
                <a:effectLst/>
                <a:uLnTx/>
                <a:uFillTx/>
                <a:latin typeface="+mj-lt"/>
                <a:ea typeface="+mj-ea"/>
                <a:cs typeface="+mj-cs"/>
              </a:rPr>
              <a:t> - </a:t>
            </a:r>
            <a:r>
              <a:rPr kumimoji="0" lang="pl-PL" sz="2800" b="0" i="0" u="none" strike="noStrike" kern="1200" cap="none" spc="0" normalizeH="0" baseline="0" noProof="0" dirty="0" smtClean="0">
                <a:ln>
                  <a:noFill/>
                </a:ln>
                <a:solidFill>
                  <a:schemeClr val="tx1"/>
                </a:solidFill>
                <a:effectLst/>
                <a:uLnTx/>
                <a:uFillTx/>
                <a:latin typeface="+mj-lt"/>
                <a:ea typeface="+mj-ea"/>
                <a:cs typeface="+mj-cs"/>
              </a:rPr>
              <a:t>biznes plan</a:t>
            </a:r>
          </a:p>
        </p:txBody>
      </p:sp>
      <p:sp>
        <p:nvSpPr>
          <p:cNvPr id="10" name="Rectangle 4"/>
          <p:cNvSpPr>
            <a:spLocks noChangeArrowheads="1"/>
          </p:cNvSpPr>
          <p:nvPr/>
        </p:nvSpPr>
        <p:spPr bwMode="auto">
          <a:xfrm>
            <a:off x="539750" y="2708275"/>
            <a:ext cx="1223963" cy="1152525"/>
          </a:xfrm>
          <a:prstGeom prst="rect">
            <a:avLst/>
          </a:prstGeom>
          <a:solidFill>
            <a:srgbClr val="92D050"/>
          </a:solidFill>
          <a:ln w="9525">
            <a:solidFill>
              <a:schemeClr val="tx1"/>
            </a:solidFill>
            <a:miter lim="800000"/>
            <a:headEnd/>
            <a:tailEnd/>
          </a:ln>
          <a:effectLst/>
        </p:spPr>
        <p:txBody>
          <a:bodyPr wrap="none" anchor="ctr"/>
          <a:lstStyle/>
          <a:p>
            <a:pPr algn="ctr"/>
            <a:r>
              <a:rPr lang="pl-PL" sz="1800" dirty="0"/>
              <a:t>Wstępna</a:t>
            </a:r>
          </a:p>
          <a:p>
            <a:pPr algn="ctr"/>
            <a:r>
              <a:rPr lang="pl-PL" dirty="0"/>
              <a:t>k</a:t>
            </a:r>
            <a:r>
              <a:rPr lang="pl-PL" sz="1800" dirty="0" smtClean="0"/>
              <a:t>oncepcja</a:t>
            </a:r>
            <a:endParaRPr lang="pl-PL" sz="1800" dirty="0"/>
          </a:p>
          <a:p>
            <a:pPr algn="ctr"/>
            <a:r>
              <a:rPr lang="pl-PL" sz="1800" dirty="0"/>
              <a:t>biznesu</a:t>
            </a:r>
          </a:p>
        </p:txBody>
      </p:sp>
      <p:sp>
        <p:nvSpPr>
          <p:cNvPr id="11" name="Line 5"/>
          <p:cNvSpPr>
            <a:spLocks noChangeShapeType="1"/>
          </p:cNvSpPr>
          <p:nvPr/>
        </p:nvSpPr>
        <p:spPr bwMode="auto">
          <a:xfrm>
            <a:off x="1763713" y="3284538"/>
            <a:ext cx="1655762" cy="0"/>
          </a:xfrm>
          <a:prstGeom prst="line">
            <a:avLst/>
          </a:prstGeom>
          <a:noFill/>
          <a:ln w="9525">
            <a:solidFill>
              <a:schemeClr val="tx1"/>
            </a:solidFill>
            <a:round/>
            <a:headEnd/>
            <a:tailEnd/>
          </a:ln>
          <a:effectLst/>
        </p:spPr>
        <p:txBody>
          <a:bodyPr/>
          <a:lstStyle/>
          <a:p>
            <a:endParaRPr lang="pl-PL"/>
          </a:p>
        </p:txBody>
      </p:sp>
      <p:sp>
        <p:nvSpPr>
          <p:cNvPr id="12" name="Line 6"/>
          <p:cNvSpPr>
            <a:spLocks noChangeShapeType="1"/>
          </p:cNvSpPr>
          <p:nvPr/>
        </p:nvSpPr>
        <p:spPr bwMode="auto">
          <a:xfrm>
            <a:off x="3419475" y="2060575"/>
            <a:ext cx="0" cy="2232025"/>
          </a:xfrm>
          <a:prstGeom prst="line">
            <a:avLst/>
          </a:prstGeom>
          <a:noFill/>
          <a:ln w="9525">
            <a:solidFill>
              <a:schemeClr val="tx1"/>
            </a:solidFill>
            <a:round/>
            <a:headEnd/>
            <a:tailEnd/>
          </a:ln>
          <a:effectLst/>
        </p:spPr>
        <p:txBody>
          <a:bodyPr/>
          <a:lstStyle/>
          <a:p>
            <a:endParaRPr lang="pl-PL"/>
          </a:p>
        </p:txBody>
      </p:sp>
      <p:sp>
        <p:nvSpPr>
          <p:cNvPr id="13" name="Line 7"/>
          <p:cNvSpPr>
            <a:spLocks noChangeShapeType="1"/>
          </p:cNvSpPr>
          <p:nvPr/>
        </p:nvSpPr>
        <p:spPr bwMode="auto">
          <a:xfrm>
            <a:off x="3419475" y="4292600"/>
            <a:ext cx="288925" cy="0"/>
          </a:xfrm>
          <a:prstGeom prst="line">
            <a:avLst/>
          </a:prstGeom>
          <a:noFill/>
          <a:ln w="9525">
            <a:solidFill>
              <a:schemeClr val="tx1"/>
            </a:solidFill>
            <a:round/>
            <a:headEnd/>
            <a:tailEnd type="triangle" w="med" len="med"/>
          </a:ln>
          <a:effectLst/>
        </p:spPr>
        <p:txBody>
          <a:bodyPr/>
          <a:lstStyle/>
          <a:p>
            <a:endParaRPr lang="pl-PL"/>
          </a:p>
        </p:txBody>
      </p:sp>
      <p:sp>
        <p:nvSpPr>
          <p:cNvPr id="14" name="Line 8"/>
          <p:cNvSpPr>
            <a:spLocks noChangeShapeType="1"/>
          </p:cNvSpPr>
          <p:nvPr/>
        </p:nvSpPr>
        <p:spPr bwMode="auto">
          <a:xfrm>
            <a:off x="3419475" y="2060575"/>
            <a:ext cx="215900" cy="0"/>
          </a:xfrm>
          <a:prstGeom prst="line">
            <a:avLst/>
          </a:prstGeom>
          <a:noFill/>
          <a:ln w="9525">
            <a:solidFill>
              <a:schemeClr val="tx1"/>
            </a:solidFill>
            <a:round/>
            <a:headEnd/>
            <a:tailEnd type="triangle" w="med" len="med"/>
          </a:ln>
          <a:effectLst/>
        </p:spPr>
        <p:txBody>
          <a:bodyPr/>
          <a:lstStyle/>
          <a:p>
            <a:endParaRPr lang="pl-PL"/>
          </a:p>
        </p:txBody>
      </p:sp>
      <p:sp>
        <p:nvSpPr>
          <p:cNvPr id="15" name="Rectangle 9"/>
          <p:cNvSpPr>
            <a:spLocks noChangeArrowheads="1"/>
          </p:cNvSpPr>
          <p:nvPr/>
        </p:nvSpPr>
        <p:spPr bwMode="auto">
          <a:xfrm>
            <a:off x="3635375" y="1484313"/>
            <a:ext cx="2016125" cy="1081087"/>
          </a:xfrm>
          <a:prstGeom prst="rect">
            <a:avLst/>
          </a:prstGeom>
          <a:solidFill>
            <a:srgbClr val="92D050"/>
          </a:solidFill>
          <a:ln w="9525">
            <a:solidFill>
              <a:schemeClr val="tx1"/>
            </a:solidFill>
            <a:miter lim="800000"/>
            <a:headEnd/>
            <a:tailEnd/>
          </a:ln>
          <a:effectLst/>
        </p:spPr>
        <p:txBody>
          <a:bodyPr wrap="none" anchor="ctr"/>
          <a:lstStyle/>
          <a:p>
            <a:pPr algn="ctr"/>
            <a:r>
              <a:rPr lang="pl-PL" sz="1800"/>
              <a:t>Pogłębiona analiza,</a:t>
            </a:r>
          </a:p>
          <a:p>
            <a:pPr algn="ctr"/>
            <a:r>
              <a:rPr lang="pl-PL" sz="1800"/>
              <a:t>modyfikacja </a:t>
            </a:r>
          </a:p>
          <a:p>
            <a:pPr algn="ctr"/>
            <a:r>
              <a:rPr lang="pl-PL" sz="1800"/>
              <a:t>wstępnej koncepcji</a:t>
            </a:r>
          </a:p>
          <a:p>
            <a:pPr algn="ctr"/>
            <a:endParaRPr lang="pl-PL" sz="1800"/>
          </a:p>
        </p:txBody>
      </p:sp>
      <p:sp>
        <p:nvSpPr>
          <p:cNvPr id="16" name="Rectangle 10"/>
          <p:cNvSpPr>
            <a:spLocks noChangeArrowheads="1"/>
          </p:cNvSpPr>
          <p:nvPr/>
        </p:nvSpPr>
        <p:spPr bwMode="auto">
          <a:xfrm>
            <a:off x="3708400" y="3644900"/>
            <a:ext cx="1871663" cy="1368425"/>
          </a:xfrm>
          <a:prstGeom prst="rect">
            <a:avLst/>
          </a:prstGeom>
          <a:solidFill>
            <a:srgbClr val="92D050"/>
          </a:solidFill>
          <a:ln w="9525">
            <a:solidFill>
              <a:schemeClr val="tx1"/>
            </a:solidFill>
            <a:miter lim="800000"/>
            <a:headEnd/>
            <a:tailEnd/>
          </a:ln>
          <a:effectLst/>
        </p:spPr>
        <p:txBody>
          <a:bodyPr wrap="none" anchor="ctr"/>
          <a:lstStyle/>
          <a:p>
            <a:pPr algn="ctr"/>
            <a:r>
              <a:rPr lang="pl-PL" sz="1800"/>
              <a:t>Analiza finansowa</a:t>
            </a:r>
          </a:p>
        </p:txBody>
      </p:sp>
      <p:sp>
        <p:nvSpPr>
          <p:cNvPr id="17" name="Line 11"/>
          <p:cNvSpPr>
            <a:spLocks noChangeShapeType="1"/>
          </p:cNvSpPr>
          <p:nvPr/>
        </p:nvSpPr>
        <p:spPr bwMode="auto">
          <a:xfrm>
            <a:off x="5651500" y="1916113"/>
            <a:ext cx="144463" cy="0"/>
          </a:xfrm>
          <a:prstGeom prst="line">
            <a:avLst/>
          </a:prstGeom>
          <a:noFill/>
          <a:ln w="9525">
            <a:solidFill>
              <a:schemeClr val="tx1"/>
            </a:solidFill>
            <a:round/>
            <a:headEnd/>
            <a:tailEnd/>
          </a:ln>
          <a:effectLst/>
        </p:spPr>
        <p:txBody>
          <a:bodyPr/>
          <a:lstStyle/>
          <a:p>
            <a:endParaRPr lang="pl-PL"/>
          </a:p>
        </p:txBody>
      </p:sp>
      <p:sp>
        <p:nvSpPr>
          <p:cNvPr id="18" name="Line 13"/>
          <p:cNvSpPr>
            <a:spLocks noChangeShapeType="1"/>
          </p:cNvSpPr>
          <p:nvPr/>
        </p:nvSpPr>
        <p:spPr bwMode="auto">
          <a:xfrm>
            <a:off x="5580063" y="4292600"/>
            <a:ext cx="215900" cy="0"/>
          </a:xfrm>
          <a:prstGeom prst="line">
            <a:avLst/>
          </a:prstGeom>
          <a:noFill/>
          <a:ln w="9525">
            <a:solidFill>
              <a:schemeClr val="tx1"/>
            </a:solidFill>
            <a:round/>
            <a:headEnd/>
            <a:tailEnd/>
          </a:ln>
          <a:effectLst/>
        </p:spPr>
        <p:txBody>
          <a:bodyPr/>
          <a:lstStyle/>
          <a:p>
            <a:endParaRPr lang="pl-PL"/>
          </a:p>
        </p:txBody>
      </p:sp>
      <p:sp>
        <p:nvSpPr>
          <p:cNvPr id="19" name="Line 14"/>
          <p:cNvSpPr>
            <a:spLocks noChangeShapeType="1"/>
          </p:cNvSpPr>
          <p:nvPr/>
        </p:nvSpPr>
        <p:spPr bwMode="auto">
          <a:xfrm>
            <a:off x="5795963" y="1916113"/>
            <a:ext cx="0" cy="2376487"/>
          </a:xfrm>
          <a:prstGeom prst="line">
            <a:avLst/>
          </a:prstGeom>
          <a:noFill/>
          <a:ln w="9525">
            <a:solidFill>
              <a:schemeClr val="tx1"/>
            </a:solidFill>
            <a:round/>
            <a:headEnd/>
            <a:tailEnd/>
          </a:ln>
          <a:effectLst/>
        </p:spPr>
        <p:txBody>
          <a:bodyPr/>
          <a:lstStyle/>
          <a:p>
            <a:endParaRPr lang="pl-PL"/>
          </a:p>
        </p:txBody>
      </p:sp>
      <p:sp>
        <p:nvSpPr>
          <p:cNvPr id="20" name="Line 15"/>
          <p:cNvSpPr>
            <a:spLocks noChangeShapeType="1"/>
          </p:cNvSpPr>
          <p:nvPr/>
        </p:nvSpPr>
        <p:spPr bwMode="auto">
          <a:xfrm>
            <a:off x="5795963" y="4076700"/>
            <a:ext cx="1008062" cy="0"/>
          </a:xfrm>
          <a:prstGeom prst="line">
            <a:avLst/>
          </a:prstGeom>
          <a:noFill/>
          <a:ln w="9525">
            <a:solidFill>
              <a:schemeClr val="tx1"/>
            </a:solidFill>
            <a:round/>
            <a:headEnd/>
            <a:tailEnd type="triangle" w="med" len="med"/>
          </a:ln>
          <a:effectLst/>
        </p:spPr>
        <p:txBody>
          <a:bodyPr/>
          <a:lstStyle/>
          <a:p>
            <a:endParaRPr lang="pl-PL"/>
          </a:p>
        </p:txBody>
      </p:sp>
      <p:sp>
        <p:nvSpPr>
          <p:cNvPr id="21" name="Rectangle 16"/>
          <p:cNvSpPr>
            <a:spLocks noChangeArrowheads="1"/>
          </p:cNvSpPr>
          <p:nvPr/>
        </p:nvSpPr>
        <p:spPr bwMode="auto">
          <a:xfrm>
            <a:off x="6804025" y="3644900"/>
            <a:ext cx="1871663" cy="936625"/>
          </a:xfrm>
          <a:prstGeom prst="rect">
            <a:avLst/>
          </a:prstGeom>
          <a:solidFill>
            <a:schemeClr val="bg1">
              <a:lumMod val="85000"/>
            </a:schemeClr>
          </a:solidFill>
          <a:ln w="9525">
            <a:solidFill>
              <a:schemeClr val="tx1"/>
            </a:solidFill>
            <a:miter lim="800000"/>
            <a:headEnd/>
            <a:tailEnd/>
          </a:ln>
          <a:effectLst/>
        </p:spPr>
        <p:txBody>
          <a:bodyPr wrap="none" anchor="ctr"/>
          <a:lstStyle/>
          <a:p>
            <a:pPr algn="ctr"/>
            <a:r>
              <a:rPr lang="pl-PL" sz="1800" b="1" u="sng" dirty="0" smtClean="0"/>
              <a:t>Biznes plan</a:t>
            </a:r>
            <a:endParaRPr lang="pl-PL" sz="1800" b="1" u="sng" dirty="0"/>
          </a:p>
          <a:p>
            <a:pPr algn="ctr"/>
            <a:r>
              <a:rPr lang="pl-PL" sz="1800" b="1" u="sng" dirty="0"/>
              <a:t>Wersja bazowa</a:t>
            </a:r>
          </a:p>
        </p:txBody>
      </p:sp>
      <p:sp>
        <p:nvSpPr>
          <p:cNvPr id="22" name="Rectangle 17"/>
          <p:cNvSpPr>
            <a:spLocks noChangeArrowheads="1"/>
          </p:cNvSpPr>
          <p:nvPr/>
        </p:nvSpPr>
        <p:spPr bwMode="auto">
          <a:xfrm>
            <a:off x="6588125" y="1412875"/>
            <a:ext cx="2305050" cy="1511300"/>
          </a:xfrm>
          <a:prstGeom prst="rect">
            <a:avLst/>
          </a:prstGeom>
          <a:solidFill>
            <a:srgbClr val="FFC000"/>
          </a:solidFill>
          <a:ln w="9525">
            <a:solidFill>
              <a:schemeClr val="tx1"/>
            </a:solidFill>
            <a:miter lim="800000"/>
            <a:headEnd/>
            <a:tailEnd/>
          </a:ln>
          <a:effectLst/>
        </p:spPr>
        <p:txBody>
          <a:bodyPr wrap="none" anchor="ctr"/>
          <a:lstStyle/>
          <a:p>
            <a:pPr algn="ctr"/>
            <a:r>
              <a:rPr lang="pl-PL" sz="1800"/>
              <a:t>Założenia strategiczne</a:t>
            </a:r>
          </a:p>
          <a:p>
            <a:pPr algn="ctr"/>
            <a:r>
              <a:rPr lang="pl-PL" sz="1800"/>
              <a:t>Kryteria rynkowe</a:t>
            </a:r>
          </a:p>
          <a:p>
            <a:pPr algn="ctr"/>
            <a:r>
              <a:rPr lang="pl-PL" sz="1800"/>
              <a:t>Kryteria operacyjne</a:t>
            </a:r>
          </a:p>
          <a:p>
            <a:pPr algn="ctr"/>
            <a:r>
              <a:rPr lang="pl-PL" sz="1800"/>
              <a:t>Kryteria finansowe</a:t>
            </a:r>
          </a:p>
        </p:txBody>
      </p:sp>
      <p:sp>
        <p:nvSpPr>
          <p:cNvPr id="23" name="Line 18"/>
          <p:cNvSpPr>
            <a:spLocks noChangeShapeType="1"/>
          </p:cNvSpPr>
          <p:nvPr/>
        </p:nvSpPr>
        <p:spPr bwMode="auto">
          <a:xfrm>
            <a:off x="250825" y="1052513"/>
            <a:ext cx="0" cy="4392612"/>
          </a:xfrm>
          <a:prstGeom prst="line">
            <a:avLst/>
          </a:prstGeom>
          <a:noFill/>
          <a:ln w="9525">
            <a:solidFill>
              <a:schemeClr val="tx1"/>
            </a:solidFill>
            <a:round/>
            <a:headEnd/>
            <a:tailEnd/>
          </a:ln>
          <a:effectLst/>
        </p:spPr>
        <p:txBody>
          <a:bodyPr/>
          <a:lstStyle/>
          <a:p>
            <a:endParaRPr lang="pl-PL"/>
          </a:p>
        </p:txBody>
      </p:sp>
      <p:sp>
        <p:nvSpPr>
          <p:cNvPr id="24" name="Line 19"/>
          <p:cNvSpPr>
            <a:spLocks noChangeShapeType="1"/>
          </p:cNvSpPr>
          <p:nvPr/>
        </p:nvSpPr>
        <p:spPr bwMode="auto">
          <a:xfrm>
            <a:off x="250825" y="5445125"/>
            <a:ext cx="8642350" cy="0"/>
          </a:xfrm>
          <a:prstGeom prst="line">
            <a:avLst/>
          </a:prstGeom>
          <a:noFill/>
          <a:ln w="9525">
            <a:solidFill>
              <a:schemeClr val="tx1"/>
            </a:solidFill>
            <a:round/>
            <a:headEnd/>
            <a:tailEnd/>
          </a:ln>
          <a:effectLst/>
        </p:spPr>
        <p:txBody>
          <a:bodyPr/>
          <a:lstStyle/>
          <a:p>
            <a:endParaRPr lang="pl-PL"/>
          </a:p>
        </p:txBody>
      </p:sp>
      <p:sp>
        <p:nvSpPr>
          <p:cNvPr id="25" name="Line 20"/>
          <p:cNvSpPr>
            <a:spLocks noChangeShapeType="1"/>
          </p:cNvSpPr>
          <p:nvPr/>
        </p:nvSpPr>
        <p:spPr bwMode="auto">
          <a:xfrm flipV="1">
            <a:off x="8893175" y="3284538"/>
            <a:ext cx="0" cy="2160587"/>
          </a:xfrm>
          <a:prstGeom prst="line">
            <a:avLst/>
          </a:prstGeom>
          <a:noFill/>
          <a:ln w="9525">
            <a:solidFill>
              <a:schemeClr val="tx1"/>
            </a:solidFill>
            <a:round/>
            <a:headEnd/>
            <a:tailEnd/>
          </a:ln>
          <a:effectLst/>
        </p:spPr>
        <p:txBody>
          <a:bodyPr/>
          <a:lstStyle/>
          <a:p>
            <a:endParaRPr lang="pl-PL"/>
          </a:p>
        </p:txBody>
      </p:sp>
      <p:sp>
        <p:nvSpPr>
          <p:cNvPr id="26" name="Line 21"/>
          <p:cNvSpPr>
            <a:spLocks noChangeShapeType="1"/>
          </p:cNvSpPr>
          <p:nvPr/>
        </p:nvSpPr>
        <p:spPr bwMode="auto">
          <a:xfrm flipH="1">
            <a:off x="6227763" y="3284538"/>
            <a:ext cx="2665412" cy="0"/>
          </a:xfrm>
          <a:prstGeom prst="line">
            <a:avLst/>
          </a:prstGeom>
          <a:noFill/>
          <a:ln w="9525">
            <a:solidFill>
              <a:schemeClr val="tx1"/>
            </a:solidFill>
            <a:round/>
            <a:headEnd/>
            <a:tailEnd/>
          </a:ln>
          <a:effectLst/>
        </p:spPr>
        <p:txBody>
          <a:bodyPr/>
          <a:lstStyle/>
          <a:p>
            <a:endParaRPr lang="pl-PL"/>
          </a:p>
        </p:txBody>
      </p:sp>
      <p:sp>
        <p:nvSpPr>
          <p:cNvPr id="27" name="Line 22"/>
          <p:cNvSpPr>
            <a:spLocks noChangeShapeType="1"/>
          </p:cNvSpPr>
          <p:nvPr/>
        </p:nvSpPr>
        <p:spPr bwMode="auto">
          <a:xfrm flipV="1">
            <a:off x="6227763" y="1052513"/>
            <a:ext cx="0" cy="2232025"/>
          </a:xfrm>
          <a:prstGeom prst="line">
            <a:avLst/>
          </a:prstGeom>
          <a:noFill/>
          <a:ln w="9525">
            <a:solidFill>
              <a:schemeClr val="tx1"/>
            </a:solidFill>
            <a:round/>
            <a:headEnd/>
            <a:tailEnd/>
          </a:ln>
          <a:effectLst/>
        </p:spPr>
        <p:txBody>
          <a:bodyPr/>
          <a:lstStyle/>
          <a:p>
            <a:endParaRPr lang="pl-PL"/>
          </a:p>
        </p:txBody>
      </p:sp>
      <p:sp>
        <p:nvSpPr>
          <p:cNvPr id="28" name="Line 23"/>
          <p:cNvSpPr>
            <a:spLocks noChangeShapeType="1"/>
          </p:cNvSpPr>
          <p:nvPr/>
        </p:nvSpPr>
        <p:spPr bwMode="auto">
          <a:xfrm>
            <a:off x="250825" y="1052513"/>
            <a:ext cx="5976938" cy="0"/>
          </a:xfrm>
          <a:prstGeom prst="line">
            <a:avLst/>
          </a:prstGeom>
          <a:noFill/>
          <a:ln w="9525">
            <a:solidFill>
              <a:schemeClr val="tx1"/>
            </a:solidFill>
            <a:round/>
            <a:headEnd/>
            <a:tailEnd/>
          </a:ln>
          <a:effectLst/>
        </p:spPr>
        <p:txBody>
          <a:bodyPr/>
          <a:lstStyle/>
          <a:p>
            <a:endParaRPr lang="pl-PL"/>
          </a:p>
        </p:txBody>
      </p:sp>
      <p:sp>
        <p:nvSpPr>
          <p:cNvPr id="29" name="Rectangle 24"/>
          <p:cNvSpPr>
            <a:spLocks noChangeArrowheads="1"/>
          </p:cNvSpPr>
          <p:nvPr/>
        </p:nvSpPr>
        <p:spPr bwMode="auto">
          <a:xfrm>
            <a:off x="684213" y="5229225"/>
            <a:ext cx="2016125" cy="504825"/>
          </a:xfrm>
          <a:prstGeom prst="rect">
            <a:avLst/>
          </a:prstGeom>
          <a:solidFill>
            <a:schemeClr val="bg1"/>
          </a:solidFill>
          <a:ln w="9525">
            <a:solidFill>
              <a:schemeClr val="tx1"/>
            </a:solidFill>
            <a:miter lim="800000"/>
            <a:headEnd/>
            <a:tailEnd/>
          </a:ln>
          <a:effectLst/>
        </p:spPr>
        <p:txBody>
          <a:bodyPr wrap="none" anchor="ctr"/>
          <a:lstStyle/>
          <a:p>
            <a:pPr algn="ctr"/>
            <a:r>
              <a:rPr lang="pl-PL" sz="1800"/>
              <a:t>Projekty</a:t>
            </a:r>
          </a:p>
        </p:txBody>
      </p:sp>
      <p:sp>
        <p:nvSpPr>
          <p:cNvPr id="30" name="Rectangle 25"/>
          <p:cNvSpPr>
            <a:spLocks noChangeArrowheads="1"/>
          </p:cNvSpPr>
          <p:nvPr/>
        </p:nvSpPr>
        <p:spPr bwMode="auto">
          <a:xfrm>
            <a:off x="6588125" y="908050"/>
            <a:ext cx="2305050" cy="504825"/>
          </a:xfrm>
          <a:prstGeom prst="rect">
            <a:avLst/>
          </a:prstGeom>
          <a:solidFill>
            <a:srgbClr val="FFC000"/>
          </a:solidFill>
          <a:ln w="9525">
            <a:solidFill>
              <a:schemeClr val="tx1"/>
            </a:solidFill>
            <a:miter lim="800000"/>
            <a:headEnd/>
            <a:tailEnd/>
          </a:ln>
          <a:effectLst/>
        </p:spPr>
        <p:txBody>
          <a:bodyPr wrap="none" anchor="ctr"/>
          <a:lstStyle/>
          <a:p>
            <a:pPr algn="ctr"/>
            <a:r>
              <a:rPr lang="pl-PL" sz="1800"/>
              <a:t>Kryteria biznesowe</a:t>
            </a:r>
          </a:p>
        </p:txBody>
      </p:sp>
      <p:sp>
        <p:nvSpPr>
          <p:cNvPr id="31" name="Line 26"/>
          <p:cNvSpPr>
            <a:spLocks noChangeShapeType="1"/>
          </p:cNvSpPr>
          <p:nvPr/>
        </p:nvSpPr>
        <p:spPr bwMode="auto">
          <a:xfrm>
            <a:off x="6588125" y="1916113"/>
            <a:ext cx="2305050" cy="0"/>
          </a:xfrm>
          <a:prstGeom prst="line">
            <a:avLst/>
          </a:prstGeom>
          <a:noFill/>
          <a:ln w="9525">
            <a:solidFill>
              <a:schemeClr val="tx1"/>
            </a:solidFill>
            <a:round/>
            <a:headEnd/>
            <a:tailEnd/>
          </a:ln>
          <a:effectLst/>
        </p:spPr>
        <p:txBody>
          <a:bodyPr/>
          <a:lstStyle/>
          <a:p>
            <a:endParaRPr lang="pl-PL"/>
          </a:p>
        </p:txBody>
      </p:sp>
      <p:sp>
        <p:nvSpPr>
          <p:cNvPr id="32" name="Line 27"/>
          <p:cNvSpPr>
            <a:spLocks noChangeShapeType="1"/>
          </p:cNvSpPr>
          <p:nvPr/>
        </p:nvSpPr>
        <p:spPr bwMode="auto">
          <a:xfrm>
            <a:off x="6588125" y="2133600"/>
            <a:ext cx="2305050" cy="0"/>
          </a:xfrm>
          <a:prstGeom prst="line">
            <a:avLst/>
          </a:prstGeom>
          <a:noFill/>
          <a:ln w="9525">
            <a:solidFill>
              <a:schemeClr val="tx1"/>
            </a:solidFill>
            <a:round/>
            <a:headEnd/>
            <a:tailEnd/>
          </a:ln>
          <a:effectLst/>
        </p:spPr>
        <p:txBody>
          <a:bodyPr/>
          <a:lstStyle/>
          <a:p>
            <a:endParaRPr lang="pl-PL"/>
          </a:p>
        </p:txBody>
      </p:sp>
      <p:sp>
        <p:nvSpPr>
          <p:cNvPr id="33" name="Line 28"/>
          <p:cNvSpPr>
            <a:spLocks noChangeShapeType="1"/>
          </p:cNvSpPr>
          <p:nvPr/>
        </p:nvSpPr>
        <p:spPr bwMode="auto">
          <a:xfrm>
            <a:off x="6588125" y="2492375"/>
            <a:ext cx="2305050" cy="0"/>
          </a:xfrm>
          <a:prstGeom prst="line">
            <a:avLst/>
          </a:prstGeom>
          <a:noFill/>
          <a:ln w="9525">
            <a:solidFill>
              <a:schemeClr val="tx1"/>
            </a:solidFill>
            <a:round/>
            <a:headEnd/>
            <a:tailEnd/>
          </a:ln>
          <a:effectLst/>
        </p:spPr>
        <p:txBody>
          <a:bodyPr/>
          <a:lstStyle/>
          <a:p>
            <a:endParaRPr lang="pl-PL"/>
          </a:p>
        </p:txBody>
      </p:sp>
      <p:sp>
        <p:nvSpPr>
          <p:cNvPr id="34" name="pole tekstowe 33"/>
          <p:cNvSpPr txBox="1"/>
          <p:nvPr/>
        </p:nvSpPr>
        <p:spPr>
          <a:xfrm>
            <a:off x="-1" y="6597352"/>
            <a:ext cx="8964613" cy="246221"/>
          </a:xfrm>
          <a:prstGeom prst="rect">
            <a:avLst/>
          </a:prstGeom>
          <a:noFill/>
        </p:spPr>
        <p:txBody>
          <a:bodyPr wrap="square" rtlCol="0">
            <a:spAutoFit/>
          </a:bodyPr>
          <a:lstStyle/>
          <a:p>
            <a:r>
              <a:rPr lang="pl-PL" sz="1000" dirty="0" smtClean="0"/>
              <a:t>Źródło: Cieślik J.: Przedsiębiorczość dla ambitnych. Wydawnictwo Akademickie i Profesjonalne Sp. Z o.o. . Warszawa 2006. s.105</a:t>
            </a:r>
            <a:endParaRPr lang="pl-PL"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4</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sp>
        <p:nvSpPr>
          <p:cNvPr id="9" name="Rectangle 2"/>
          <p:cNvSpPr txBox="1">
            <a:spLocks noChangeArrowheads="1"/>
          </p:cNvSpPr>
          <p:nvPr/>
        </p:nvSpPr>
        <p:spPr>
          <a:xfrm>
            <a:off x="539750" y="357188"/>
            <a:ext cx="8147050" cy="490537"/>
          </a:xfrm>
          <a:prstGeom prst="rect">
            <a:avLst/>
          </a:prstGeom>
          <a:noFill/>
          <a:ln/>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800" b="0" i="0" u="none" strike="noStrike" kern="1200" cap="none" spc="0" normalizeH="0" baseline="0" noProof="0" smtClean="0">
                <a:ln>
                  <a:noFill/>
                </a:ln>
                <a:solidFill>
                  <a:schemeClr val="tx1"/>
                </a:solidFill>
                <a:effectLst/>
                <a:uLnTx/>
                <a:uFillTx/>
                <a:latin typeface="+mj-lt"/>
                <a:ea typeface="+mj-ea"/>
                <a:cs typeface="+mj-cs"/>
              </a:rPr>
              <a:t>Przygotowanie do uruchomienia biznesu</a:t>
            </a:r>
          </a:p>
        </p:txBody>
      </p:sp>
      <p:sp>
        <p:nvSpPr>
          <p:cNvPr id="10" name="Rectangle 4"/>
          <p:cNvSpPr>
            <a:spLocks noChangeArrowheads="1"/>
          </p:cNvSpPr>
          <p:nvPr/>
        </p:nvSpPr>
        <p:spPr bwMode="auto">
          <a:xfrm>
            <a:off x="179388" y="2492375"/>
            <a:ext cx="1657350" cy="1081088"/>
          </a:xfrm>
          <a:prstGeom prst="rect">
            <a:avLst/>
          </a:prstGeom>
          <a:solidFill>
            <a:schemeClr val="bg1">
              <a:lumMod val="85000"/>
            </a:schemeClr>
          </a:solidFill>
          <a:ln w="9525">
            <a:solidFill>
              <a:schemeClr val="tx1"/>
            </a:solidFill>
            <a:miter lim="800000"/>
            <a:headEnd/>
            <a:tailEnd/>
          </a:ln>
          <a:effectLst/>
        </p:spPr>
        <p:txBody>
          <a:bodyPr wrap="none" anchor="ctr"/>
          <a:lstStyle/>
          <a:p>
            <a:pPr algn="ctr"/>
            <a:r>
              <a:rPr lang="pl-PL" sz="1800" b="1" dirty="0" smtClean="0"/>
              <a:t>Biznes plan</a:t>
            </a:r>
            <a:endParaRPr lang="pl-PL" sz="1800" b="1" dirty="0"/>
          </a:p>
          <a:p>
            <a:pPr algn="ctr"/>
            <a:r>
              <a:rPr lang="pl-PL" sz="1800" b="1" dirty="0" smtClean="0"/>
              <a:t>wersja </a:t>
            </a:r>
            <a:r>
              <a:rPr lang="pl-PL" sz="1800" b="1" dirty="0"/>
              <a:t>bazowa</a:t>
            </a:r>
          </a:p>
        </p:txBody>
      </p:sp>
      <p:sp>
        <p:nvSpPr>
          <p:cNvPr id="11" name="Rectangle 5"/>
          <p:cNvSpPr>
            <a:spLocks noChangeArrowheads="1"/>
          </p:cNvSpPr>
          <p:nvPr/>
        </p:nvSpPr>
        <p:spPr bwMode="auto">
          <a:xfrm>
            <a:off x="2700338" y="1196975"/>
            <a:ext cx="1511300" cy="1081088"/>
          </a:xfrm>
          <a:prstGeom prst="rect">
            <a:avLst/>
          </a:prstGeom>
          <a:solidFill>
            <a:srgbClr val="FFFF00"/>
          </a:solidFill>
          <a:ln w="9525">
            <a:solidFill>
              <a:schemeClr val="tx1"/>
            </a:solidFill>
            <a:miter lim="800000"/>
            <a:headEnd/>
            <a:tailEnd/>
          </a:ln>
          <a:effectLst/>
        </p:spPr>
        <p:txBody>
          <a:bodyPr wrap="none" anchor="ctr"/>
          <a:lstStyle/>
          <a:p>
            <a:pPr algn="ctr"/>
            <a:r>
              <a:rPr lang="pl-PL" sz="1800"/>
              <a:t>Finansowanie</a:t>
            </a:r>
          </a:p>
          <a:p>
            <a:pPr algn="ctr"/>
            <a:r>
              <a:rPr lang="pl-PL" sz="1800"/>
              <a:t>zewnętrzne</a:t>
            </a:r>
          </a:p>
        </p:txBody>
      </p:sp>
      <p:sp>
        <p:nvSpPr>
          <p:cNvPr id="12" name="Rectangle 6"/>
          <p:cNvSpPr>
            <a:spLocks noChangeArrowheads="1"/>
          </p:cNvSpPr>
          <p:nvPr/>
        </p:nvSpPr>
        <p:spPr bwMode="auto">
          <a:xfrm>
            <a:off x="2700338" y="3933825"/>
            <a:ext cx="1439862" cy="1081088"/>
          </a:xfrm>
          <a:prstGeom prst="rect">
            <a:avLst/>
          </a:prstGeom>
          <a:solidFill>
            <a:srgbClr val="FFC000"/>
          </a:solidFill>
          <a:ln w="9525">
            <a:solidFill>
              <a:schemeClr val="tx1"/>
            </a:solidFill>
            <a:miter lim="800000"/>
            <a:headEnd/>
            <a:tailEnd/>
          </a:ln>
          <a:effectLst/>
        </p:spPr>
        <p:txBody>
          <a:bodyPr wrap="none" anchor="ctr"/>
          <a:lstStyle/>
          <a:p>
            <a:pPr algn="ctr"/>
            <a:r>
              <a:rPr lang="pl-PL" sz="1800"/>
              <a:t>Finansowanie</a:t>
            </a:r>
          </a:p>
          <a:p>
            <a:pPr algn="ctr"/>
            <a:r>
              <a:rPr lang="pl-PL" sz="1800"/>
              <a:t>własne</a:t>
            </a:r>
          </a:p>
        </p:txBody>
      </p:sp>
      <p:sp>
        <p:nvSpPr>
          <p:cNvPr id="13" name="Line 8"/>
          <p:cNvSpPr>
            <a:spLocks noChangeShapeType="1"/>
          </p:cNvSpPr>
          <p:nvPr/>
        </p:nvSpPr>
        <p:spPr bwMode="auto">
          <a:xfrm>
            <a:off x="1835150" y="3068638"/>
            <a:ext cx="215900" cy="0"/>
          </a:xfrm>
          <a:prstGeom prst="line">
            <a:avLst/>
          </a:prstGeom>
          <a:noFill/>
          <a:ln w="9525">
            <a:solidFill>
              <a:schemeClr val="tx1"/>
            </a:solidFill>
            <a:round/>
            <a:headEnd/>
            <a:tailEnd/>
          </a:ln>
          <a:effectLst/>
        </p:spPr>
        <p:txBody>
          <a:bodyPr/>
          <a:lstStyle/>
          <a:p>
            <a:endParaRPr lang="pl-PL"/>
          </a:p>
        </p:txBody>
      </p:sp>
      <p:sp>
        <p:nvSpPr>
          <p:cNvPr id="14" name="Line 9"/>
          <p:cNvSpPr>
            <a:spLocks noChangeShapeType="1"/>
          </p:cNvSpPr>
          <p:nvPr/>
        </p:nvSpPr>
        <p:spPr bwMode="auto">
          <a:xfrm>
            <a:off x="2051050" y="1773238"/>
            <a:ext cx="0" cy="2447925"/>
          </a:xfrm>
          <a:prstGeom prst="line">
            <a:avLst/>
          </a:prstGeom>
          <a:noFill/>
          <a:ln w="9525">
            <a:solidFill>
              <a:schemeClr val="tx1"/>
            </a:solidFill>
            <a:round/>
            <a:headEnd/>
            <a:tailEnd/>
          </a:ln>
          <a:effectLst/>
        </p:spPr>
        <p:txBody>
          <a:bodyPr/>
          <a:lstStyle/>
          <a:p>
            <a:endParaRPr lang="pl-PL"/>
          </a:p>
        </p:txBody>
      </p:sp>
      <p:sp>
        <p:nvSpPr>
          <p:cNvPr id="15" name="Line 10"/>
          <p:cNvSpPr>
            <a:spLocks noChangeShapeType="1"/>
          </p:cNvSpPr>
          <p:nvPr/>
        </p:nvSpPr>
        <p:spPr bwMode="auto">
          <a:xfrm>
            <a:off x="2051050" y="1773238"/>
            <a:ext cx="649288" cy="0"/>
          </a:xfrm>
          <a:prstGeom prst="line">
            <a:avLst/>
          </a:prstGeom>
          <a:noFill/>
          <a:ln w="9525">
            <a:solidFill>
              <a:schemeClr val="tx1"/>
            </a:solidFill>
            <a:round/>
            <a:headEnd/>
            <a:tailEnd type="triangle" w="med" len="med"/>
          </a:ln>
          <a:effectLst/>
        </p:spPr>
        <p:txBody>
          <a:bodyPr/>
          <a:lstStyle/>
          <a:p>
            <a:endParaRPr lang="pl-PL"/>
          </a:p>
        </p:txBody>
      </p:sp>
      <p:sp>
        <p:nvSpPr>
          <p:cNvPr id="16" name="Line 11"/>
          <p:cNvSpPr>
            <a:spLocks noChangeShapeType="1"/>
          </p:cNvSpPr>
          <p:nvPr/>
        </p:nvSpPr>
        <p:spPr bwMode="auto">
          <a:xfrm>
            <a:off x="2051050" y="4221163"/>
            <a:ext cx="649288" cy="0"/>
          </a:xfrm>
          <a:prstGeom prst="line">
            <a:avLst/>
          </a:prstGeom>
          <a:noFill/>
          <a:ln w="9525">
            <a:solidFill>
              <a:schemeClr val="tx1"/>
            </a:solidFill>
            <a:round/>
            <a:headEnd/>
            <a:tailEnd type="triangle" w="med" len="med"/>
          </a:ln>
          <a:effectLst/>
        </p:spPr>
        <p:txBody>
          <a:bodyPr/>
          <a:lstStyle/>
          <a:p>
            <a:endParaRPr lang="pl-PL"/>
          </a:p>
        </p:txBody>
      </p:sp>
      <p:sp>
        <p:nvSpPr>
          <p:cNvPr id="17" name="Line 12"/>
          <p:cNvSpPr>
            <a:spLocks noChangeShapeType="1"/>
          </p:cNvSpPr>
          <p:nvPr/>
        </p:nvSpPr>
        <p:spPr bwMode="auto">
          <a:xfrm>
            <a:off x="4211638" y="1700213"/>
            <a:ext cx="792162" cy="0"/>
          </a:xfrm>
          <a:prstGeom prst="line">
            <a:avLst/>
          </a:prstGeom>
          <a:noFill/>
          <a:ln w="9525">
            <a:solidFill>
              <a:schemeClr val="tx1"/>
            </a:solidFill>
            <a:round/>
            <a:headEnd/>
            <a:tailEnd type="triangle" w="med" len="med"/>
          </a:ln>
          <a:effectLst/>
        </p:spPr>
        <p:txBody>
          <a:bodyPr/>
          <a:lstStyle/>
          <a:p>
            <a:endParaRPr lang="pl-PL"/>
          </a:p>
        </p:txBody>
      </p:sp>
      <p:sp>
        <p:nvSpPr>
          <p:cNvPr id="18" name="Line 13"/>
          <p:cNvSpPr>
            <a:spLocks noChangeShapeType="1"/>
          </p:cNvSpPr>
          <p:nvPr/>
        </p:nvSpPr>
        <p:spPr bwMode="auto">
          <a:xfrm>
            <a:off x="4140200" y="4149725"/>
            <a:ext cx="863600" cy="0"/>
          </a:xfrm>
          <a:prstGeom prst="line">
            <a:avLst/>
          </a:prstGeom>
          <a:noFill/>
          <a:ln w="9525">
            <a:solidFill>
              <a:schemeClr val="tx1"/>
            </a:solidFill>
            <a:round/>
            <a:headEnd/>
            <a:tailEnd type="triangle" w="med" len="med"/>
          </a:ln>
          <a:effectLst/>
        </p:spPr>
        <p:txBody>
          <a:bodyPr/>
          <a:lstStyle/>
          <a:p>
            <a:endParaRPr lang="pl-PL"/>
          </a:p>
        </p:txBody>
      </p:sp>
      <p:sp>
        <p:nvSpPr>
          <p:cNvPr id="19" name="Rectangle 14"/>
          <p:cNvSpPr>
            <a:spLocks noChangeArrowheads="1"/>
          </p:cNvSpPr>
          <p:nvPr/>
        </p:nvSpPr>
        <p:spPr bwMode="auto">
          <a:xfrm>
            <a:off x="5003800" y="1268413"/>
            <a:ext cx="1655763" cy="936625"/>
          </a:xfrm>
          <a:prstGeom prst="rect">
            <a:avLst/>
          </a:prstGeom>
          <a:solidFill>
            <a:schemeClr val="bg1">
              <a:lumMod val="75000"/>
            </a:schemeClr>
          </a:solidFill>
          <a:ln w="9525">
            <a:solidFill>
              <a:schemeClr val="tx1"/>
            </a:solidFill>
            <a:miter lim="800000"/>
            <a:headEnd/>
            <a:tailEnd/>
          </a:ln>
          <a:effectLst/>
        </p:spPr>
        <p:txBody>
          <a:bodyPr wrap="none" anchor="ctr"/>
          <a:lstStyle/>
          <a:p>
            <a:pPr algn="ctr"/>
            <a:r>
              <a:rPr lang="pl-PL" sz="1800"/>
              <a:t>Biznesplan</a:t>
            </a:r>
          </a:p>
          <a:p>
            <a:pPr algn="ctr"/>
            <a:r>
              <a:rPr lang="pl-PL" sz="1800"/>
              <a:t>Wersja pełna</a:t>
            </a:r>
          </a:p>
        </p:txBody>
      </p:sp>
      <p:sp>
        <p:nvSpPr>
          <p:cNvPr id="20" name="Rectangle 15"/>
          <p:cNvSpPr>
            <a:spLocks noChangeArrowheads="1"/>
          </p:cNvSpPr>
          <p:nvPr/>
        </p:nvSpPr>
        <p:spPr bwMode="auto">
          <a:xfrm>
            <a:off x="5003800" y="3644900"/>
            <a:ext cx="1655763" cy="936625"/>
          </a:xfrm>
          <a:prstGeom prst="rect">
            <a:avLst/>
          </a:prstGeom>
          <a:solidFill>
            <a:schemeClr val="bg1"/>
          </a:solidFill>
          <a:ln w="9525">
            <a:solidFill>
              <a:schemeClr val="tx1"/>
            </a:solidFill>
            <a:miter lim="800000"/>
            <a:headEnd/>
            <a:tailEnd/>
          </a:ln>
          <a:effectLst/>
        </p:spPr>
        <p:txBody>
          <a:bodyPr wrap="none" anchor="ctr"/>
          <a:lstStyle/>
          <a:p>
            <a:pPr algn="ctr"/>
            <a:r>
              <a:rPr lang="pl-PL" sz="1800"/>
              <a:t>Plan operacyjny</a:t>
            </a:r>
          </a:p>
        </p:txBody>
      </p:sp>
      <p:sp>
        <p:nvSpPr>
          <p:cNvPr id="21" name="Line 16"/>
          <p:cNvSpPr>
            <a:spLocks noChangeShapeType="1"/>
          </p:cNvSpPr>
          <p:nvPr/>
        </p:nvSpPr>
        <p:spPr bwMode="auto">
          <a:xfrm>
            <a:off x="5795963" y="2205038"/>
            <a:ext cx="0" cy="1439862"/>
          </a:xfrm>
          <a:prstGeom prst="line">
            <a:avLst/>
          </a:prstGeom>
          <a:noFill/>
          <a:ln w="9525">
            <a:solidFill>
              <a:schemeClr val="tx1"/>
            </a:solidFill>
            <a:round/>
            <a:headEnd/>
            <a:tailEnd type="triangle" w="med" len="med"/>
          </a:ln>
          <a:effectLst/>
        </p:spPr>
        <p:txBody>
          <a:bodyPr/>
          <a:lstStyle/>
          <a:p>
            <a:endParaRPr lang="pl-PL"/>
          </a:p>
        </p:txBody>
      </p:sp>
      <p:sp>
        <p:nvSpPr>
          <p:cNvPr id="22" name="Line 17"/>
          <p:cNvSpPr>
            <a:spLocks noChangeShapeType="1"/>
          </p:cNvSpPr>
          <p:nvPr/>
        </p:nvSpPr>
        <p:spPr bwMode="auto">
          <a:xfrm>
            <a:off x="6659563" y="1700213"/>
            <a:ext cx="576262" cy="0"/>
          </a:xfrm>
          <a:prstGeom prst="line">
            <a:avLst/>
          </a:prstGeom>
          <a:noFill/>
          <a:ln w="9525">
            <a:solidFill>
              <a:schemeClr val="tx1"/>
            </a:solidFill>
            <a:round/>
            <a:headEnd/>
            <a:tailEnd/>
          </a:ln>
          <a:effectLst/>
        </p:spPr>
        <p:txBody>
          <a:bodyPr/>
          <a:lstStyle/>
          <a:p>
            <a:endParaRPr lang="pl-PL"/>
          </a:p>
        </p:txBody>
      </p:sp>
      <p:sp>
        <p:nvSpPr>
          <p:cNvPr id="23" name="Line 18"/>
          <p:cNvSpPr>
            <a:spLocks noChangeShapeType="1"/>
          </p:cNvSpPr>
          <p:nvPr/>
        </p:nvSpPr>
        <p:spPr bwMode="auto">
          <a:xfrm>
            <a:off x="6659563" y="4149725"/>
            <a:ext cx="576262" cy="0"/>
          </a:xfrm>
          <a:prstGeom prst="line">
            <a:avLst/>
          </a:prstGeom>
          <a:noFill/>
          <a:ln w="9525">
            <a:solidFill>
              <a:schemeClr val="tx1"/>
            </a:solidFill>
            <a:round/>
            <a:headEnd/>
            <a:tailEnd/>
          </a:ln>
          <a:effectLst/>
        </p:spPr>
        <p:txBody>
          <a:bodyPr/>
          <a:lstStyle/>
          <a:p>
            <a:endParaRPr lang="pl-PL"/>
          </a:p>
        </p:txBody>
      </p:sp>
      <p:sp>
        <p:nvSpPr>
          <p:cNvPr id="24" name="Line 19"/>
          <p:cNvSpPr>
            <a:spLocks noChangeShapeType="1"/>
          </p:cNvSpPr>
          <p:nvPr/>
        </p:nvSpPr>
        <p:spPr bwMode="auto">
          <a:xfrm>
            <a:off x="7235825" y="1700213"/>
            <a:ext cx="0" cy="2449512"/>
          </a:xfrm>
          <a:prstGeom prst="line">
            <a:avLst/>
          </a:prstGeom>
          <a:noFill/>
          <a:ln w="9525">
            <a:solidFill>
              <a:schemeClr val="tx1"/>
            </a:solidFill>
            <a:round/>
            <a:headEnd/>
            <a:tailEnd/>
          </a:ln>
          <a:effectLst/>
        </p:spPr>
        <p:txBody>
          <a:bodyPr/>
          <a:lstStyle/>
          <a:p>
            <a:endParaRPr lang="pl-PL"/>
          </a:p>
        </p:txBody>
      </p:sp>
      <p:sp>
        <p:nvSpPr>
          <p:cNvPr id="25" name="Line 20"/>
          <p:cNvSpPr>
            <a:spLocks noChangeShapeType="1"/>
          </p:cNvSpPr>
          <p:nvPr/>
        </p:nvSpPr>
        <p:spPr bwMode="auto">
          <a:xfrm>
            <a:off x="7235825" y="2781300"/>
            <a:ext cx="504825" cy="0"/>
          </a:xfrm>
          <a:prstGeom prst="line">
            <a:avLst/>
          </a:prstGeom>
          <a:noFill/>
          <a:ln w="9525">
            <a:solidFill>
              <a:schemeClr val="tx1"/>
            </a:solidFill>
            <a:round/>
            <a:headEnd/>
            <a:tailEnd type="triangle" w="med" len="med"/>
          </a:ln>
          <a:effectLst/>
        </p:spPr>
        <p:txBody>
          <a:bodyPr/>
          <a:lstStyle/>
          <a:p>
            <a:endParaRPr lang="pl-PL"/>
          </a:p>
        </p:txBody>
      </p:sp>
      <p:sp>
        <p:nvSpPr>
          <p:cNvPr id="26" name="Oval 21"/>
          <p:cNvSpPr>
            <a:spLocks noChangeArrowheads="1"/>
          </p:cNvSpPr>
          <p:nvPr/>
        </p:nvSpPr>
        <p:spPr bwMode="auto">
          <a:xfrm>
            <a:off x="7740650" y="2205038"/>
            <a:ext cx="1152525" cy="1223962"/>
          </a:xfrm>
          <a:prstGeom prst="ellipse">
            <a:avLst/>
          </a:prstGeom>
          <a:solidFill>
            <a:srgbClr val="FF0000"/>
          </a:solidFill>
          <a:ln w="9525">
            <a:solidFill>
              <a:schemeClr val="tx1"/>
            </a:solidFill>
            <a:round/>
            <a:headEnd/>
            <a:tailEnd/>
          </a:ln>
          <a:effectLst/>
        </p:spPr>
        <p:txBody>
          <a:bodyPr wrap="none" anchor="ctr"/>
          <a:lstStyle/>
          <a:p>
            <a:pPr algn="ctr"/>
            <a:r>
              <a:rPr lang="pl-PL" sz="1800" b="1" dirty="0">
                <a:solidFill>
                  <a:schemeClr val="bg1"/>
                </a:solidFill>
              </a:rPr>
              <a:t>START</a:t>
            </a:r>
          </a:p>
        </p:txBody>
      </p:sp>
      <p:sp>
        <p:nvSpPr>
          <p:cNvPr id="27" name="pole tekstowe 26"/>
          <p:cNvSpPr txBox="1"/>
          <p:nvPr/>
        </p:nvSpPr>
        <p:spPr>
          <a:xfrm>
            <a:off x="-1" y="6597352"/>
            <a:ext cx="8964613" cy="246221"/>
          </a:xfrm>
          <a:prstGeom prst="rect">
            <a:avLst/>
          </a:prstGeom>
          <a:noFill/>
        </p:spPr>
        <p:txBody>
          <a:bodyPr wrap="square" rtlCol="0">
            <a:spAutoFit/>
          </a:bodyPr>
          <a:lstStyle/>
          <a:p>
            <a:r>
              <a:rPr lang="pl-PL" sz="1000" dirty="0" smtClean="0"/>
              <a:t>Źródło: Cieślik J.: Przedsiębiorczość dla ambitnych. Wydawnictwo Akademickie i Profesjonalne Sp. Z o.o. . Warszawa 2006. s.107</a:t>
            </a:r>
            <a:endParaRPr lang="pl-PL"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ole tekstowe 53"/>
          <p:cNvSpPr txBox="1"/>
          <p:nvPr/>
        </p:nvSpPr>
        <p:spPr>
          <a:xfrm>
            <a:off x="-1" y="6597352"/>
            <a:ext cx="8964613" cy="246221"/>
          </a:xfrm>
          <a:prstGeom prst="rect">
            <a:avLst/>
          </a:prstGeom>
          <a:noFill/>
        </p:spPr>
        <p:txBody>
          <a:bodyPr wrap="square" rtlCol="0">
            <a:spAutoFit/>
          </a:bodyPr>
          <a:lstStyle/>
          <a:p>
            <a:r>
              <a:rPr lang="pl-PL" sz="1000" dirty="0" smtClean="0"/>
              <a:t>Źródło: Cieślik J.: Przedsiębiorczość dla ambitnych. Wydawnictwo Akademickie i Profesjonalne Sp. Z o.o. . Warszawa 2006. s.111</a:t>
            </a:r>
            <a:endParaRPr lang="pl-PL" sz="1000" dirty="0"/>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5</a:t>
            </a:fld>
            <a:endParaRPr lang="pl-PL"/>
          </a:p>
        </p:txBody>
      </p:sp>
      <p:sp>
        <p:nvSpPr>
          <p:cNvPr id="9" name="AutoShape 4"/>
          <p:cNvSpPr>
            <a:spLocks noChangeArrowheads="1"/>
          </p:cNvSpPr>
          <p:nvPr/>
        </p:nvSpPr>
        <p:spPr bwMode="auto">
          <a:xfrm>
            <a:off x="3132138" y="0"/>
            <a:ext cx="2808287" cy="576263"/>
          </a:xfrm>
          <a:prstGeom prst="roundRect">
            <a:avLst>
              <a:gd name="adj" fmla="val 16667"/>
            </a:avLst>
          </a:prstGeom>
          <a:solidFill>
            <a:schemeClr val="bg1"/>
          </a:solidFill>
          <a:ln w="9525">
            <a:solidFill>
              <a:schemeClr val="tx1"/>
            </a:solidFill>
            <a:round/>
            <a:headEnd/>
            <a:tailEnd/>
          </a:ln>
          <a:effectLst/>
        </p:spPr>
        <p:txBody>
          <a:bodyPr wrap="none" anchor="ctr"/>
          <a:lstStyle/>
          <a:p>
            <a:pPr algn="ctr"/>
            <a:r>
              <a:rPr lang="pl-PL"/>
              <a:t>Poszukiwanie atrakcyjnych</a:t>
            </a:r>
          </a:p>
          <a:p>
            <a:pPr algn="ctr"/>
            <a:r>
              <a:rPr lang="pl-PL"/>
              <a:t>Pomysłów biznesowych</a:t>
            </a:r>
          </a:p>
        </p:txBody>
      </p:sp>
      <p:sp>
        <p:nvSpPr>
          <p:cNvPr id="10" name="AutoShape 5"/>
          <p:cNvSpPr>
            <a:spLocks noChangeArrowheads="1"/>
          </p:cNvSpPr>
          <p:nvPr/>
        </p:nvSpPr>
        <p:spPr bwMode="auto">
          <a:xfrm>
            <a:off x="2051050" y="765175"/>
            <a:ext cx="4824413" cy="287338"/>
          </a:xfrm>
          <a:prstGeom prst="roundRect">
            <a:avLst>
              <a:gd name="adj" fmla="val 16667"/>
            </a:avLst>
          </a:prstGeom>
          <a:solidFill>
            <a:schemeClr val="bg1"/>
          </a:solidFill>
          <a:ln w="9525">
            <a:solidFill>
              <a:schemeClr val="tx1"/>
            </a:solidFill>
            <a:round/>
            <a:headEnd/>
            <a:tailEnd/>
          </a:ln>
          <a:effectLst/>
        </p:spPr>
        <p:txBody>
          <a:bodyPr wrap="none" anchor="ctr"/>
          <a:lstStyle/>
          <a:p>
            <a:pPr algn="ctr"/>
            <a:r>
              <a:rPr lang="pl-PL"/>
              <a:t>Szeroka pula pomysłów</a:t>
            </a:r>
          </a:p>
        </p:txBody>
      </p:sp>
      <p:sp>
        <p:nvSpPr>
          <p:cNvPr id="11" name="AutoShape 6"/>
          <p:cNvSpPr>
            <a:spLocks noChangeArrowheads="1"/>
          </p:cNvSpPr>
          <p:nvPr/>
        </p:nvSpPr>
        <p:spPr bwMode="auto">
          <a:xfrm>
            <a:off x="2051050" y="1268413"/>
            <a:ext cx="4824413" cy="288925"/>
          </a:xfrm>
          <a:prstGeom prst="roundRect">
            <a:avLst>
              <a:gd name="adj" fmla="val 16667"/>
            </a:avLst>
          </a:prstGeom>
          <a:solidFill>
            <a:srgbClr val="FFC000"/>
          </a:solidFill>
          <a:ln w="9525">
            <a:solidFill>
              <a:schemeClr val="tx1"/>
            </a:solidFill>
            <a:round/>
            <a:headEnd/>
            <a:tailEnd/>
          </a:ln>
          <a:effectLst/>
        </p:spPr>
        <p:txBody>
          <a:bodyPr wrap="none" anchor="ctr"/>
          <a:lstStyle/>
          <a:p>
            <a:pPr algn="ctr"/>
            <a:r>
              <a:rPr lang="pl-PL"/>
              <a:t>Preselekcja</a:t>
            </a:r>
          </a:p>
        </p:txBody>
      </p:sp>
      <p:sp>
        <p:nvSpPr>
          <p:cNvPr id="12" name="Line 7"/>
          <p:cNvSpPr>
            <a:spLocks noChangeShapeType="1"/>
          </p:cNvSpPr>
          <p:nvPr/>
        </p:nvSpPr>
        <p:spPr bwMode="auto">
          <a:xfrm>
            <a:off x="4500563" y="549275"/>
            <a:ext cx="0" cy="215900"/>
          </a:xfrm>
          <a:prstGeom prst="line">
            <a:avLst/>
          </a:prstGeom>
          <a:noFill/>
          <a:ln w="9525">
            <a:solidFill>
              <a:schemeClr val="tx1"/>
            </a:solidFill>
            <a:round/>
            <a:headEnd/>
            <a:tailEnd type="triangle" w="med" len="med"/>
          </a:ln>
          <a:effectLst/>
        </p:spPr>
        <p:txBody>
          <a:bodyPr/>
          <a:lstStyle/>
          <a:p>
            <a:endParaRPr lang="pl-PL"/>
          </a:p>
        </p:txBody>
      </p:sp>
      <p:sp>
        <p:nvSpPr>
          <p:cNvPr id="13" name="Line 8"/>
          <p:cNvSpPr>
            <a:spLocks noChangeShapeType="1"/>
          </p:cNvSpPr>
          <p:nvPr/>
        </p:nvSpPr>
        <p:spPr bwMode="auto">
          <a:xfrm>
            <a:off x="4500563" y="1052513"/>
            <a:ext cx="0" cy="215900"/>
          </a:xfrm>
          <a:prstGeom prst="line">
            <a:avLst/>
          </a:prstGeom>
          <a:noFill/>
          <a:ln w="9525">
            <a:solidFill>
              <a:schemeClr val="tx1"/>
            </a:solidFill>
            <a:round/>
            <a:headEnd/>
            <a:tailEnd type="triangle" w="med" len="med"/>
          </a:ln>
          <a:effectLst/>
        </p:spPr>
        <p:txBody>
          <a:bodyPr/>
          <a:lstStyle/>
          <a:p>
            <a:endParaRPr lang="pl-PL"/>
          </a:p>
        </p:txBody>
      </p:sp>
      <p:sp>
        <p:nvSpPr>
          <p:cNvPr id="14" name="AutoShape 9"/>
          <p:cNvSpPr>
            <a:spLocks noChangeArrowheads="1"/>
          </p:cNvSpPr>
          <p:nvPr/>
        </p:nvSpPr>
        <p:spPr bwMode="auto">
          <a:xfrm>
            <a:off x="2051050" y="1773238"/>
            <a:ext cx="4824413" cy="4318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r>
              <a:rPr lang="pl-PL" dirty="0"/>
              <a:t>Pula wybranych pomysłów</a:t>
            </a:r>
          </a:p>
        </p:txBody>
      </p:sp>
      <p:sp>
        <p:nvSpPr>
          <p:cNvPr id="15" name="Line 10"/>
          <p:cNvSpPr>
            <a:spLocks noChangeShapeType="1"/>
          </p:cNvSpPr>
          <p:nvPr/>
        </p:nvSpPr>
        <p:spPr bwMode="auto">
          <a:xfrm>
            <a:off x="4500563" y="1557338"/>
            <a:ext cx="0" cy="215900"/>
          </a:xfrm>
          <a:prstGeom prst="line">
            <a:avLst/>
          </a:prstGeom>
          <a:noFill/>
          <a:ln w="9525">
            <a:solidFill>
              <a:schemeClr val="tx1"/>
            </a:solidFill>
            <a:round/>
            <a:headEnd/>
            <a:tailEnd type="triangle" w="med" len="med"/>
          </a:ln>
          <a:effectLst/>
        </p:spPr>
        <p:txBody>
          <a:bodyPr/>
          <a:lstStyle/>
          <a:p>
            <a:endParaRPr lang="pl-PL"/>
          </a:p>
        </p:txBody>
      </p:sp>
      <p:sp>
        <p:nvSpPr>
          <p:cNvPr id="16" name="Line 11"/>
          <p:cNvSpPr>
            <a:spLocks noChangeShapeType="1"/>
          </p:cNvSpPr>
          <p:nvPr/>
        </p:nvSpPr>
        <p:spPr bwMode="auto">
          <a:xfrm>
            <a:off x="4500563" y="2205038"/>
            <a:ext cx="0" cy="215900"/>
          </a:xfrm>
          <a:prstGeom prst="line">
            <a:avLst/>
          </a:prstGeom>
          <a:noFill/>
          <a:ln w="9525">
            <a:solidFill>
              <a:schemeClr val="tx1"/>
            </a:solidFill>
            <a:round/>
            <a:headEnd/>
            <a:tailEnd type="triangle" w="med" len="med"/>
          </a:ln>
          <a:effectLst/>
        </p:spPr>
        <p:txBody>
          <a:bodyPr/>
          <a:lstStyle/>
          <a:p>
            <a:endParaRPr lang="pl-PL"/>
          </a:p>
        </p:txBody>
      </p:sp>
      <p:sp>
        <p:nvSpPr>
          <p:cNvPr id="17" name="AutoShape 12"/>
          <p:cNvSpPr>
            <a:spLocks noChangeArrowheads="1"/>
          </p:cNvSpPr>
          <p:nvPr/>
        </p:nvSpPr>
        <p:spPr bwMode="auto">
          <a:xfrm>
            <a:off x="2051050" y="2420938"/>
            <a:ext cx="4824413" cy="431800"/>
          </a:xfrm>
          <a:prstGeom prst="roundRect">
            <a:avLst>
              <a:gd name="adj" fmla="val 16667"/>
            </a:avLst>
          </a:prstGeom>
          <a:solidFill>
            <a:schemeClr val="bg1"/>
          </a:solidFill>
          <a:ln w="9525">
            <a:solidFill>
              <a:schemeClr val="tx1"/>
            </a:solidFill>
            <a:round/>
            <a:headEnd/>
            <a:tailEnd/>
          </a:ln>
          <a:effectLst/>
        </p:spPr>
        <p:txBody>
          <a:bodyPr wrap="none" anchor="ctr"/>
          <a:lstStyle/>
          <a:p>
            <a:pPr algn="ctr"/>
            <a:r>
              <a:rPr lang="pl-PL"/>
              <a:t>Zestawienie pomysłów</a:t>
            </a:r>
          </a:p>
        </p:txBody>
      </p:sp>
      <p:sp>
        <p:nvSpPr>
          <p:cNvPr id="18" name="Line 13"/>
          <p:cNvSpPr>
            <a:spLocks noChangeShapeType="1"/>
          </p:cNvSpPr>
          <p:nvPr/>
        </p:nvSpPr>
        <p:spPr bwMode="auto">
          <a:xfrm>
            <a:off x="4500563" y="2852738"/>
            <a:ext cx="0" cy="215900"/>
          </a:xfrm>
          <a:prstGeom prst="line">
            <a:avLst/>
          </a:prstGeom>
          <a:noFill/>
          <a:ln w="9525">
            <a:solidFill>
              <a:schemeClr val="tx1"/>
            </a:solidFill>
            <a:round/>
            <a:headEnd/>
            <a:tailEnd type="triangle" w="med" len="med"/>
          </a:ln>
          <a:effectLst/>
        </p:spPr>
        <p:txBody>
          <a:bodyPr/>
          <a:lstStyle/>
          <a:p>
            <a:endParaRPr lang="pl-PL"/>
          </a:p>
        </p:txBody>
      </p:sp>
      <p:sp>
        <p:nvSpPr>
          <p:cNvPr id="19" name="Rectangle 15"/>
          <p:cNvSpPr>
            <a:spLocks noChangeArrowheads="1"/>
          </p:cNvSpPr>
          <p:nvPr/>
        </p:nvSpPr>
        <p:spPr bwMode="auto">
          <a:xfrm>
            <a:off x="2339975" y="3644900"/>
            <a:ext cx="1368425" cy="576263"/>
          </a:xfrm>
          <a:prstGeom prst="rect">
            <a:avLst/>
          </a:prstGeom>
          <a:solidFill>
            <a:schemeClr val="bg1"/>
          </a:solidFill>
          <a:ln w="9525">
            <a:solidFill>
              <a:schemeClr val="tx1"/>
            </a:solidFill>
            <a:miter lim="800000"/>
            <a:headEnd/>
            <a:tailEnd/>
          </a:ln>
          <a:effectLst/>
        </p:spPr>
        <p:txBody>
          <a:bodyPr wrap="none" anchor="ctr"/>
          <a:lstStyle/>
          <a:p>
            <a:pPr algn="ctr"/>
            <a:r>
              <a:rPr lang="pl-PL" sz="1000" b="1" dirty="0"/>
              <a:t>Pogłębiona analiza</a:t>
            </a:r>
          </a:p>
          <a:p>
            <a:pPr algn="ctr"/>
            <a:r>
              <a:rPr lang="pl-PL" sz="1000" b="1" dirty="0"/>
              <a:t>Modyfikacje</a:t>
            </a:r>
          </a:p>
          <a:p>
            <a:pPr algn="ctr"/>
            <a:r>
              <a:rPr lang="pl-PL" sz="1000" b="1" dirty="0"/>
              <a:t>wstępnej koncepcji</a:t>
            </a:r>
          </a:p>
        </p:txBody>
      </p:sp>
      <p:sp>
        <p:nvSpPr>
          <p:cNvPr id="20" name="Rectangle 16"/>
          <p:cNvSpPr>
            <a:spLocks noChangeArrowheads="1"/>
          </p:cNvSpPr>
          <p:nvPr/>
        </p:nvSpPr>
        <p:spPr bwMode="auto">
          <a:xfrm>
            <a:off x="5076825" y="3644900"/>
            <a:ext cx="1223963" cy="576263"/>
          </a:xfrm>
          <a:prstGeom prst="rect">
            <a:avLst/>
          </a:prstGeom>
          <a:solidFill>
            <a:schemeClr val="bg1"/>
          </a:solidFill>
          <a:ln w="9525">
            <a:solidFill>
              <a:schemeClr val="tx1"/>
            </a:solidFill>
            <a:miter lim="800000"/>
            <a:headEnd/>
            <a:tailEnd/>
          </a:ln>
          <a:effectLst/>
        </p:spPr>
        <p:txBody>
          <a:bodyPr wrap="none" anchor="ctr"/>
          <a:lstStyle/>
          <a:p>
            <a:pPr algn="ctr"/>
            <a:r>
              <a:rPr lang="pl-PL" sz="1000" b="1"/>
              <a:t>Analiza finansowa</a:t>
            </a:r>
          </a:p>
        </p:txBody>
      </p:sp>
      <p:sp>
        <p:nvSpPr>
          <p:cNvPr id="21" name="Line 18"/>
          <p:cNvSpPr>
            <a:spLocks noChangeShapeType="1"/>
          </p:cNvSpPr>
          <p:nvPr/>
        </p:nvSpPr>
        <p:spPr bwMode="auto">
          <a:xfrm>
            <a:off x="4500563" y="3357563"/>
            <a:ext cx="0" cy="215900"/>
          </a:xfrm>
          <a:prstGeom prst="line">
            <a:avLst/>
          </a:prstGeom>
          <a:noFill/>
          <a:ln w="9525">
            <a:solidFill>
              <a:schemeClr val="tx1"/>
            </a:solidFill>
            <a:round/>
            <a:headEnd/>
            <a:tailEnd type="triangle" w="med" len="med"/>
          </a:ln>
          <a:effectLst/>
        </p:spPr>
        <p:txBody>
          <a:bodyPr/>
          <a:lstStyle/>
          <a:p>
            <a:endParaRPr lang="pl-PL"/>
          </a:p>
        </p:txBody>
      </p:sp>
      <p:sp>
        <p:nvSpPr>
          <p:cNvPr id="22" name="Line 19"/>
          <p:cNvSpPr>
            <a:spLocks noChangeShapeType="1"/>
          </p:cNvSpPr>
          <p:nvPr/>
        </p:nvSpPr>
        <p:spPr bwMode="auto">
          <a:xfrm>
            <a:off x="3419475" y="3573463"/>
            <a:ext cx="1944688" cy="0"/>
          </a:xfrm>
          <a:prstGeom prst="line">
            <a:avLst/>
          </a:prstGeom>
          <a:noFill/>
          <a:ln w="9525">
            <a:solidFill>
              <a:schemeClr val="tx1"/>
            </a:solidFill>
            <a:round/>
            <a:headEnd/>
            <a:tailEnd/>
          </a:ln>
          <a:effectLst/>
        </p:spPr>
        <p:txBody>
          <a:bodyPr/>
          <a:lstStyle/>
          <a:p>
            <a:endParaRPr lang="pl-PL"/>
          </a:p>
        </p:txBody>
      </p:sp>
      <p:sp>
        <p:nvSpPr>
          <p:cNvPr id="23" name="Line 20"/>
          <p:cNvSpPr>
            <a:spLocks noChangeShapeType="1"/>
          </p:cNvSpPr>
          <p:nvPr/>
        </p:nvSpPr>
        <p:spPr bwMode="auto">
          <a:xfrm>
            <a:off x="5364163" y="3573463"/>
            <a:ext cx="0" cy="71437"/>
          </a:xfrm>
          <a:prstGeom prst="line">
            <a:avLst/>
          </a:prstGeom>
          <a:noFill/>
          <a:ln w="9525">
            <a:solidFill>
              <a:schemeClr val="tx1"/>
            </a:solidFill>
            <a:round/>
            <a:headEnd/>
            <a:tailEnd type="triangle" w="med" len="med"/>
          </a:ln>
          <a:effectLst/>
        </p:spPr>
        <p:txBody>
          <a:bodyPr/>
          <a:lstStyle/>
          <a:p>
            <a:endParaRPr lang="pl-PL"/>
          </a:p>
        </p:txBody>
      </p:sp>
      <p:sp>
        <p:nvSpPr>
          <p:cNvPr id="24" name="Line 21"/>
          <p:cNvSpPr>
            <a:spLocks noChangeShapeType="1"/>
          </p:cNvSpPr>
          <p:nvPr/>
        </p:nvSpPr>
        <p:spPr bwMode="auto">
          <a:xfrm>
            <a:off x="3419475" y="3573463"/>
            <a:ext cx="0" cy="71437"/>
          </a:xfrm>
          <a:prstGeom prst="line">
            <a:avLst/>
          </a:prstGeom>
          <a:noFill/>
          <a:ln w="9525">
            <a:solidFill>
              <a:schemeClr val="tx1"/>
            </a:solidFill>
            <a:round/>
            <a:headEnd/>
            <a:tailEnd type="triangle" w="med" len="med"/>
          </a:ln>
          <a:effectLst/>
        </p:spPr>
        <p:txBody>
          <a:bodyPr/>
          <a:lstStyle/>
          <a:p>
            <a:endParaRPr lang="pl-PL"/>
          </a:p>
        </p:txBody>
      </p:sp>
      <p:sp>
        <p:nvSpPr>
          <p:cNvPr id="25" name="Line 23"/>
          <p:cNvSpPr>
            <a:spLocks noChangeShapeType="1"/>
          </p:cNvSpPr>
          <p:nvPr/>
        </p:nvSpPr>
        <p:spPr bwMode="auto">
          <a:xfrm>
            <a:off x="2987675" y="4221163"/>
            <a:ext cx="0" cy="144462"/>
          </a:xfrm>
          <a:prstGeom prst="line">
            <a:avLst/>
          </a:prstGeom>
          <a:noFill/>
          <a:ln w="9525">
            <a:solidFill>
              <a:schemeClr val="tx1"/>
            </a:solidFill>
            <a:round/>
            <a:headEnd/>
            <a:tailEnd type="triangle" w="med" len="med"/>
          </a:ln>
          <a:effectLst/>
        </p:spPr>
        <p:txBody>
          <a:bodyPr/>
          <a:lstStyle/>
          <a:p>
            <a:endParaRPr lang="pl-PL"/>
          </a:p>
        </p:txBody>
      </p:sp>
      <p:sp>
        <p:nvSpPr>
          <p:cNvPr id="26" name="Line 24"/>
          <p:cNvSpPr>
            <a:spLocks noChangeShapeType="1"/>
          </p:cNvSpPr>
          <p:nvPr/>
        </p:nvSpPr>
        <p:spPr bwMode="auto">
          <a:xfrm>
            <a:off x="5651500" y="4221163"/>
            <a:ext cx="0" cy="144462"/>
          </a:xfrm>
          <a:prstGeom prst="line">
            <a:avLst/>
          </a:prstGeom>
          <a:noFill/>
          <a:ln w="9525">
            <a:solidFill>
              <a:schemeClr val="tx1"/>
            </a:solidFill>
            <a:round/>
            <a:headEnd/>
            <a:tailEnd type="triangle" w="med" len="med"/>
          </a:ln>
          <a:effectLst/>
        </p:spPr>
        <p:txBody>
          <a:bodyPr/>
          <a:lstStyle/>
          <a:p>
            <a:endParaRPr lang="pl-PL"/>
          </a:p>
        </p:txBody>
      </p:sp>
      <p:sp>
        <p:nvSpPr>
          <p:cNvPr id="27" name="AutoShape 25"/>
          <p:cNvSpPr>
            <a:spLocks noChangeArrowheads="1"/>
          </p:cNvSpPr>
          <p:nvPr/>
        </p:nvSpPr>
        <p:spPr bwMode="auto">
          <a:xfrm>
            <a:off x="2051050" y="4797425"/>
            <a:ext cx="4824413" cy="287338"/>
          </a:xfrm>
          <a:prstGeom prst="roundRect">
            <a:avLst>
              <a:gd name="adj" fmla="val 16667"/>
            </a:avLst>
          </a:prstGeom>
          <a:solidFill>
            <a:srgbClr val="92D050"/>
          </a:solidFill>
          <a:ln w="9525">
            <a:solidFill>
              <a:schemeClr val="tx1"/>
            </a:solidFill>
            <a:round/>
            <a:headEnd/>
            <a:tailEnd/>
          </a:ln>
          <a:effectLst/>
        </p:spPr>
        <p:txBody>
          <a:bodyPr wrap="none" anchor="ctr"/>
          <a:lstStyle/>
          <a:p>
            <a:pPr algn="ctr"/>
            <a:r>
              <a:rPr lang="pl-PL"/>
              <a:t>Biznesplan-wersja pełna</a:t>
            </a:r>
          </a:p>
        </p:txBody>
      </p:sp>
      <p:sp>
        <p:nvSpPr>
          <p:cNvPr id="28" name="Line 27"/>
          <p:cNvSpPr>
            <a:spLocks noChangeShapeType="1"/>
          </p:cNvSpPr>
          <p:nvPr/>
        </p:nvSpPr>
        <p:spPr bwMode="auto">
          <a:xfrm>
            <a:off x="6877050" y="4508500"/>
            <a:ext cx="863600" cy="0"/>
          </a:xfrm>
          <a:prstGeom prst="line">
            <a:avLst/>
          </a:prstGeom>
          <a:noFill/>
          <a:ln w="9525">
            <a:solidFill>
              <a:schemeClr val="tx1"/>
            </a:solidFill>
            <a:round/>
            <a:headEnd/>
            <a:tailEnd/>
          </a:ln>
          <a:effectLst/>
        </p:spPr>
        <p:txBody>
          <a:bodyPr/>
          <a:lstStyle/>
          <a:p>
            <a:endParaRPr lang="pl-PL"/>
          </a:p>
        </p:txBody>
      </p:sp>
      <p:sp>
        <p:nvSpPr>
          <p:cNvPr id="29" name="Line 28"/>
          <p:cNvSpPr>
            <a:spLocks noChangeShapeType="1"/>
          </p:cNvSpPr>
          <p:nvPr/>
        </p:nvSpPr>
        <p:spPr bwMode="auto">
          <a:xfrm flipH="1">
            <a:off x="1258888" y="4508500"/>
            <a:ext cx="792162" cy="0"/>
          </a:xfrm>
          <a:prstGeom prst="line">
            <a:avLst/>
          </a:prstGeom>
          <a:noFill/>
          <a:ln w="9525">
            <a:solidFill>
              <a:schemeClr val="tx1"/>
            </a:solidFill>
            <a:round/>
            <a:headEnd/>
            <a:tailEnd/>
          </a:ln>
          <a:effectLst/>
        </p:spPr>
        <p:txBody>
          <a:bodyPr/>
          <a:lstStyle/>
          <a:p>
            <a:endParaRPr lang="pl-PL"/>
          </a:p>
        </p:txBody>
      </p:sp>
      <p:sp>
        <p:nvSpPr>
          <p:cNvPr id="30" name="Rectangle 29"/>
          <p:cNvSpPr>
            <a:spLocks noChangeArrowheads="1"/>
          </p:cNvSpPr>
          <p:nvPr/>
        </p:nvSpPr>
        <p:spPr bwMode="auto">
          <a:xfrm>
            <a:off x="611188" y="4724400"/>
            <a:ext cx="1081087" cy="360363"/>
          </a:xfrm>
          <a:prstGeom prst="rect">
            <a:avLst/>
          </a:prstGeom>
          <a:solidFill>
            <a:schemeClr val="bg1"/>
          </a:solidFill>
          <a:ln w="9525">
            <a:solidFill>
              <a:schemeClr val="tx1"/>
            </a:solidFill>
            <a:miter lim="800000"/>
            <a:headEnd/>
            <a:tailEnd/>
          </a:ln>
          <a:effectLst/>
        </p:spPr>
        <p:txBody>
          <a:bodyPr wrap="none" anchor="ctr"/>
          <a:lstStyle/>
          <a:p>
            <a:pPr algn="ctr"/>
            <a:r>
              <a:rPr lang="pl-PL" sz="1100" dirty="0"/>
              <a:t>Finansowanie</a:t>
            </a:r>
          </a:p>
          <a:p>
            <a:pPr algn="ctr"/>
            <a:r>
              <a:rPr lang="pl-PL" sz="1100" dirty="0"/>
              <a:t>zewnętrzne</a:t>
            </a:r>
          </a:p>
        </p:txBody>
      </p:sp>
      <p:sp>
        <p:nvSpPr>
          <p:cNvPr id="31" name="Rectangle 30"/>
          <p:cNvSpPr>
            <a:spLocks noChangeArrowheads="1"/>
          </p:cNvSpPr>
          <p:nvPr/>
        </p:nvSpPr>
        <p:spPr bwMode="auto">
          <a:xfrm>
            <a:off x="7308850" y="4724400"/>
            <a:ext cx="1079500" cy="360363"/>
          </a:xfrm>
          <a:prstGeom prst="rect">
            <a:avLst/>
          </a:prstGeom>
          <a:solidFill>
            <a:schemeClr val="bg1"/>
          </a:solidFill>
          <a:ln w="9525">
            <a:solidFill>
              <a:schemeClr val="tx1"/>
            </a:solidFill>
            <a:miter lim="800000"/>
            <a:headEnd/>
            <a:tailEnd/>
          </a:ln>
          <a:effectLst/>
        </p:spPr>
        <p:txBody>
          <a:bodyPr wrap="none" anchor="ctr"/>
          <a:lstStyle/>
          <a:p>
            <a:pPr algn="ctr"/>
            <a:r>
              <a:rPr lang="pl-PL" sz="1100" dirty="0"/>
              <a:t>Finansowanie </a:t>
            </a:r>
          </a:p>
          <a:p>
            <a:pPr algn="ctr"/>
            <a:r>
              <a:rPr lang="pl-PL" sz="1100" dirty="0"/>
              <a:t>własne</a:t>
            </a:r>
          </a:p>
        </p:txBody>
      </p:sp>
      <p:sp>
        <p:nvSpPr>
          <p:cNvPr id="32" name="Line 31"/>
          <p:cNvSpPr>
            <a:spLocks noChangeShapeType="1"/>
          </p:cNvSpPr>
          <p:nvPr/>
        </p:nvSpPr>
        <p:spPr bwMode="auto">
          <a:xfrm>
            <a:off x="1258888" y="4508500"/>
            <a:ext cx="0" cy="215900"/>
          </a:xfrm>
          <a:prstGeom prst="line">
            <a:avLst/>
          </a:prstGeom>
          <a:noFill/>
          <a:ln w="9525">
            <a:solidFill>
              <a:schemeClr val="tx1"/>
            </a:solidFill>
            <a:round/>
            <a:headEnd/>
            <a:tailEnd type="triangle" w="med" len="med"/>
          </a:ln>
          <a:effectLst/>
        </p:spPr>
        <p:txBody>
          <a:bodyPr/>
          <a:lstStyle/>
          <a:p>
            <a:endParaRPr lang="pl-PL"/>
          </a:p>
        </p:txBody>
      </p:sp>
      <p:sp>
        <p:nvSpPr>
          <p:cNvPr id="33" name="Line 32"/>
          <p:cNvSpPr>
            <a:spLocks noChangeShapeType="1"/>
          </p:cNvSpPr>
          <p:nvPr/>
        </p:nvSpPr>
        <p:spPr bwMode="auto">
          <a:xfrm>
            <a:off x="7740650" y="4508500"/>
            <a:ext cx="0" cy="215900"/>
          </a:xfrm>
          <a:prstGeom prst="line">
            <a:avLst/>
          </a:prstGeom>
          <a:noFill/>
          <a:ln w="9525">
            <a:solidFill>
              <a:schemeClr val="tx1"/>
            </a:solidFill>
            <a:round/>
            <a:headEnd/>
            <a:tailEnd type="triangle" w="med" len="med"/>
          </a:ln>
          <a:effectLst/>
        </p:spPr>
        <p:txBody>
          <a:bodyPr/>
          <a:lstStyle/>
          <a:p>
            <a:endParaRPr lang="pl-PL"/>
          </a:p>
        </p:txBody>
      </p:sp>
      <p:sp>
        <p:nvSpPr>
          <p:cNvPr id="34" name="Line 33"/>
          <p:cNvSpPr>
            <a:spLocks noChangeShapeType="1"/>
          </p:cNvSpPr>
          <p:nvPr/>
        </p:nvSpPr>
        <p:spPr bwMode="auto">
          <a:xfrm>
            <a:off x="1692275" y="5013325"/>
            <a:ext cx="358775" cy="0"/>
          </a:xfrm>
          <a:prstGeom prst="line">
            <a:avLst/>
          </a:prstGeom>
          <a:noFill/>
          <a:ln w="9525">
            <a:solidFill>
              <a:schemeClr val="tx1"/>
            </a:solidFill>
            <a:round/>
            <a:headEnd/>
            <a:tailEnd type="triangle" w="med" len="med"/>
          </a:ln>
          <a:effectLst/>
        </p:spPr>
        <p:txBody>
          <a:bodyPr/>
          <a:lstStyle/>
          <a:p>
            <a:endParaRPr lang="pl-PL"/>
          </a:p>
        </p:txBody>
      </p:sp>
      <p:sp>
        <p:nvSpPr>
          <p:cNvPr id="35" name="AutoShape 35"/>
          <p:cNvSpPr>
            <a:spLocks noChangeArrowheads="1"/>
          </p:cNvSpPr>
          <p:nvPr/>
        </p:nvSpPr>
        <p:spPr bwMode="auto">
          <a:xfrm>
            <a:off x="2051050" y="5229225"/>
            <a:ext cx="4824413" cy="288925"/>
          </a:xfrm>
          <a:prstGeom prst="roundRect">
            <a:avLst>
              <a:gd name="adj" fmla="val 16667"/>
            </a:avLst>
          </a:prstGeom>
          <a:solidFill>
            <a:schemeClr val="bg1"/>
          </a:solidFill>
          <a:ln w="9525">
            <a:solidFill>
              <a:schemeClr val="tx1"/>
            </a:solidFill>
            <a:round/>
            <a:headEnd/>
            <a:tailEnd/>
          </a:ln>
          <a:effectLst/>
        </p:spPr>
        <p:txBody>
          <a:bodyPr wrap="none" anchor="ctr"/>
          <a:lstStyle/>
          <a:p>
            <a:pPr algn="ctr"/>
            <a:r>
              <a:rPr lang="pl-PL"/>
              <a:t>Plan operacyjny</a:t>
            </a:r>
          </a:p>
        </p:txBody>
      </p:sp>
      <p:sp>
        <p:nvSpPr>
          <p:cNvPr id="36" name="Line 36"/>
          <p:cNvSpPr>
            <a:spLocks noChangeShapeType="1"/>
          </p:cNvSpPr>
          <p:nvPr/>
        </p:nvSpPr>
        <p:spPr bwMode="auto">
          <a:xfrm>
            <a:off x="4500563" y="5084763"/>
            <a:ext cx="0" cy="144462"/>
          </a:xfrm>
          <a:prstGeom prst="line">
            <a:avLst/>
          </a:prstGeom>
          <a:noFill/>
          <a:ln w="9525">
            <a:solidFill>
              <a:schemeClr val="tx1"/>
            </a:solidFill>
            <a:round/>
            <a:headEnd/>
            <a:tailEnd type="triangle" w="med" len="med"/>
          </a:ln>
          <a:effectLst/>
        </p:spPr>
        <p:txBody>
          <a:bodyPr/>
          <a:lstStyle/>
          <a:p>
            <a:endParaRPr lang="pl-PL"/>
          </a:p>
        </p:txBody>
      </p:sp>
      <p:sp>
        <p:nvSpPr>
          <p:cNvPr id="37" name="Line 37"/>
          <p:cNvSpPr>
            <a:spLocks noChangeShapeType="1"/>
          </p:cNvSpPr>
          <p:nvPr/>
        </p:nvSpPr>
        <p:spPr bwMode="auto">
          <a:xfrm>
            <a:off x="7812088" y="5084763"/>
            <a:ext cx="0" cy="288925"/>
          </a:xfrm>
          <a:prstGeom prst="line">
            <a:avLst/>
          </a:prstGeom>
          <a:noFill/>
          <a:ln w="9525">
            <a:solidFill>
              <a:schemeClr val="tx1"/>
            </a:solidFill>
            <a:round/>
            <a:headEnd/>
            <a:tailEnd/>
          </a:ln>
          <a:effectLst/>
        </p:spPr>
        <p:txBody>
          <a:bodyPr/>
          <a:lstStyle/>
          <a:p>
            <a:endParaRPr lang="pl-PL"/>
          </a:p>
        </p:txBody>
      </p:sp>
      <p:sp>
        <p:nvSpPr>
          <p:cNvPr id="38" name="Line 38"/>
          <p:cNvSpPr>
            <a:spLocks noChangeShapeType="1"/>
          </p:cNvSpPr>
          <p:nvPr/>
        </p:nvSpPr>
        <p:spPr bwMode="auto">
          <a:xfrm flipH="1">
            <a:off x="6877050" y="5373688"/>
            <a:ext cx="935038" cy="0"/>
          </a:xfrm>
          <a:prstGeom prst="line">
            <a:avLst/>
          </a:prstGeom>
          <a:noFill/>
          <a:ln w="9525">
            <a:solidFill>
              <a:schemeClr val="tx1"/>
            </a:solidFill>
            <a:round/>
            <a:headEnd/>
            <a:tailEnd type="triangle" w="med" len="med"/>
          </a:ln>
          <a:effectLst/>
        </p:spPr>
        <p:txBody>
          <a:bodyPr/>
          <a:lstStyle/>
          <a:p>
            <a:endParaRPr lang="pl-PL"/>
          </a:p>
        </p:txBody>
      </p:sp>
      <p:sp>
        <p:nvSpPr>
          <p:cNvPr id="39" name="Line 40"/>
          <p:cNvSpPr>
            <a:spLocks noChangeShapeType="1"/>
          </p:cNvSpPr>
          <p:nvPr/>
        </p:nvSpPr>
        <p:spPr bwMode="auto">
          <a:xfrm>
            <a:off x="4500563" y="5516563"/>
            <a:ext cx="0" cy="144462"/>
          </a:xfrm>
          <a:prstGeom prst="line">
            <a:avLst/>
          </a:prstGeom>
          <a:noFill/>
          <a:ln w="9525">
            <a:solidFill>
              <a:schemeClr val="tx1"/>
            </a:solidFill>
            <a:round/>
            <a:headEnd/>
            <a:tailEnd type="triangle" w="med" len="med"/>
          </a:ln>
          <a:effectLst/>
        </p:spPr>
        <p:txBody>
          <a:bodyPr/>
          <a:lstStyle/>
          <a:p>
            <a:endParaRPr lang="pl-PL"/>
          </a:p>
        </p:txBody>
      </p:sp>
      <p:sp>
        <p:nvSpPr>
          <p:cNvPr id="40" name="Rectangle 41"/>
          <p:cNvSpPr>
            <a:spLocks noChangeArrowheads="1"/>
          </p:cNvSpPr>
          <p:nvPr/>
        </p:nvSpPr>
        <p:spPr bwMode="auto">
          <a:xfrm>
            <a:off x="2339975" y="6092825"/>
            <a:ext cx="1511945" cy="576263"/>
          </a:xfrm>
          <a:prstGeom prst="rect">
            <a:avLst/>
          </a:prstGeom>
          <a:solidFill>
            <a:schemeClr val="bg1"/>
          </a:solidFill>
          <a:ln w="9525">
            <a:solidFill>
              <a:schemeClr val="tx1"/>
            </a:solidFill>
            <a:miter lim="800000"/>
            <a:headEnd/>
            <a:tailEnd/>
          </a:ln>
          <a:effectLst/>
        </p:spPr>
        <p:txBody>
          <a:bodyPr wrap="none" anchor="ctr"/>
          <a:lstStyle/>
          <a:p>
            <a:pPr algn="ctr"/>
            <a:r>
              <a:rPr lang="pl-PL" dirty="0"/>
              <a:t>Założenie </a:t>
            </a:r>
            <a:r>
              <a:rPr lang="pl-PL" dirty="0" smtClean="0"/>
              <a:t>firmy</a:t>
            </a:r>
            <a:endParaRPr lang="pl-PL" dirty="0"/>
          </a:p>
        </p:txBody>
      </p:sp>
      <p:sp>
        <p:nvSpPr>
          <p:cNvPr id="41" name="Rectangle 42"/>
          <p:cNvSpPr>
            <a:spLocks noChangeArrowheads="1"/>
          </p:cNvSpPr>
          <p:nvPr/>
        </p:nvSpPr>
        <p:spPr bwMode="auto">
          <a:xfrm>
            <a:off x="4860032" y="6092825"/>
            <a:ext cx="1728093" cy="576263"/>
          </a:xfrm>
          <a:prstGeom prst="rect">
            <a:avLst/>
          </a:prstGeom>
          <a:solidFill>
            <a:schemeClr val="bg1"/>
          </a:solidFill>
          <a:ln w="9525">
            <a:solidFill>
              <a:schemeClr val="tx1"/>
            </a:solidFill>
            <a:miter lim="800000"/>
            <a:headEnd/>
            <a:tailEnd/>
          </a:ln>
          <a:effectLst/>
        </p:spPr>
        <p:txBody>
          <a:bodyPr wrap="none" anchor="ctr"/>
          <a:lstStyle/>
          <a:p>
            <a:pPr algn="ctr"/>
            <a:r>
              <a:rPr lang="pl-PL" dirty="0" smtClean="0"/>
              <a:t>Rozruch </a:t>
            </a:r>
          </a:p>
          <a:p>
            <a:pPr algn="ctr"/>
            <a:r>
              <a:rPr lang="pl-PL" dirty="0" smtClean="0"/>
              <a:t>przedsięwzięcia</a:t>
            </a:r>
            <a:endParaRPr lang="pl-PL" dirty="0"/>
          </a:p>
        </p:txBody>
      </p:sp>
      <p:sp>
        <p:nvSpPr>
          <p:cNvPr id="42" name="Line 43"/>
          <p:cNvSpPr>
            <a:spLocks noChangeShapeType="1"/>
          </p:cNvSpPr>
          <p:nvPr/>
        </p:nvSpPr>
        <p:spPr bwMode="auto">
          <a:xfrm>
            <a:off x="2987675" y="5949950"/>
            <a:ext cx="0" cy="142875"/>
          </a:xfrm>
          <a:prstGeom prst="line">
            <a:avLst/>
          </a:prstGeom>
          <a:noFill/>
          <a:ln w="9525">
            <a:solidFill>
              <a:schemeClr val="tx1"/>
            </a:solidFill>
            <a:round/>
            <a:headEnd/>
            <a:tailEnd type="triangle" w="med" len="med"/>
          </a:ln>
          <a:effectLst/>
        </p:spPr>
        <p:txBody>
          <a:bodyPr/>
          <a:lstStyle/>
          <a:p>
            <a:endParaRPr lang="pl-PL"/>
          </a:p>
        </p:txBody>
      </p:sp>
      <p:sp>
        <p:nvSpPr>
          <p:cNvPr id="43" name="Line 44"/>
          <p:cNvSpPr>
            <a:spLocks noChangeShapeType="1"/>
          </p:cNvSpPr>
          <p:nvPr/>
        </p:nvSpPr>
        <p:spPr bwMode="auto">
          <a:xfrm>
            <a:off x="5795963" y="5949950"/>
            <a:ext cx="0" cy="142875"/>
          </a:xfrm>
          <a:prstGeom prst="line">
            <a:avLst/>
          </a:prstGeom>
          <a:noFill/>
          <a:ln w="9525">
            <a:solidFill>
              <a:schemeClr val="tx1"/>
            </a:solidFill>
            <a:round/>
            <a:headEnd/>
            <a:tailEnd type="triangle" w="med" len="med"/>
          </a:ln>
          <a:effectLst/>
        </p:spPr>
        <p:txBody>
          <a:bodyPr/>
          <a:lstStyle/>
          <a:p>
            <a:endParaRPr lang="pl-PL"/>
          </a:p>
        </p:txBody>
      </p:sp>
      <p:sp>
        <p:nvSpPr>
          <p:cNvPr id="44" name="Rectangle 45"/>
          <p:cNvSpPr>
            <a:spLocks noChangeArrowheads="1"/>
          </p:cNvSpPr>
          <p:nvPr/>
        </p:nvSpPr>
        <p:spPr bwMode="auto">
          <a:xfrm>
            <a:off x="1476375" y="0"/>
            <a:ext cx="5975350" cy="3213100"/>
          </a:xfrm>
          <a:prstGeom prst="rect">
            <a:avLst/>
          </a:prstGeom>
          <a:noFill/>
          <a:ln w="9525">
            <a:solidFill>
              <a:schemeClr val="tx1"/>
            </a:solidFill>
            <a:miter lim="800000"/>
            <a:headEnd/>
            <a:tailEnd/>
          </a:ln>
          <a:effectLst/>
        </p:spPr>
        <p:txBody>
          <a:bodyPr wrap="none" anchor="ctr"/>
          <a:lstStyle/>
          <a:p>
            <a:endParaRPr lang="pl-PL"/>
          </a:p>
        </p:txBody>
      </p:sp>
      <p:sp>
        <p:nvSpPr>
          <p:cNvPr id="45" name="Rectangle 46"/>
          <p:cNvSpPr>
            <a:spLocks noChangeArrowheads="1"/>
          </p:cNvSpPr>
          <p:nvPr/>
        </p:nvSpPr>
        <p:spPr bwMode="auto">
          <a:xfrm>
            <a:off x="1619250" y="188913"/>
            <a:ext cx="1081088" cy="360362"/>
          </a:xfrm>
          <a:prstGeom prst="rect">
            <a:avLst/>
          </a:prstGeom>
          <a:noFill/>
          <a:ln w="9525">
            <a:noFill/>
            <a:miter lim="800000"/>
            <a:headEnd/>
            <a:tailEnd/>
          </a:ln>
          <a:effectLst/>
        </p:spPr>
        <p:txBody>
          <a:bodyPr wrap="none" anchor="ctr"/>
          <a:lstStyle/>
          <a:p>
            <a:pPr algn="ctr"/>
            <a:r>
              <a:rPr lang="pl-PL"/>
              <a:t>Faza I</a:t>
            </a:r>
          </a:p>
        </p:txBody>
      </p:sp>
      <p:sp>
        <p:nvSpPr>
          <p:cNvPr id="46" name="Rectangle 47"/>
          <p:cNvSpPr>
            <a:spLocks noChangeArrowheads="1"/>
          </p:cNvSpPr>
          <p:nvPr/>
        </p:nvSpPr>
        <p:spPr bwMode="auto">
          <a:xfrm>
            <a:off x="1476375" y="3284538"/>
            <a:ext cx="5975350" cy="1152525"/>
          </a:xfrm>
          <a:prstGeom prst="rect">
            <a:avLst/>
          </a:prstGeom>
          <a:noFill/>
          <a:ln w="9525">
            <a:solidFill>
              <a:schemeClr val="tx1"/>
            </a:solidFill>
            <a:miter lim="800000"/>
            <a:headEnd/>
            <a:tailEnd/>
          </a:ln>
          <a:effectLst/>
        </p:spPr>
        <p:txBody>
          <a:bodyPr wrap="none" anchor="ctr"/>
          <a:lstStyle/>
          <a:p>
            <a:endParaRPr lang="pl-PL"/>
          </a:p>
        </p:txBody>
      </p:sp>
      <p:sp>
        <p:nvSpPr>
          <p:cNvPr id="47" name="Rectangle 48"/>
          <p:cNvSpPr>
            <a:spLocks noChangeArrowheads="1"/>
          </p:cNvSpPr>
          <p:nvPr/>
        </p:nvSpPr>
        <p:spPr bwMode="auto">
          <a:xfrm>
            <a:off x="1476375" y="3429000"/>
            <a:ext cx="1081088" cy="360363"/>
          </a:xfrm>
          <a:prstGeom prst="rect">
            <a:avLst/>
          </a:prstGeom>
          <a:noFill/>
          <a:ln w="9525">
            <a:noFill/>
            <a:miter lim="800000"/>
            <a:headEnd/>
            <a:tailEnd/>
          </a:ln>
          <a:effectLst/>
        </p:spPr>
        <p:txBody>
          <a:bodyPr wrap="none" anchor="ctr"/>
          <a:lstStyle/>
          <a:p>
            <a:pPr algn="ctr"/>
            <a:r>
              <a:rPr lang="pl-PL" dirty="0"/>
              <a:t>Faza II</a:t>
            </a:r>
          </a:p>
        </p:txBody>
      </p:sp>
      <p:sp>
        <p:nvSpPr>
          <p:cNvPr id="48" name="Rectangle 49"/>
          <p:cNvSpPr>
            <a:spLocks noChangeArrowheads="1"/>
          </p:cNvSpPr>
          <p:nvPr/>
        </p:nvSpPr>
        <p:spPr bwMode="auto">
          <a:xfrm>
            <a:off x="1403350" y="5805488"/>
            <a:ext cx="6192838" cy="1052512"/>
          </a:xfrm>
          <a:prstGeom prst="rect">
            <a:avLst/>
          </a:prstGeom>
          <a:noFill/>
          <a:ln w="9525">
            <a:solidFill>
              <a:schemeClr val="tx1"/>
            </a:solidFill>
            <a:miter lim="800000"/>
            <a:headEnd/>
            <a:tailEnd/>
          </a:ln>
          <a:effectLst/>
        </p:spPr>
        <p:txBody>
          <a:bodyPr wrap="none" anchor="ctr"/>
          <a:lstStyle/>
          <a:p>
            <a:endParaRPr lang="pl-PL"/>
          </a:p>
        </p:txBody>
      </p:sp>
      <p:sp>
        <p:nvSpPr>
          <p:cNvPr id="49" name="Rectangle 50"/>
          <p:cNvSpPr>
            <a:spLocks noChangeArrowheads="1"/>
          </p:cNvSpPr>
          <p:nvPr/>
        </p:nvSpPr>
        <p:spPr bwMode="auto">
          <a:xfrm>
            <a:off x="1403350" y="5949950"/>
            <a:ext cx="1081088" cy="360363"/>
          </a:xfrm>
          <a:prstGeom prst="rect">
            <a:avLst/>
          </a:prstGeom>
          <a:noFill/>
          <a:ln w="9525">
            <a:noFill/>
            <a:miter lim="800000"/>
            <a:headEnd/>
            <a:tailEnd/>
          </a:ln>
          <a:effectLst/>
        </p:spPr>
        <p:txBody>
          <a:bodyPr wrap="none" anchor="ctr"/>
          <a:lstStyle/>
          <a:p>
            <a:pPr algn="ctr"/>
            <a:r>
              <a:rPr lang="pl-PL"/>
              <a:t>Faza IV</a:t>
            </a:r>
          </a:p>
        </p:txBody>
      </p:sp>
      <p:sp>
        <p:nvSpPr>
          <p:cNvPr id="50" name="Rectangle 51"/>
          <p:cNvSpPr>
            <a:spLocks noChangeArrowheads="1"/>
          </p:cNvSpPr>
          <p:nvPr/>
        </p:nvSpPr>
        <p:spPr bwMode="auto">
          <a:xfrm>
            <a:off x="900113" y="5229225"/>
            <a:ext cx="1081087" cy="360363"/>
          </a:xfrm>
          <a:prstGeom prst="rect">
            <a:avLst/>
          </a:prstGeom>
          <a:noFill/>
          <a:ln w="9525">
            <a:noFill/>
            <a:miter lim="800000"/>
            <a:headEnd/>
            <a:tailEnd/>
          </a:ln>
          <a:effectLst/>
        </p:spPr>
        <p:txBody>
          <a:bodyPr wrap="none" anchor="ctr"/>
          <a:lstStyle/>
          <a:p>
            <a:pPr algn="ctr"/>
            <a:r>
              <a:rPr lang="pl-PL"/>
              <a:t>Faza III</a:t>
            </a:r>
          </a:p>
        </p:txBody>
      </p:sp>
      <p:sp>
        <p:nvSpPr>
          <p:cNvPr id="51" name="AutoShape 14"/>
          <p:cNvSpPr>
            <a:spLocks noChangeArrowheads="1"/>
          </p:cNvSpPr>
          <p:nvPr/>
        </p:nvSpPr>
        <p:spPr bwMode="auto">
          <a:xfrm>
            <a:off x="1979613" y="3068638"/>
            <a:ext cx="4824412" cy="287337"/>
          </a:xfrm>
          <a:prstGeom prst="roundRect">
            <a:avLst>
              <a:gd name="adj" fmla="val 16667"/>
            </a:avLst>
          </a:prstGeom>
          <a:solidFill>
            <a:schemeClr val="bg1">
              <a:lumMod val="95000"/>
            </a:schemeClr>
          </a:solidFill>
          <a:ln w="9525">
            <a:solidFill>
              <a:schemeClr val="tx1"/>
            </a:solidFill>
            <a:round/>
            <a:headEnd/>
            <a:tailEnd/>
          </a:ln>
          <a:effectLst/>
        </p:spPr>
        <p:txBody>
          <a:bodyPr wrap="none" anchor="ctr"/>
          <a:lstStyle/>
          <a:p>
            <a:pPr algn="ctr"/>
            <a:r>
              <a:rPr lang="pl-PL"/>
              <a:t>Wstępna koncepcja biznesu</a:t>
            </a:r>
          </a:p>
        </p:txBody>
      </p:sp>
      <p:sp>
        <p:nvSpPr>
          <p:cNvPr id="52" name="AutoShape 22"/>
          <p:cNvSpPr>
            <a:spLocks noChangeArrowheads="1"/>
          </p:cNvSpPr>
          <p:nvPr/>
        </p:nvSpPr>
        <p:spPr bwMode="auto">
          <a:xfrm>
            <a:off x="2051050" y="4365625"/>
            <a:ext cx="4824413" cy="287338"/>
          </a:xfrm>
          <a:prstGeom prst="roundRect">
            <a:avLst>
              <a:gd name="adj" fmla="val 16667"/>
            </a:avLst>
          </a:prstGeom>
          <a:solidFill>
            <a:schemeClr val="bg1">
              <a:lumMod val="75000"/>
            </a:schemeClr>
          </a:solidFill>
          <a:ln w="9525">
            <a:solidFill>
              <a:schemeClr val="tx1"/>
            </a:solidFill>
            <a:round/>
            <a:headEnd/>
            <a:tailEnd/>
          </a:ln>
          <a:effectLst/>
        </p:spPr>
        <p:txBody>
          <a:bodyPr wrap="none" anchor="ctr"/>
          <a:lstStyle/>
          <a:p>
            <a:pPr algn="ctr"/>
            <a:r>
              <a:rPr lang="pl-PL"/>
              <a:t>Biznesplan-wersja bazowa</a:t>
            </a:r>
          </a:p>
        </p:txBody>
      </p:sp>
      <p:sp>
        <p:nvSpPr>
          <p:cNvPr id="53" name="AutoShape 39"/>
          <p:cNvSpPr>
            <a:spLocks noChangeArrowheads="1"/>
          </p:cNvSpPr>
          <p:nvPr/>
        </p:nvSpPr>
        <p:spPr bwMode="auto">
          <a:xfrm>
            <a:off x="2051050" y="5661025"/>
            <a:ext cx="4824413" cy="288925"/>
          </a:xfrm>
          <a:prstGeom prst="roundRect">
            <a:avLst>
              <a:gd name="adj" fmla="val 16667"/>
            </a:avLst>
          </a:prstGeom>
          <a:solidFill>
            <a:srgbClr val="FF0000"/>
          </a:solidFill>
          <a:ln w="9525">
            <a:solidFill>
              <a:schemeClr val="tx1"/>
            </a:solidFill>
            <a:round/>
            <a:headEnd/>
            <a:tailEnd/>
          </a:ln>
          <a:effectLst/>
        </p:spPr>
        <p:txBody>
          <a:bodyPr wrap="none" anchor="ctr"/>
          <a:lstStyle/>
          <a:p>
            <a:pPr algn="ctr"/>
            <a:r>
              <a:rPr lang="pl-PL" b="1">
                <a:solidFill>
                  <a:schemeClr val="bg1"/>
                </a:solidFill>
              </a:rPr>
              <a:t>START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6</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250825" y="232127"/>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60648"/>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49383" y="188640"/>
            <a:ext cx="1437417" cy="1152128"/>
          </a:xfrm>
          <a:prstGeom prst="rect">
            <a:avLst/>
          </a:prstGeom>
          <a:noFill/>
          <a:ln w="9525">
            <a:noFill/>
            <a:miter lim="800000"/>
            <a:headEnd/>
            <a:tailEnd/>
          </a:ln>
        </p:spPr>
      </p:pic>
      <p:sp>
        <p:nvSpPr>
          <p:cNvPr id="9" name="Rectangle 2"/>
          <p:cNvSpPr txBox="1">
            <a:spLocks noChangeArrowheads="1"/>
          </p:cNvSpPr>
          <p:nvPr/>
        </p:nvSpPr>
        <p:spPr>
          <a:xfrm>
            <a:off x="539750" y="1412776"/>
            <a:ext cx="8147050" cy="336558"/>
          </a:xfrm>
          <a:prstGeom prst="rect">
            <a:avLst/>
          </a:prstGeom>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none" spc="0" normalizeH="0" baseline="0" noProof="0" dirty="0" smtClean="0">
                <a:ln>
                  <a:noFill/>
                </a:ln>
                <a:solidFill>
                  <a:schemeClr val="tx1"/>
                </a:solidFill>
                <a:effectLst/>
                <a:uLnTx/>
                <a:uFillTx/>
                <a:latin typeface="+mj-lt"/>
                <a:ea typeface="+mj-ea"/>
                <a:cs typeface="+mj-cs"/>
              </a:rPr>
              <a:t>Dla kogo sporządzany jest biznes plan?</a:t>
            </a:r>
          </a:p>
        </p:txBody>
      </p:sp>
      <p:sp>
        <p:nvSpPr>
          <p:cNvPr id="10" name="Rectangle 3"/>
          <p:cNvSpPr txBox="1">
            <a:spLocks noChangeArrowheads="1"/>
          </p:cNvSpPr>
          <p:nvPr/>
        </p:nvSpPr>
        <p:spPr>
          <a:xfrm>
            <a:off x="250825" y="1988840"/>
            <a:ext cx="8893175" cy="3777283"/>
          </a:xfrm>
          <a:prstGeom prst="rect">
            <a:avLst/>
          </a:prstGeom>
        </p:spPr>
        <p:txBody>
          <a:bodyPr vert="horz" lIns="91440" tIns="45720" rIns="91440" bIns="45720" rtlCol="0">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800" b="0" i="0" u="none" strike="noStrike" kern="1200" cap="none" spc="0" normalizeH="0" baseline="0" noProof="0" dirty="0" smtClean="0">
                <a:ln>
                  <a:noFill/>
                </a:ln>
                <a:effectLst/>
                <a:uLnTx/>
                <a:uFillTx/>
                <a:latin typeface="+mn-lt"/>
                <a:ea typeface="+mn-ea"/>
                <a:cs typeface="+mn-cs"/>
              </a:rPr>
              <a:t>Do użytku wewnętrznego przyszłego lub istniejącego przedsiębiorstwa (dla kadry kierowniczej, menedżerów projektów, pracowników)</a:t>
            </a: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800" b="0" i="0" u="none" strike="noStrike" kern="1200" cap="none" spc="0" normalizeH="0" baseline="0" noProof="0" dirty="0" smtClean="0">
                <a:ln>
                  <a:noFill/>
                </a:ln>
                <a:effectLst/>
                <a:uLnTx/>
                <a:uFillTx/>
                <a:latin typeface="+mn-lt"/>
                <a:ea typeface="+mn-ea"/>
                <a:cs typeface="+mn-cs"/>
              </a:rPr>
              <a:t>Zewnętrznych (instytucji finansowych – banków, funduszy inwestycyjnych, potencjalnych inwestorów- firm zainteresowanych udziałem w przedsięwzięciu lub zakładaniu, rozwijaniu czy restrukturyzacji przedsiębiorstwa, partnerów gospodarczych, dostawców i ważniejszych klientów, organizacji publicznych i rządowych wspierających biznes w zakresie pomocy finansowej i doradczej – agencji rozwoju regionalnego, agencji wspierania przedsiębiorczości)</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a:t>
            </a:r>
            <a:r>
              <a:rPr lang="pl-PL" sz="1000" dirty="0" err="1" smtClean="0"/>
              <a:t>Ciechan</a:t>
            </a:r>
            <a:r>
              <a:rPr lang="pl-PL" sz="1000" dirty="0" smtClean="0"/>
              <a:t>-Kujawa </a:t>
            </a:r>
            <a:r>
              <a:rPr lang="pl-PL" sz="1000" dirty="0" err="1" smtClean="0"/>
              <a:t>M.:Biznes</a:t>
            </a:r>
            <a:r>
              <a:rPr lang="pl-PL" sz="1000" dirty="0" smtClean="0"/>
              <a:t> plan. Standardy i praktyka. </a:t>
            </a:r>
            <a:r>
              <a:rPr lang="pl-PL" sz="1000" dirty="0" err="1" smtClean="0"/>
              <a:t>Wydwnictwo</a:t>
            </a:r>
            <a:r>
              <a:rPr lang="pl-PL" sz="1000" dirty="0" smtClean="0"/>
              <a:t> </a:t>
            </a:r>
            <a:r>
              <a:rPr lang="pl-PL" sz="1000" dirty="0" err="1" smtClean="0"/>
              <a:t>TNOiK</a:t>
            </a:r>
            <a:r>
              <a:rPr lang="pl-PL" sz="1000" dirty="0" smtClean="0"/>
              <a:t>. Toruń.2007.</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16730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36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7</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23528" y="296652"/>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91880" y="296521"/>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380312" y="188640"/>
            <a:ext cx="1437417" cy="1152128"/>
          </a:xfrm>
          <a:prstGeom prst="rect">
            <a:avLst/>
          </a:prstGeom>
          <a:noFill/>
          <a:ln w="9525">
            <a:noFill/>
            <a:miter lim="800000"/>
            <a:headEnd/>
            <a:tailEnd/>
          </a:ln>
        </p:spPr>
      </p:pic>
      <p:sp>
        <p:nvSpPr>
          <p:cNvPr id="9" name="Rectangle 2"/>
          <p:cNvSpPr txBox="1">
            <a:spLocks noChangeArrowheads="1"/>
          </p:cNvSpPr>
          <p:nvPr/>
        </p:nvSpPr>
        <p:spPr>
          <a:xfrm>
            <a:off x="467544" y="1371617"/>
            <a:ext cx="8147050" cy="387591"/>
          </a:xfrm>
          <a:prstGeom prst="rect">
            <a:avLst/>
          </a:prstGeom>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200" b="1" i="0" u="none" strike="noStrike" kern="1200" cap="none" spc="0" normalizeH="0" baseline="0" noProof="0" dirty="0" smtClean="0">
                <a:ln>
                  <a:noFill/>
                </a:ln>
                <a:solidFill>
                  <a:srgbClr val="C00000"/>
                </a:solidFill>
                <a:effectLst/>
                <a:uLnTx/>
                <a:uFillTx/>
                <a:latin typeface="+mj-lt"/>
                <a:ea typeface="+mj-ea"/>
                <a:cs typeface="+mj-cs"/>
              </a:rPr>
              <a:t>Błędy popełniane w trakcie biznes planu</a:t>
            </a:r>
          </a:p>
        </p:txBody>
      </p:sp>
      <p:sp>
        <p:nvSpPr>
          <p:cNvPr id="10" name="Rectangle 3"/>
          <p:cNvSpPr txBox="1">
            <a:spLocks noChangeArrowheads="1"/>
          </p:cNvSpPr>
          <p:nvPr/>
        </p:nvSpPr>
        <p:spPr>
          <a:xfrm>
            <a:off x="539552" y="1916832"/>
            <a:ext cx="8147050" cy="4209331"/>
          </a:xfrm>
          <a:prstGeom prst="rect">
            <a:avLst/>
          </a:prstGeom>
        </p:spPr>
        <p:txBody>
          <a:bodyPr vert="horz" lIns="91440" tIns="45720" rIns="91440" bIns="45720" rtlCol="0">
            <a:normAutofit fontScale="77500" lnSpcReduction="20000"/>
          </a:bodyPr>
          <a:lstStyle/>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Przyczyny negatywnej oceny biznes planów skupiają się zazwyczaj wokół trzech aspektów: nierealności założeń, braku wszystkich istotnych informacji oraz błędów formalno-rachunkowych. Najczęściej popełniane błędy to:</a:t>
            </a:r>
          </a:p>
          <a:p>
            <a:pPr marL="0" marR="0" lvl="0" indent="0" algn="just" defTabSz="914400" rtl="0" eaLnBrk="1" fontAlgn="auto" latinLnBrk="0" hangingPunct="1">
              <a:lnSpc>
                <a:spcPct val="90000"/>
              </a:lnSpc>
              <a:spcBef>
                <a:spcPct val="20000"/>
              </a:spcBef>
              <a:spcAft>
                <a:spcPts val="0"/>
              </a:spcAft>
              <a:buClrTx/>
              <a:buSzTx/>
              <a:buFontTx/>
              <a:buChar char="•"/>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brak koncentracji na kluczowej koncepcji (zbyt duża ilość pomysłów w jednym biznesie) ,</a:t>
            </a:r>
          </a:p>
          <a:p>
            <a:pPr marL="0" marR="0" lvl="0" indent="0" algn="just" defTabSz="914400" rtl="0" eaLnBrk="1" fontAlgn="auto" latinLnBrk="0" hangingPunct="1">
              <a:lnSpc>
                <a:spcPct val="90000"/>
              </a:lnSpc>
              <a:spcBef>
                <a:spcPct val="20000"/>
              </a:spcBef>
              <a:spcAft>
                <a:spcPts val="0"/>
              </a:spcAft>
              <a:buClrTx/>
              <a:buSzTx/>
              <a:buFontTx/>
              <a:buChar char="•"/>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brak rozeznania w najnowszych trendach w branży,</a:t>
            </a:r>
          </a:p>
          <a:p>
            <a:pPr marL="0" marR="0" lvl="0" indent="0" algn="just" defTabSz="914400" rtl="0" eaLnBrk="1" fontAlgn="auto" latinLnBrk="0" hangingPunct="1">
              <a:lnSpc>
                <a:spcPct val="90000"/>
              </a:lnSpc>
              <a:spcBef>
                <a:spcPct val="20000"/>
              </a:spcBef>
              <a:spcAft>
                <a:spcPts val="0"/>
              </a:spcAft>
              <a:buClrTx/>
              <a:buSzTx/>
              <a:buFontTx/>
              <a:buChar char="•"/>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błędna ocena sytuacji rynkowej:</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    - niedocenianie konkurencji bezpośredniej </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    - przecenienie chłonności rynków zbytu</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    -brak wiarygodności danych na temat ilości, potencjału klientów, ich potrzeb, wymagań i oczekiwań</a:t>
            </a:r>
          </a:p>
        </p:txBody>
      </p:sp>
      <p:sp>
        <p:nvSpPr>
          <p:cNvPr id="11" name="pole tekstowe 10"/>
          <p:cNvSpPr txBox="1"/>
          <p:nvPr/>
        </p:nvSpPr>
        <p:spPr>
          <a:xfrm>
            <a:off x="-1" y="6597352"/>
            <a:ext cx="8964613" cy="246221"/>
          </a:xfrm>
          <a:prstGeom prst="rect">
            <a:avLst/>
          </a:prstGeom>
          <a:noFill/>
        </p:spPr>
        <p:txBody>
          <a:bodyPr wrap="square" rtlCol="0">
            <a:spAutoFit/>
          </a:bodyPr>
          <a:lstStyle/>
          <a:p>
            <a:r>
              <a:rPr lang="pl-PL" sz="1000" dirty="0" smtClean="0"/>
              <a:t>Źródło: </a:t>
            </a:r>
            <a:r>
              <a:rPr lang="pl-PL" sz="1000" dirty="0" err="1" smtClean="0"/>
              <a:t>Ciechan</a:t>
            </a:r>
            <a:r>
              <a:rPr lang="pl-PL" sz="1000" dirty="0" smtClean="0"/>
              <a:t>-Kujawa </a:t>
            </a:r>
            <a:r>
              <a:rPr lang="pl-PL" sz="1000" dirty="0" err="1" smtClean="0"/>
              <a:t>M.:Biznes</a:t>
            </a:r>
            <a:r>
              <a:rPr lang="pl-PL" sz="1000" dirty="0" smtClean="0"/>
              <a:t> plan. Standardy i praktyka. </a:t>
            </a:r>
            <a:r>
              <a:rPr lang="pl-PL" sz="1000" dirty="0" err="1" smtClean="0"/>
              <a:t>Wydwnictwo</a:t>
            </a:r>
            <a:r>
              <a:rPr lang="pl-PL" sz="1000" dirty="0" smtClean="0"/>
              <a:t> </a:t>
            </a:r>
            <a:r>
              <a:rPr lang="pl-PL" sz="1000" dirty="0" err="1" smtClean="0"/>
              <a:t>TNOiK</a:t>
            </a:r>
            <a:r>
              <a:rPr lang="pl-PL" sz="1000" dirty="0" smtClean="0"/>
              <a:t>. Toruń.2007.</a:t>
            </a:r>
            <a:endParaRPr lang="pl-PL" sz="1000" dirty="0"/>
          </a:p>
        </p:txBody>
      </p:sp>
      <p:pic>
        <p:nvPicPr>
          <p:cNvPr id="12"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24128" y="183756"/>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0EECA562-C308-492D-9950-0730BE4F8D27}" type="slidenum">
              <a:rPr lang="pl-PL" smtClean="0"/>
              <a:pPr/>
              <a:t>8</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23528" y="260648"/>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347864" y="273681"/>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226123" y="201673"/>
            <a:ext cx="1437417" cy="1152128"/>
          </a:xfrm>
          <a:prstGeom prst="rect">
            <a:avLst/>
          </a:prstGeom>
          <a:noFill/>
          <a:ln w="9525">
            <a:noFill/>
            <a:miter lim="800000"/>
            <a:headEnd/>
            <a:tailEnd/>
          </a:ln>
        </p:spPr>
      </p:pic>
      <p:sp>
        <p:nvSpPr>
          <p:cNvPr id="9" name="Rectangle 3"/>
          <p:cNvSpPr txBox="1">
            <a:spLocks noChangeArrowheads="1"/>
          </p:cNvSpPr>
          <p:nvPr/>
        </p:nvSpPr>
        <p:spPr>
          <a:xfrm>
            <a:off x="539750" y="1412776"/>
            <a:ext cx="8147050" cy="4713387"/>
          </a:xfrm>
          <a:prstGeom prst="rect">
            <a:avLst/>
          </a:prstGeom>
        </p:spPr>
        <p:txBody>
          <a:bodyPr vert="horz" lIns="91440" tIns="45720" rIns="91440" bIns="45720" rtlCol="0">
            <a:normAutofit fontScale="77500" lnSpcReduction="20000"/>
          </a:bodyPr>
          <a:lstStyle/>
          <a:p>
            <a:pPr marL="0" marR="0" lvl="0" indent="0" algn="just" defTabSz="914400" rtl="0" eaLnBrk="1" fontAlgn="auto" latinLnBrk="0" hangingPunct="1">
              <a:lnSpc>
                <a:spcPct val="100000"/>
              </a:lnSpc>
              <a:spcBef>
                <a:spcPct val="20000"/>
              </a:spcBef>
              <a:spcAft>
                <a:spcPts val="0"/>
              </a:spcAft>
              <a:buClrTx/>
              <a:buSzTx/>
              <a:buFontTx/>
              <a:buChar char="•"/>
              <a:tabLst/>
              <a:defRPr/>
            </a:pPr>
            <a:r>
              <a:rPr kumimoji="0" lang="pl-PL" sz="3200" b="0" i="0" u="none" strike="noStrike" kern="1200" cap="none" spc="0" normalizeH="0" baseline="0" noProof="0" dirty="0" smtClean="0">
                <a:ln>
                  <a:noFill/>
                </a:ln>
                <a:solidFill>
                  <a:srgbClr val="C00000"/>
                </a:solidFill>
                <a:effectLst/>
                <a:uLnTx/>
                <a:uFillTx/>
                <a:latin typeface="+mn-lt"/>
                <a:ea typeface="+mn-ea"/>
                <a:cs typeface="+mn-cs"/>
              </a:rPr>
              <a:t>nierealistyczne przewidywania finansowe (błędna, nadmierna optymistyczna ocena własnych możliwości)</a:t>
            </a:r>
          </a:p>
          <a:p>
            <a:pPr algn="just">
              <a:spcBef>
                <a:spcPct val="20000"/>
              </a:spcBef>
              <a:buFontTx/>
              <a:buChar char="•"/>
              <a:defRPr/>
            </a:pPr>
            <a:r>
              <a:rPr lang="pl-PL" sz="3200" dirty="0">
                <a:solidFill>
                  <a:srgbClr val="C00000"/>
                </a:solidFill>
              </a:rPr>
              <a:t>przeszacowanie wskaźników wzrostu produkcji, sprzedaży, cen, zdolności produkcyjnych,</a:t>
            </a: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niedoszacowanie nakładów inwestycyjnych</a:t>
            </a:r>
            <a:r>
              <a:rPr kumimoji="0" lang="pl-PL" sz="3200" b="0" i="0" u="none" strike="noStrike" kern="1200" cap="none" spc="0" normalizeH="0" baseline="0" noProof="0" dirty="0" smtClean="0">
                <a:ln>
                  <a:noFill/>
                </a:ln>
                <a:solidFill>
                  <a:srgbClr val="C00000"/>
                </a:solidFill>
                <a:effectLst/>
                <a:uLnTx/>
                <a:uFillTx/>
                <a:latin typeface="+mn-lt"/>
                <a:ea typeface="+mn-ea"/>
                <a:cs typeface="+mn-cs"/>
              </a:rPr>
              <a:t>,</a:t>
            </a: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niedoszacowanie lub pomijanie kosztów działalności</a:t>
            </a:r>
            <a:r>
              <a:rPr kumimoji="0" lang="pl-PL" sz="3200" b="0" i="0" u="none" strike="noStrike" kern="1200" cap="none" spc="0" normalizeH="0" baseline="0" noProof="0" dirty="0" smtClean="0">
                <a:ln>
                  <a:noFill/>
                </a:ln>
                <a:solidFill>
                  <a:srgbClr val="C00000"/>
                </a:solidFill>
                <a:effectLst/>
                <a:uLnTx/>
                <a:uFillTx/>
                <a:latin typeface="+mn-lt"/>
                <a:ea typeface="+mn-ea"/>
                <a:cs typeface="+mn-cs"/>
              </a:rPr>
              <a:t>,</a:t>
            </a: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brak wystarczającego kapitału,</a:t>
            </a:r>
          </a:p>
          <a:p>
            <a:pPr marL="0" marR="0" lvl="0" indent="0" algn="just" defTabSz="914400" rtl="0" eaLnBrk="1" fontAlgn="auto" latinLnBrk="0" hangingPunct="1">
              <a:lnSpc>
                <a:spcPct val="100000"/>
              </a:lnSpc>
              <a:spcBef>
                <a:spcPct val="20000"/>
              </a:spcBef>
              <a:spcAft>
                <a:spcPts val="0"/>
              </a:spcAft>
              <a:buClrTx/>
              <a:buSzTx/>
              <a:buFontTx/>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brak prognoz i analiz finansowych,</a:t>
            </a:r>
          </a:p>
          <a:p>
            <a:pPr marL="0" marR="0" lvl="0" indent="0" algn="just" defTabSz="914400" rtl="0" eaLnBrk="1" fontAlgn="auto" latinLnBrk="0" hangingPunct="1">
              <a:lnSpc>
                <a:spcPct val="100000"/>
              </a:lnSpc>
              <a:spcBef>
                <a:spcPct val="20000"/>
              </a:spcBef>
              <a:spcAft>
                <a:spcPts val="0"/>
              </a:spcAft>
              <a:buClrTx/>
              <a:buSzTx/>
              <a:buFontTx/>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brak uzasadnienia rentowności przedsięwzięcia i możliwości zwrotu pożyczonego kapitału,</a:t>
            </a:r>
          </a:p>
          <a:p>
            <a:pPr marL="0" marR="0" lvl="0" indent="0" algn="just" defTabSz="914400" rtl="0" eaLnBrk="1" fontAlgn="auto" latinLnBrk="0" hangingPunct="1">
              <a:lnSpc>
                <a:spcPct val="100000"/>
              </a:lnSpc>
              <a:spcBef>
                <a:spcPct val="20000"/>
              </a:spcBef>
              <a:spcAft>
                <a:spcPts val="0"/>
              </a:spcAft>
              <a:buClrTx/>
              <a:buSzTx/>
              <a:buFontTx/>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brak wyszczególnienia źródeł finansowania przedsięwzięcia</a:t>
            </a:r>
          </a:p>
          <a:p>
            <a:pPr marL="0" marR="0" lvl="0" indent="0" algn="just" defTabSz="914400" rtl="0" eaLnBrk="1" fontAlgn="auto" latinLnBrk="0" hangingPunct="1">
              <a:lnSpc>
                <a:spcPct val="100000"/>
              </a:lnSpc>
              <a:spcBef>
                <a:spcPct val="20000"/>
              </a:spcBef>
              <a:spcAft>
                <a:spcPts val="0"/>
              </a:spcAft>
              <a:buClrTx/>
              <a:buSzTx/>
              <a:buFontTx/>
              <a:buChar char="•"/>
              <a:tabLst/>
              <a:defRPr/>
            </a:pPr>
            <a:r>
              <a:rPr kumimoji="0" lang="pl-PL" sz="3200" b="0" i="0" u="sng" strike="noStrike" kern="1200" cap="none" spc="0" normalizeH="0" baseline="0" noProof="0" dirty="0" smtClean="0">
                <a:ln>
                  <a:noFill/>
                </a:ln>
                <a:solidFill>
                  <a:srgbClr val="C00000"/>
                </a:solidFill>
                <a:effectLst/>
                <a:uLnTx/>
                <a:uFillTx/>
                <a:latin typeface="+mn-lt"/>
                <a:ea typeface="+mn-ea"/>
                <a:cs typeface="+mn-cs"/>
              </a:rPr>
              <a:t>błędy rachunkowe</a:t>
            </a:r>
          </a:p>
        </p:txBody>
      </p:sp>
      <p:sp>
        <p:nvSpPr>
          <p:cNvPr id="8" name="pole tekstowe 7"/>
          <p:cNvSpPr txBox="1"/>
          <p:nvPr/>
        </p:nvSpPr>
        <p:spPr>
          <a:xfrm>
            <a:off x="-1" y="6597352"/>
            <a:ext cx="8964613" cy="246221"/>
          </a:xfrm>
          <a:prstGeom prst="rect">
            <a:avLst/>
          </a:prstGeom>
          <a:noFill/>
        </p:spPr>
        <p:txBody>
          <a:bodyPr wrap="square" rtlCol="0">
            <a:spAutoFit/>
          </a:bodyPr>
          <a:lstStyle/>
          <a:p>
            <a:r>
              <a:rPr lang="pl-PL" sz="1000" dirty="0" smtClean="0"/>
              <a:t>Źródło: </a:t>
            </a:r>
            <a:r>
              <a:rPr lang="pl-PL" sz="1000" dirty="0" err="1" smtClean="0"/>
              <a:t>Ciechan</a:t>
            </a:r>
            <a:r>
              <a:rPr lang="pl-PL" sz="1000" dirty="0" smtClean="0"/>
              <a:t>-Kujawa </a:t>
            </a:r>
            <a:r>
              <a:rPr lang="pl-PL" sz="1000" dirty="0" err="1" smtClean="0"/>
              <a:t>M.:Biznes</a:t>
            </a:r>
            <a:r>
              <a:rPr lang="pl-PL" sz="1000" dirty="0" smtClean="0"/>
              <a:t> plan. Standardy i praktyka. </a:t>
            </a:r>
            <a:r>
              <a:rPr lang="pl-PL" sz="1000" dirty="0" err="1" smtClean="0"/>
              <a:t>Wydwnictwo</a:t>
            </a:r>
            <a:r>
              <a:rPr lang="pl-PL" sz="1000" dirty="0" smtClean="0"/>
              <a:t> </a:t>
            </a:r>
            <a:r>
              <a:rPr lang="pl-PL" sz="1000" dirty="0" err="1" smtClean="0"/>
              <a:t>TNOiK</a:t>
            </a:r>
            <a:r>
              <a:rPr lang="pl-PL" sz="1000" dirty="0" smtClean="0"/>
              <a:t>. Toruń.2007.</a:t>
            </a:r>
            <a:endParaRPr lang="pl-PL" sz="1000" dirty="0"/>
          </a:p>
        </p:txBody>
      </p:sp>
      <p:pic>
        <p:nvPicPr>
          <p:cNvPr id="10" name="Picture 2" descr="https://pbs.twimg.com/profile_images/454552902703407104/STojf5Wt.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112" y="131303"/>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268760"/>
            <a:ext cx="7772400" cy="1008112"/>
          </a:xfrm>
        </p:spPr>
        <p:txBody>
          <a:bodyPr>
            <a:noAutofit/>
          </a:bodyPr>
          <a:lstStyle/>
          <a:p>
            <a:r>
              <a:rPr lang="pl-PL" sz="3200" dirty="0" smtClean="0"/>
              <a:t>Co ma innowacyjne przedsięwzięcie do planów finansowych?</a:t>
            </a:r>
            <a:endParaRPr lang="pl-PL" sz="3200" dirty="0"/>
          </a:p>
        </p:txBody>
      </p:sp>
      <p:sp>
        <p:nvSpPr>
          <p:cNvPr id="3" name="Podtytuł 2"/>
          <p:cNvSpPr>
            <a:spLocks noGrp="1"/>
          </p:cNvSpPr>
          <p:nvPr>
            <p:ph type="subTitle" idx="1"/>
          </p:nvPr>
        </p:nvSpPr>
        <p:spPr>
          <a:xfrm>
            <a:off x="1331640" y="2276872"/>
            <a:ext cx="6400800" cy="792088"/>
          </a:xfrm>
        </p:spPr>
        <p:txBody>
          <a:bodyPr>
            <a:normAutofit fontScale="92500"/>
          </a:bodyPr>
          <a:lstStyle/>
          <a:p>
            <a:r>
              <a:rPr lang="pl-PL" b="1" dirty="0" smtClean="0">
                <a:solidFill>
                  <a:srgbClr val="002060"/>
                </a:solidFill>
              </a:rPr>
              <a:t>Cykl życia innowacyjnego produktu!!!</a:t>
            </a:r>
            <a:endParaRPr lang="pl-PL" b="1" dirty="0">
              <a:solidFill>
                <a:srgbClr val="002060"/>
              </a:solidFill>
            </a:endParaRPr>
          </a:p>
        </p:txBody>
      </p:sp>
      <p:sp>
        <p:nvSpPr>
          <p:cNvPr id="4" name="Symbol zastępczy numeru slajdu 3"/>
          <p:cNvSpPr>
            <a:spLocks noGrp="1"/>
          </p:cNvSpPr>
          <p:nvPr>
            <p:ph type="sldNum" sz="quarter" idx="12"/>
          </p:nvPr>
        </p:nvSpPr>
        <p:spPr/>
        <p:txBody>
          <a:bodyPr/>
          <a:lstStyle/>
          <a:p>
            <a:fld id="{0EECA562-C308-492D-9950-0730BE4F8D27}" type="slidenum">
              <a:rPr lang="pl-PL" smtClean="0"/>
              <a:pPr/>
              <a:t>9</a:t>
            </a:fld>
            <a:endParaRPr lang="pl-PL"/>
          </a:p>
        </p:txBody>
      </p:sp>
      <p:sp>
        <p:nvSpPr>
          <p:cNvPr id="5" name="Symbol zastępczy stopki 4"/>
          <p:cNvSpPr>
            <a:spLocks noGrp="1"/>
          </p:cNvSpPr>
          <p:nvPr>
            <p:ph type="ftr" sz="quarter" idx="11"/>
          </p:nvPr>
        </p:nvSpPr>
        <p:spPr>
          <a:xfrm>
            <a:off x="1619672" y="6165304"/>
            <a:ext cx="6048672" cy="484163"/>
          </a:xfrm>
        </p:spPr>
        <p:txBody>
          <a:bodyPr/>
          <a:lstStyle/>
          <a:p>
            <a:r>
              <a:rPr lang="en-US" dirty="0" err="1">
                <a:solidFill>
                  <a:schemeClr val="tx1"/>
                </a:solidFill>
              </a:rPr>
              <a:t>DELab</a:t>
            </a:r>
            <a:r>
              <a:rPr lang="en-US" dirty="0">
                <a:solidFill>
                  <a:schemeClr val="tx1"/>
                </a:solidFill>
              </a:rPr>
              <a:t> UW | Enterprise Europe Network | </a:t>
            </a:r>
            <a:r>
              <a:rPr lang="en-US" dirty="0" err="1">
                <a:solidFill>
                  <a:schemeClr val="tx1"/>
                </a:solidFill>
              </a:rPr>
              <a:t>ul</a:t>
            </a:r>
            <a:r>
              <a:rPr lang="en-US" dirty="0">
                <a:solidFill>
                  <a:schemeClr val="tx1"/>
                </a:solidFill>
              </a:rPr>
              <a:t>. </a:t>
            </a:r>
            <a:r>
              <a:rPr lang="pl-PL" dirty="0">
                <a:solidFill>
                  <a:schemeClr val="tx1"/>
                </a:solidFill>
              </a:rPr>
              <a:t>Dobra 56/66, 00-312 Warszawa                                        tel. +48 (22) 55 27 606 | </a:t>
            </a:r>
            <a:r>
              <a:rPr lang="pl-PL" dirty="0" err="1">
                <a:solidFill>
                  <a:schemeClr val="tx1"/>
                </a:solidFill>
              </a:rPr>
              <a:t>delab.uw.edu.pl</a:t>
            </a:r>
            <a:r>
              <a:rPr lang="pl-PL" dirty="0">
                <a:solidFill>
                  <a:schemeClr val="tx1"/>
                </a:solidFill>
              </a:rPr>
              <a:t> | </a:t>
            </a:r>
            <a:r>
              <a:rPr lang="pl-PL" dirty="0" err="1">
                <a:solidFill>
                  <a:schemeClr val="tx1"/>
                </a:solidFill>
              </a:rPr>
              <a:t>een@uw.edu.pl</a:t>
            </a:r>
            <a:endParaRPr lang="pl-PL" dirty="0">
              <a:solidFill>
                <a:schemeClr val="tx1"/>
              </a:solidFill>
            </a:endParaRPr>
          </a:p>
          <a:p>
            <a:endParaRPr lang="pl-PL" dirty="0">
              <a:solidFill>
                <a:schemeClr val="tx1"/>
              </a:solidFill>
            </a:endParaRPr>
          </a:p>
        </p:txBody>
      </p:sp>
      <p:pic>
        <p:nvPicPr>
          <p:cNvPr id="1026" name="Picture 2" descr="1_Znak ogólnodostępny_wersja podstawowa_PL"/>
          <p:cNvPicPr>
            <a:picLocks noChangeAspect="1" noChangeArrowheads="1"/>
          </p:cNvPicPr>
          <p:nvPr/>
        </p:nvPicPr>
        <p:blipFill>
          <a:blip r:embed="rId3" cstate="print"/>
          <a:srcRect/>
          <a:stretch>
            <a:fillRect/>
          </a:stretch>
        </p:blipFill>
        <p:spPr bwMode="auto">
          <a:xfrm>
            <a:off x="314104" y="188640"/>
            <a:ext cx="2646293" cy="1008112"/>
          </a:xfrm>
          <a:prstGeom prst="rect">
            <a:avLst/>
          </a:prstGeom>
          <a:noFill/>
          <a:ln w="9525">
            <a:noFill/>
            <a:miter lim="800000"/>
            <a:headEnd/>
            <a:tailEnd/>
          </a:ln>
        </p:spPr>
      </p:pic>
      <p:pic>
        <p:nvPicPr>
          <p:cNvPr id="1027" name="Obraz 1"/>
          <p:cNvPicPr>
            <a:picLocks noChangeAspect="1" noChangeArrowheads="1"/>
          </p:cNvPicPr>
          <p:nvPr/>
        </p:nvPicPr>
        <p:blipFill>
          <a:blip r:embed="rId4" cstate="print"/>
          <a:srcRect/>
          <a:stretch>
            <a:fillRect/>
          </a:stretch>
        </p:blipFill>
        <p:spPr bwMode="auto">
          <a:xfrm>
            <a:off x="3419872" y="152636"/>
            <a:ext cx="1800200" cy="1080120"/>
          </a:xfrm>
          <a:prstGeom prst="rect">
            <a:avLst/>
          </a:prstGeom>
          <a:noFill/>
          <a:ln w="9525">
            <a:noFill/>
            <a:miter lim="800000"/>
            <a:headEnd/>
            <a:tailEnd/>
          </a:ln>
        </p:spPr>
      </p:pic>
      <p:pic>
        <p:nvPicPr>
          <p:cNvPr id="1028" name="Picture 4" descr="EEN_logo"/>
          <p:cNvPicPr>
            <a:picLocks noChangeAspect="1" noChangeArrowheads="1"/>
          </p:cNvPicPr>
          <p:nvPr/>
        </p:nvPicPr>
        <p:blipFill>
          <a:blip r:embed="rId5" cstate="print"/>
          <a:srcRect/>
          <a:stretch>
            <a:fillRect/>
          </a:stretch>
        </p:blipFill>
        <p:spPr bwMode="auto">
          <a:xfrm>
            <a:off x="7309675" y="188640"/>
            <a:ext cx="1437417" cy="1152128"/>
          </a:xfrm>
          <a:prstGeom prst="rect">
            <a:avLst/>
          </a:prstGeom>
          <a:noFill/>
          <a:ln w="9525">
            <a:noFill/>
            <a:miter lim="800000"/>
            <a:headEnd/>
            <a:tailEnd/>
          </a:ln>
        </p:spPr>
      </p:pic>
      <p:pic>
        <p:nvPicPr>
          <p:cNvPr id="17410" name="Picture 2" descr="http://analizy.investio.pl/wp-content/uploads/2013/07/Krzywa-Rogersa1.png"/>
          <p:cNvPicPr>
            <a:picLocks noChangeAspect="1" noChangeArrowheads="1"/>
          </p:cNvPicPr>
          <p:nvPr/>
        </p:nvPicPr>
        <p:blipFill>
          <a:blip r:embed="rId6" cstate="print"/>
          <a:srcRect/>
          <a:stretch>
            <a:fillRect/>
          </a:stretch>
        </p:blipFill>
        <p:spPr bwMode="auto">
          <a:xfrm>
            <a:off x="1187624" y="2996952"/>
            <a:ext cx="6840760" cy="2808312"/>
          </a:xfrm>
          <a:prstGeom prst="rect">
            <a:avLst/>
          </a:prstGeom>
          <a:noFill/>
        </p:spPr>
      </p:pic>
      <p:pic>
        <p:nvPicPr>
          <p:cNvPr id="17412" name="Picture 4" descr="http://www.death-clock.org/img/reaper.png"/>
          <p:cNvPicPr>
            <a:picLocks noChangeAspect="1" noChangeArrowheads="1"/>
          </p:cNvPicPr>
          <p:nvPr/>
        </p:nvPicPr>
        <p:blipFill>
          <a:blip r:embed="rId7" cstate="print"/>
          <a:srcRect/>
          <a:stretch>
            <a:fillRect/>
          </a:stretch>
        </p:blipFill>
        <p:spPr bwMode="auto">
          <a:xfrm>
            <a:off x="2123728" y="3212976"/>
            <a:ext cx="1778943" cy="1097264"/>
          </a:xfrm>
          <a:prstGeom prst="rect">
            <a:avLst/>
          </a:prstGeom>
          <a:noFill/>
        </p:spPr>
      </p:pic>
      <p:pic>
        <p:nvPicPr>
          <p:cNvPr id="11" name="Picture 2" descr="https://pbs.twimg.com/profile_images/454552902703407104/STojf5Wt.jpe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52120" y="73967"/>
            <a:ext cx="1266801" cy="12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4316</Words>
  <Application>Microsoft Office PowerPoint</Application>
  <PresentationFormat>Pokaz na ekranie (4:3)</PresentationFormat>
  <Paragraphs>327</Paragraphs>
  <Slides>28</Slides>
  <Notes>28</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Motyw pakietu Office</vt:lpstr>
      <vt:lpstr>Biznes plan innowacyjnego przedsięwzięcia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Co ma innowacyjne przedsięwzięcie do planów finansowych?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DELL</dc:creator>
  <cp:lastModifiedBy>MKrutel</cp:lastModifiedBy>
  <cp:revision>69</cp:revision>
  <dcterms:created xsi:type="dcterms:W3CDTF">2015-04-13T17:12:20Z</dcterms:created>
  <dcterms:modified xsi:type="dcterms:W3CDTF">2017-02-07T11:13:30Z</dcterms:modified>
</cp:coreProperties>
</file>