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75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851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3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16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67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7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57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27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78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39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1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A2A4-C4E0-483B-B421-651F2ABE7588}" type="datetimeFigureOut">
              <a:rPr lang="pl-PL" smtClean="0"/>
              <a:t>2017-01-05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CA9E-6091-4F84-ABDF-B82BFFF5D6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14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COST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chemeClr val="accent1"/>
                </a:solidFill>
              </a:rPr>
              <a:t>Europejski Program Współpracy                     w Dziedzinie Badań Naukowo-Technicznych </a:t>
            </a:r>
          </a:p>
          <a:p>
            <a:r>
              <a:rPr lang="pl-PL" b="1" dirty="0" smtClean="0">
                <a:solidFill>
                  <a:schemeClr val="accent1"/>
                </a:solidFill>
              </a:rPr>
              <a:t>(</a:t>
            </a:r>
            <a:r>
              <a:rPr lang="pl-PL" b="1" dirty="0" err="1" smtClean="0">
                <a:solidFill>
                  <a:schemeClr val="accent1"/>
                </a:solidFill>
              </a:rPr>
              <a:t>European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Cooperation</a:t>
            </a:r>
            <a:r>
              <a:rPr lang="pl-PL" b="1" dirty="0" smtClean="0">
                <a:solidFill>
                  <a:schemeClr val="accent1"/>
                </a:solidFill>
              </a:rPr>
              <a:t> in the Field of </a:t>
            </a:r>
            <a:r>
              <a:rPr lang="pl-PL" b="1" dirty="0" err="1" smtClean="0">
                <a:solidFill>
                  <a:schemeClr val="accent1"/>
                </a:solidFill>
              </a:rPr>
              <a:t>Scientific</a:t>
            </a:r>
            <a:r>
              <a:rPr lang="pl-PL" b="1" dirty="0" smtClean="0">
                <a:solidFill>
                  <a:schemeClr val="accent1"/>
                </a:solidFill>
              </a:rPr>
              <a:t> and </a:t>
            </a:r>
            <a:r>
              <a:rPr lang="pl-PL" b="1" dirty="0">
                <a:solidFill>
                  <a:schemeClr val="accent1"/>
                </a:solidFill>
              </a:rPr>
              <a:t>T</a:t>
            </a:r>
            <a:r>
              <a:rPr lang="pl-PL" b="1" dirty="0" smtClean="0">
                <a:solidFill>
                  <a:schemeClr val="accent1"/>
                </a:solidFill>
              </a:rPr>
              <a:t>echnical </a:t>
            </a:r>
            <a:r>
              <a:rPr lang="pl-PL" b="1" dirty="0" err="1" smtClean="0">
                <a:solidFill>
                  <a:schemeClr val="accent1"/>
                </a:solidFill>
              </a:rPr>
              <a:t>Research</a:t>
            </a:r>
            <a:r>
              <a:rPr lang="pl-PL" b="1" dirty="0" smtClean="0">
                <a:solidFill>
                  <a:schemeClr val="accent1"/>
                </a:solidFill>
              </a:rPr>
              <a:t>)</a:t>
            </a:r>
            <a:endParaRPr lang="pl-P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8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można przystąpić do Akcji COST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Wynika to z faktu, że uczestnictwo w projektach COST wiąże się z koniecznością zapewnienia przez uczestnika finansowania prac badawczych, deklarowanych jako wkład rzeczowy w projekt COST. </a:t>
            </a:r>
          </a:p>
          <a:p>
            <a:r>
              <a:rPr lang="pl-PL" dirty="0"/>
              <a:t>Przebieg każdej Akcji COST jest koordynowany </a:t>
            </a:r>
            <a:r>
              <a:rPr lang="pl-PL" dirty="0" smtClean="0"/>
              <a:t>       i </a:t>
            </a:r>
            <a:r>
              <a:rPr lang="pl-PL" dirty="0"/>
              <a:t>nadzorowany przez Komitet Zarządzający (Management </a:t>
            </a:r>
            <a:r>
              <a:rPr lang="pl-PL" dirty="0" err="1"/>
              <a:t>Committee</a:t>
            </a:r>
            <a:r>
              <a:rPr lang="pl-PL" dirty="0"/>
              <a:t>), składający się z do dwóch przedstawicieli każdego kraju w niej uczestniczącego.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94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można przystąpić do Akcji COST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Występując z wnioskiem o zaakceptowanie </a:t>
            </a:r>
            <a:r>
              <a:rPr lang="pl-PL" dirty="0" err="1"/>
              <a:t>MoU</a:t>
            </a:r>
            <a:r>
              <a:rPr lang="pl-PL" dirty="0"/>
              <a:t>, kierownictwo jednostki powinno równocześnie wystąpić o mianowanie przedstawiciela zespołu badawczego do Management </a:t>
            </a:r>
            <a:r>
              <a:rPr lang="pl-PL" dirty="0" err="1"/>
              <a:t>Committee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smtClean="0"/>
              <a:t>Koszty </a:t>
            </a:r>
            <a:r>
              <a:rPr lang="pl-PL" dirty="0"/>
              <a:t>udziału w posiedzeniach MC do dwóch przedstawicieli kraju biorącego udział w tej Akcji są zwracane z budżetu COST-u.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1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można przystąpić do Akcji COST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Zaakceptowanie Memorandum of </a:t>
            </a:r>
            <a:r>
              <a:rPr lang="pl-PL" dirty="0" err="1"/>
              <a:t>Understanding</a:t>
            </a:r>
            <a:r>
              <a:rPr lang="pl-PL" dirty="0"/>
              <a:t> przez Polskę umożliwia polskim zespołom naukowym udział w Akcji COST, której to </a:t>
            </a:r>
            <a:r>
              <a:rPr lang="pl-PL" dirty="0" err="1"/>
              <a:t>MoU</a:t>
            </a:r>
            <a:r>
              <a:rPr lang="pl-PL" dirty="0"/>
              <a:t> dotyczy. </a:t>
            </a:r>
          </a:p>
          <a:p>
            <a:endParaRPr lang="pl-PL" dirty="0"/>
          </a:p>
          <a:p>
            <a:r>
              <a:rPr lang="pl-PL" dirty="0" smtClean="0"/>
              <a:t>W </a:t>
            </a:r>
            <a:r>
              <a:rPr lang="pl-PL" dirty="0"/>
              <a:t>celu nawiązania współpracy, zainteresowani naukowcy powinni kontaktować się bezpośrednio z przewodniczącym Management </a:t>
            </a:r>
            <a:r>
              <a:rPr lang="pl-PL" dirty="0" err="1"/>
              <a:t>Committee</a:t>
            </a:r>
            <a:r>
              <a:rPr lang="pl-PL" dirty="0"/>
              <a:t> lub przewodniczącymi Grup Roboczych.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Rola Krajowego Koordynatora 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Rolą Krajowego Koordynatora COST jest  nominowanie delegatów/ zastępców delegatów  do  Komitetów Zarządzających akcji (</a:t>
            </a:r>
            <a:r>
              <a:rPr lang="en-US" dirty="0"/>
              <a:t>Management </a:t>
            </a:r>
            <a:r>
              <a:rPr lang="en-US" dirty="0" smtClean="0"/>
              <a:t>Committees</a:t>
            </a:r>
            <a:r>
              <a:rPr lang="pl-PL" dirty="0" smtClean="0"/>
              <a:t>)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pl-PL" dirty="0" smtClean="0"/>
              <a:t>Doradzanie we wszystkich kwestiach związanych  z COST (akcje, uczestnictwo, zgłoszenia swoich propozycji akcji/open </a:t>
            </a:r>
            <a:r>
              <a:rPr lang="pl-PL" dirty="0" err="1" smtClean="0"/>
              <a:t>call</a:t>
            </a:r>
            <a:r>
              <a:rPr lang="pl-PL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3517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PYTANIA?</a:t>
            </a:r>
            <a:endParaRPr lang="pl-PL" dirty="0"/>
          </a:p>
        </p:txBody>
      </p:sp>
      <p:pic>
        <p:nvPicPr>
          <p:cNvPr id="1029" name="Picture 5" descr="C:\Users\jmrozowska\AppData\Local\Microsoft\Windows\Temporary Internet Files\Content.IE5\9NGH0NAD\question-mark-1019993_960_72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3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DANE KONTAKTOWE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Krajowym </a:t>
            </a:r>
            <a:r>
              <a:rPr lang="pl-PL" dirty="0" smtClean="0"/>
              <a:t>Koordynatorem </a:t>
            </a:r>
            <a:r>
              <a:rPr lang="pl-PL" dirty="0"/>
              <a:t>COST w Polsce </a:t>
            </a:r>
            <a:r>
              <a:rPr lang="pl-PL" dirty="0" smtClean="0"/>
              <a:t>jest: Jadwiga Mrozowska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Ministerstwo Nauki i Szkolnictwa Wyższego</a:t>
            </a:r>
            <a:br>
              <a:rPr lang="pl-PL" dirty="0"/>
            </a:br>
            <a:r>
              <a:rPr lang="pl-PL" dirty="0"/>
              <a:t>Departament </a:t>
            </a:r>
            <a:r>
              <a:rPr lang="pl-PL" dirty="0" smtClean="0"/>
              <a:t>Współpracy Międzynarodowej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ul. Wspólna 1/3, pok. </a:t>
            </a:r>
            <a:r>
              <a:rPr lang="pl-PL" dirty="0" smtClean="0"/>
              <a:t>378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00-529 Warszawa  </a:t>
            </a:r>
            <a:br>
              <a:rPr lang="pl-PL" dirty="0"/>
            </a:br>
            <a:r>
              <a:rPr lang="pl-PL" dirty="0"/>
              <a:t>tel.: 22 </a:t>
            </a:r>
            <a:r>
              <a:rPr lang="pl-PL" dirty="0" smtClean="0"/>
              <a:t>52 92 378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e-mail</a:t>
            </a:r>
            <a:r>
              <a:rPr lang="pl-PL" dirty="0"/>
              <a:t>: </a:t>
            </a:r>
            <a:r>
              <a:rPr lang="pl-PL" dirty="0" smtClean="0"/>
              <a:t>jadwiga.mrozowska@nauka.gov.pl </a:t>
            </a:r>
            <a:endParaRPr lang="pl-PL" dirty="0"/>
          </a:p>
          <a:p>
            <a:endParaRPr lang="pl-PL" dirty="0"/>
          </a:p>
        </p:txBody>
      </p:sp>
      <p:pic>
        <p:nvPicPr>
          <p:cNvPr id="2052" name="Picture 4" descr="C:\Users\jmrozowska\AppData\Local\Microsoft\Windows\Temporary Internet Files\Content.IE5\9NGH0NAD\telephone-310544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200944" cy="11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mrozowska\AppData\Local\Microsoft\Windows\Temporary Internet Files\Content.IE5\29715ABB\emailwid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653" y="296012"/>
            <a:ext cx="1439835" cy="128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3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COST </a:t>
            </a:r>
            <a:r>
              <a:rPr lang="pl-PL" dirty="0" smtClean="0"/>
              <a:t>jest najdłużej trwającym europejskim programem </a:t>
            </a:r>
            <a:r>
              <a:rPr lang="pl-PL" dirty="0"/>
              <a:t>wspierającym </a:t>
            </a:r>
            <a:r>
              <a:rPr lang="pl-PL" dirty="0" smtClean="0"/>
              <a:t>multilateralną współpracę  pomiędzy badaczami</a:t>
            </a:r>
            <a:r>
              <a:rPr lang="pl-PL" dirty="0"/>
              <a:t>, </a:t>
            </a:r>
            <a:r>
              <a:rPr lang="pl-PL" dirty="0" smtClean="0"/>
              <a:t>inżynierami oraz naukowcami z Europy.  </a:t>
            </a:r>
          </a:p>
          <a:p>
            <a:pPr marL="0" indent="0">
              <a:buNone/>
            </a:pPr>
            <a:r>
              <a:rPr lang="pl-PL" dirty="0" smtClean="0"/>
              <a:t>Dla ludzi nauki jest to niepowtarzalna okazja by wspólnie, poprzez europejską sieć finansowanych krajowo badań, rozwijać pomysły oraz nowe inicjatywy na wszystkich  polach naukowych oraz technologicznych włączając w to nauki społeczne     i humanistyczne.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769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Jako prekursor  zaawansowanych badań </a:t>
            </a:r>
            <a:r>
              <a:rPr lang="pl-PL" dirty="0" err="1" smtClean="0"/>
              <a:t>multidyscyplinarnych</a:t>
            </a:r>
            <a:r>
              <a:rPr lang="pl-PL" dirty="0" smtClean="0"/>
              <a:t>, COST spełnia bardzo ważną rolę w budowaniu  Europejskiej Przestrzeni Badawczej (</a:t>
            </a:r>
            <a:r>
              <a:rPr lang="en-US" dirty="0" smtClean="0"/>
              <a:t>European </a:t>
            </a:r>
            <a:r>
              <a:rPr lang="en-US" dirty="0"/>
              <a:t>Research </a:t>
            </a:r>
            <a:r>
              <a:rPr lang="en-US" dirty="0" smtClean="0"/>
              <a:t>Area</a:t>
            </a:r>
            <a:r>
              <a:rPr lang="pl-PL" dirty="0" smtClean="0"/>
              <a:t>). Ukierunkowany jest na  prowadzenie badań podstawowych oraz prac badawczych stanowiących  pomost pomiędzy badaniami podstawowymi a pracami rozwojowymi (tzw. </a:t>
            </a:r>
            <a:r>
              <a:rPr lang="pl-PL" dirty="0" err="1" smtClean="0"/>
              <a:t>precompetitive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).</a:t>
            </a:r>
          </a:p>
          <a:p>
            <a:r>
              <a:rPr lang="pl-PL" dirty="0" smtClean="0"/>
              <a:t>Przewiduje i uzupełnia działania unijnych programów ramowych.</a:t>
            </a:r>
          </a:p>
          <a:p>
            <a:r>
              <a:rPr lang="pl-PL" dirty="0" smtClean="0"/>
              <a:t>Podnosi poziom mobilności naukowców  z Europy         i wspiera podnoszenie jakości badań naukowych.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46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Jak przystąpić do Programu COST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Wziąć udział w konkursie na nową Akcje COST</a:t>
            </a:r>
          </a:p>
          <a:p>
            <a:r>
              <a:rPr lang="pl-PL" b="1" u="sng" dirty="0" smtClean="0"/>
              <a:t>Dołączyć do już istniejącej Akcji COST</a:t>
            </a:r>
          </a:p>
          <a:p>
            <a:r>
              <a:rPr lang="pl-PL" dirty="0" smtClean="0"/>
              <a:t>Zostać zewnętrznym ekspertem COST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56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Kto może dołączyć do Akcji 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Uczestnictwo jest otwarte dla naukowców z: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Uniwersytetów, Instytutów Naukowych, zarówno dużych jak i małych  publicznych oraz prywatnych  organizacji ze wszystkich 36 krajów członkowskich COST</a:t>
            </a:r>
            <a:r>
              <a:rPr lang="en-US" dirty="0" smtClean="0"/>
              <a:t>: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Naukowcy mogą być specjalistami ze wszystkich dziedzin nauki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Nie ma znaczenia na jakim etapie rozwoju swojej kariery się znajdują, ważny jest oryginalny, innowacyjny pomysł.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85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Akcja COST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Akcje COST są elastycznymi, szybkimi efektywnymi i wydajnymi  instrumentami  z których  mogą korzystać  badacze, inżynierowie oraz naukowcy  w celu współpracowania i koordynowania badań finansowanych przez swoje jednostki naukowe. Akcje COST umożliwiają Europejskim naukowcom  wspólne  rozwijanie  swoich pomysłów we wszystkich możliwych dziedzinach nauki i technologii. </a:t>
            </a:r>
          </a:p>
          <a:p>
            <a:pPr marL="0" indent="0" algn="just">
              <a:buNone/>
            </a:pPr>
            <a:r>
              <a:rPr lang="pl-PL" b="1" dirty="0" smtClean="0"/>
              <a:t>CZYM CHARAKTERYZJUE SIĘ AKCJA COST: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>
                <a:solidFill>
                  <a:schemeClr val="accent1"/>
                </a:solidFill>
              </a:rPr>
              <a:t>otwartość </a:t>
            </a:r>
            <a:r>
              <a:rPr lang="pl-PL" dirty="0">
                <a:solidFill>
                  <a:schemeClr val="accent1"/>
                </a:solidFill>
              </a:rPr>
              <a:t>- naukowcy z każdego kraju członkowskiego COST mogą zainicjować wspólną realizację nowej Akcji w dowolnej dziedzinie nauki i techniki;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accent1"/>
                </a:solidFill>
              </a:rPr>
              <a:t>oddolna inicjatywa - naukowcy sami określają przedmiot i zakres Akcji;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accent1"/>
                </a:solidFill>
              </a:rPr>
              <a:t>elastyczność - przystąpienie kraju do udziału w konkretnej Akcji jest dobrowolne i zależy jedynie od narodowych priorytetów badawczych;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accent1"/>
                </a:solidFill>
              </a:rPr>
              <a:t>zdecentralizowane finansowanie - koszty wszystkich prac badawczych ponoszone są bezpośrednio przez kraje prowadzące badania;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>
                <a:solidFill>
                  <a:schemeClr val="accent1"/>
                </a:solidFill>
              </a:rPr>
              <a:t>elastyczna struktura, prosta implementacja i łatwe zarządzanie siecią.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7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Akcja 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Sieć zogniskowana wokół projektów badawczych w dziedzinie, którą zainteresowanych jest co najmniej pięć krajów członkowskich COST. Każda Akcja COST ma swoje cele i jest nastawiona na konkretne rezultaty, które są wymienione w Memorandum of </a:t>
            </a:r>
            <a:r>
              <a:rPr lang="pl-PL" dirty="0" err="1" smtClean="0"/>
              <a:t>Understanding</a:t>
            </a:r>
            <a:r>
              <a:rPr lang="pl-PL" dirty="0" smtClean="0"/>
              <a:t>. </a:t>
            </a:r>
          </a:p>
          <a:p>
            <a:r>
              <a:rPr lang="pl-PL" dirty="0" smtClean="0"/>
              <a:t>Badania w ramach Akcji COST finansowane są bezpośrednio przez prowadzące je kraje/ jednostki naukowe. A jedynie koszty koordynacji pokrywane są z budżetu COST.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587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można przystąpić do Akcji COST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Realizacja projektów w ramach Akcji COST odbywa się na podstawie Memorandum of </a:t>
            </a:r>
            <a:r>
              <a:rPr lang="pl-PL" dirty="0" err="1" smtClean="0"/>
              <a:t>Understandning</a:t>
            </a:r>
            <a:r>
              <a:rPr lang="pl-PL" dirty="0" smtClean="0"/>
              <a:t>, umowy będącej wyrazem woli wspólnego koordynowania działalności badawczej w danym zakresie oraz chęci wymiany rezultatów badań. Jest to swego rodzaju </a:t>
            </a:r>
            <a:r>
              <a:rPr lang="pl-PL" dirty="0" err="1" smtClean="0"/>
              <a:t>gentelmen`s</a:t>
            </a:r>
            <a:r>
              <a:rPr lang="pl-PL" dirty="0" smtClean="0"/>
              <a:t> </a:t>
            </a:r>
            <a:r>
              <a:rPr lang="pl-PL" dirty="0" err="1" smtClean="0"/>
              <a:t>agreement</a:t>
            </a:r>
            <a:r>
              <a:rPr lang="pl-PL" dirty="0" smtClean="0"/>
              <a:t> a nie dokument pociągający za sobą skutki formalno-prawne. </a:t>
            </a:r>
          </a:p>
        </p:txBody>
      </p:sp>
    </p:spTree>
    <p:extLst>
      <p:ext uri="{BB962C8B-B14F-4D97-AF65-F5344CB8AC3E}">
        <p14:creationId xmlns:p14="http://schemas.microsoft.com/office/powerpoint/2010/main" val="7356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można przystąpić do Akcji COST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Aby polscy naukowcy mogli wziąć udział w konkretnej Akcji COST, Polska musi formalnie zaakceptować dotyczące tej akcji Memorandum of </a:t>
            </a:r>
            <a:r>
              <a:rPr lang="pl-PL" dirty="0" err="1" smtClean="0"/>
              <a:t>Understanding</a:t>
            </a:r>
            <a:r>
              <a:rPr lang="pl-PL" dirty="0" smtClean="0"/>
              <a:t> </a:t>
            </a:r>
          </a:p>
          <a:p>
            <a:r>
              <a:rPr lang="pl-PL" dirty="0"/>
              <a:t>Przedsięwzięcie przez </a:t>
            </a:r>
            <a:r>
              <a:rPr lang="pl-PL" dirty="0" err="1" smtClean="0"/>
              <a:t>MNiSW</a:t>
            </a:r>
            <a:r>
              <a:rPr lang="pl-PL" dirty="0" smtClean="0"/>
              <a:t> </a:t>
            </a:r>
            <a:r>
              <a:rPr lang="pl-PL" dirty="0"/>
              <a:t>działań zmierzających do zaakceptowania Memorandum of </a:t>
            </a:r>
            <a:r>
              <a:rPr lang="pl-PL" dirty="0" err="1"/>
              <a:t>Understanding</a:t>
            </a:r>
            <a:r>
              <a:rPr lang="pl-PL" dirty="0"/>
              <a:t> musi być poprzedzone wystąpieniem kierownictwa jednostki naukowo-badawczej z odpowiednim wnioskiem, zawierającym wskazanie źródła finansowania prac.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80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743</Words>
  <Application>Microsoft Office PowerPoint</Application>
  <PresentationFormat>Pokaz na ekranie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COST</vt:lpstr>
      <vt:lpstr>COST</vt:lpstr>
      <vt:lpstr>Program COST</vt:lpstr>
      <vt:lpstr>Jak przystąpić do Programu COST</vt:lpstr>
      <vt:lpstr>Kto może dołączyć do Akcji COST</vt:lpstr>
      <vt:lpstr>Czym jest Akcja COST </vt:lpstr>
      <vt:lpstr>Czym jest Akcja COST</vt:lpstr>
      <vt:lpstr>Jak można przystąpić do Akcji COST</vt:lpstr>
      <vt:lpstr>Jak można przystąpić do Akcji COST</vt:lpstr>
      <vt:lpstr>Jak można przystąpić do Akcji COST</vt:lpstr>
      <vt:lpstr>Jak można przystąpić do Akcji COST</vt:lpstr>
      <vt:lpstr>Jak można przystąpić do Akcji COST</vt:lpstr>
      <vt:lpstr>Rola Krajowego Koordynatora COST</vt:lpstr>
      <vt:lpstr>PYTANIA?</vt:lpstr>
      <vt:lpstr>DANE KONTAKTOWE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</dc:title>
  <dc:creator>Mrozowska Jadwiga</dc:creator>
  <cp:lastModifiedBy>Mrozowska Jadwiga</cp:lastModifiedBy>
  <cp:revision>41</cp:revision>
  <dcterms:created xsi:type="dcterms:W3CDTF">2016-12-21T09:09:12Z</dcterms:created>
  <dcterms:modified xsi:type="dcterms:W3CDTF">2017-01-05T10:25:11Z</dcterms:modified>
</cp:coreProperties>
</file>