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0"/>
  </p:notesMasterIdLst>
  <p:sldIdLst>
    <p:sldId id="256" r:id="rId2"/>
    <p:sldId id="259" r:id="rId3"/>
    <p:sldId id="260" r:id="rId4"/>
    <p:sldId id="272" r:id="rId5"/>
    <p:sldId id="261" r:id="rId6"/>
    <p:sldId id="274" r:id="rId7"/>
    <p:sldId id="275" r:id="rId8"/>
    <p:sldId id="277" r:id="rId9"/>
    <p:sldId id="278" r:id="rId10"/>
    <p:sldId id="276" r:id="rId11"/>
    <p:sldId id="282" r:id="rId12"/>
    <p:sldId id="283" r:id="rId13"/>
    <p:sldId id="284" r:id="rId14"/>
    <p:sldId id="285" r:id="rId15"/>
    <p:sldId id="286" r:id="rId16"/>
    <p:sldId id="279" r:id="rId17"/>
    <p:sldId id="280" r:id="rId18"/>
    <p:sldId id="258" r:id="rId1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Walczyk-matuszyk" initials="KW" lastIdx="2" clrIdx="0"/>
  <p:cmAuthor id="1" name="PSmoleńska" initials="P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54" autoAdjust="0"/>
    <p:restoredTop sz="94662" autoAdjust="0"/>
  </p:normalViewPr>
  <p:slideViewPr>
    <p:cSldViewPr>
      <p:cViewPr>
        <p:scale>
          <a:sx n="77" d="100"/>
          <a:sy n="77" d="100"/>
        </p:scale>
        <p:origin x="-9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B1D11-7A46-49A5-B02A-896ED3CBC6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D4D04C-30BD-40BB-9640-4FFC98160A7B}">
      <dgm:prSet phldrT="[Tekst]" custT="1"/>
      <dgm:spPr>
        <a:solidFill>
          <a:schemeClr val="accent5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/>
          <a:r>
            <a:rPr lang="pl-PL" sz="2400" b="1" dirty="0" smtClean="0"/>
            <a:t>KOORDYNATOR</a:t>
          </a:r>
          <a:endParaRPr lang="pl-PL" sz="2400" b="1" dirty="0"/>
        </a:p>
      </dgm:t>
    </dgm:pt>
    <dgm:pt modelId="{370B1AAB-932A-4AE7-82E6-96267279EA4E}" type="parTrans" cxnId="{D8403DA1-55FD-45C2-98BF-09663645D3E9}">
      <dgm:prSet/>
      <dgm:spPr/>
      <dgm:t>
        <a:bodyPr/>
        <a:lstStyle/>
        <a:p>
          <a:endParaRPr lang="pl-PL"/>
        </a:p>
      </dgm:t>
    </dgm:pt>
    <dgm:pt modelId="{553277F3-D237-4318-AC0E-AFA431AA9621}" type="sibTrans" cxnId="{D8403DA1-55FD-45C2-98BF-09663645D3E9}">
      <dgm:prSet/>
      <dgm:spPr/>
      <dgm:t>
        <a:bodyPr/>
        <a:lstStyle/>
        <a:p>
          <a:endParaRPr lang="pl-PL"/>
        </a:p>
      </dgm:t>
    </dgm:pt>
    <dgm:pt modelId="{DC9452FF-70D0-47BA-9463-39BF5EDFB168}" type="pres">
      <dgm:prSet presAssocID="{E09B1D11-7A46-49A5-B02A-896ED3CBC6C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A4F236F-203C-4DF2-8776-97682074B456}" type="pres">
      <dgm:prSet presAssocID="{8BD4D04C-30BD-40BB-9640-4FFC98160A7B}" presName="node" presStyleLbl="node1" presStyleIdx="0" presStyleCnt="1" custScaleX="103645" custLinFactNeighborX="90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8403DA1-55FD-45C2-98BF-09663645D3E9}" srcId="{E09B1D11-7A46-49A5-B02A-896ED3CBC6CF}" destId="{8BD4D04C-30BD-40BB-9640-4FFC98160A7B}" srcOrd="0" destOrd="0" parTransId="{370B1AAB-932A-4AE7-82E6-96267279EA4E}" sibTransId="{553277F3-D237-4318-AC0E-AFA431AA9621}"/>
    <dgm:cxn modelId="{0970D5C1-98FB-40BC-8223-8E7A34828D26}" type="presOf" srcId="{8BD4D04C-30BD-40BB-9640-4FFC98160A7B}" destId="{EA4F236F-203C-4DF2-8776-97682074B456}" srcOrd="0" destOrd="0" presId="urn:microsoft.com/office/officeart/2005/8/layout/process2"/>
    <dgm:cxn modelId="{C9F5911D-98D8-49C2-82A2-093D368D93DD}" type="presOf" srcId="{E09B1D11-7A46-49A5-B02A-896ED3CBC6CF}" destId="{DC9452FF-70D0-47BA-9463-39BF5EDFB168}" srcOrd="0" destOrd="0" presId="urn:microsoft.com/office/officeart/2005/8/layout/process2"/>
    <dgm:cxn modelId="{461B99BB-5CB7-438B-893C-B7DECE341DDE}" type="presParOf" srcId="{DC9452FF-70D0-47BA-9463-39BF5EDFB168}" destId="{EA4F236F-203C-4DF2-8776-97682074B456}" srcOrd="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13BE8-A5F3-4632-A1DD-44B99E1C9D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FC58D2-0B4C-45F0-BD43-9BB1CC5697DB}">
      <dgm:prSet phldrT="[Teks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2400" b="1" dirty="0" smtClean="0">
              <a:solidFill>
                <a:schemeClr val="accent1">
                  <a:lumMod val="25000"/>
                </a:schemeClr>
              </a:solidFill>
            </a:rPr>
            <a:t>Monitorowanie realizacji projektu</a:t>
          </a:r>
          <a:endParaRPr lang="pl-PL" sz="2400" b="1" dirty="0">
            <a:solidFill>
              <a:schemeClr val="accent1">
                <a:lumMod val="25000"/>
              </a:schemeClr>
            </a:solidFill>
          </a:endParaRPr>
        </a:p>
      </dgm:t>
    </dgm:pt>
    <dgm:pt modelId="{18518FC7-745C-4DE2-9A37-475C20FFD6E9}" type="parTrans" cxnId="{A08F869C-9B06-475C-B96A-8E2E2F0F6225}">
      <dgm:prSet/>
      <dgm:spPr/>
      <dgm:t>
        <a:bodyPr/>
        <a:lstStyle/>
        <a:p>
          <a:endParaRPr lang="pl-PL"/>
        </a:p>
      </dgm:t>
    </dgm:pt>
    <dgm:pt modelId="{ABA4F57E-F549-45AA-A028-852E3158C2F7}" type="sibTrans" cxnId="{A08F869C-9B06-475C-B96A-8E2E2F0F6225}">
      <dgm:prSet/>
      <dgm:spPr/>
      <dgm:t>
        <a:bodyPr/>
        <a:lstStyle/>
        <a:p>
          <a:endParaRPr lang="pl-PL"/>
        </a:p>
      </dgm:t>
    </dgm:pt>
    <dgm:pt modelId="{05B6292D-921B-4A3A-8CD4-CDC98AC61AB4}">
      <dgm:prSet phldrT="[Teks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2400" b="1" dirty="0" smtClean="0">
              <a:solidFill>
                <a:schemeClr val="accent1">
                  <a:lumMod val="25000"/>
                </a:schemeClr>
              </a:solidFill>
            </a:rPr>
            <a:t>Komunikacja pomiędzy konsorcjum a KE/Agencją</a:t>
          </a:r>
          <a:endParaRPr lang="pl-PL" sz="2400" b="1" dirty="0">
            <a:solidFill>
              <a:schemeClr val="accent1">
                <a:lumMod val="25000"/>
              </a:schemeClr>
            </a:solidFill>
          </a:endParaRPr>
        </a:p>
      </dgm:t>
    </dgm:pt>
    <dgm:pt modelId="{C1A8C492-7718-4EA4-A76C-6FCE626CD677}" type="parTrans" cxnId="{B6642392-FA0C-4040-842D-C243FD91EE05}">
      <dgm:prSet/>
      <dgm:spPr/>
      <dgm:t>
        <a:bodyPr/>
        <a:lstStyle/>
        <a:p>
          <a:endParaRPr lang="pl-PL"/>
        </a:p>
      </dgm:t>
    </dgm:pt>
    <dgm:pt modelId="{974C3D23-D54F-49DF-91C2-55A0D32BCDAA}" type="sibTrans" cxnId="{B6642392-FA0C-4040-842D-C243FD91EE05}">
      <dgm:prSet/>
      <dgm:spPr/>
      <dgm:t>
        <a:bodyPr/>
        <a:lstStyle/>
        <a:p>
          <a:endParaRPr lang="pl-PL"/>
        </a:p>
      </dgm:t>
    </dgm:pt>
    <dgm:pt modelId="{379A4630-BD27-4F5E-9BF9-EE51BA195931}">
      <dgm:prSet phldrT="[Teks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2400" b="1" dirty="0" smtClean="0">
              <a:solidFill>
                <a:schemeClr val="accent1">
                  <a:lumMod val="25000"/>
                </a:schemeClr>
              </a:solidFill>
            </a:rPr>
            <a:t>Dostarczanie raportów i wyników projektu do KE/Agencji</a:t>
          </a:r>
          <a:r>
            <a:rPr lang="en-US" sz="2400" b="1" dirty="0" smtClean="0">
              <a:solidFill>
                <a:schemeClr val="accent1">
                  <a:lumMod val="25000"/>
                </a:schemeClr>
              </a:solidFill>
            </a:rPr>
            <a:t> </a:t>
          </a:r>
          <a:endParaRPr lang="pl-PL" sz="2400" b="1" dirty="0">
            <a:solidFill>
              <a:schemeClr val="accent1">
                <a:lumMod val="25000"/>
              </a:schemeClr>
            </a:solidFill>
          </a:endParaRPr>
        </a:p>
      </dgm:t>
    </dgm:pt>
    <dgm:pt modelId="{0EE37232-BFBE-413E-BE60-157A6644A1A1}" type="parTrans" cxnId="{A1581069-6CE3-4649-914A-82F37C72A39B}">
      <dgm:prSet/>
      <dgm:spPr/>
      <dgm:t>
        <a:bodyPr/>
        <a:lstStyle/>
        <a:p>
          <a:endParaRPr lang="pl-PL"/>
        </a:p>
      </dgm:t>
    </dgm:pt>
    <dgm:pt modelId="{0BDB8CF8-A310-4839-A7E1-0311D1622B49}" type="sibTrans" cxnId="{A1581069-6CE3-4649-914A-82F37C72A39B}">
      <dgm:prSet/>
      <dgm:spPr/>
      <dgm:t>
        <a:bodyPr/>
        <a:lstStyle/>
        <a:p>
          <a:endParaRPr lang="pl-PL"/>
        </a:p>
      </dgm:t>
    </dgm:pt>
    <dgm:pt modelId="{110D6737-FB65-42EC-8253-3A141D8A3F68}">
      <dgm:prSet phldrT="[Teks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2400" b="1" dirty="0" smtClean="0">
              <a:solidFill>
                <a:schemeClr val="accent1">
                  <a:lumMod val="25000"/>
                </a:schemeClr>
              </a:solidFill>
            </a:rPr>
            <a:t>Zapewnienia dokonania płatności do partnerów bez nieuzasadnionej zwłoki</a:t>
          </a:r>
          <a:endParaRPr lang="pl-PL" sz="2400" b="1" dirty="0">
            <a:solidFill>
              <a:schemeClr val="accent1">
                <a:lumMod val="25000"/>
              </a:schemeClr>
            </a:solidFill>
          </a:endParaRPr>
        </a:p>
      </dgm:t>
    </dgm:pt>
    <dgm:pt modelId="{3D441839-E9BA-4542-86ED-2F36C8E4107C}" type="parTrans" cxnId="{AF4C9A0D-BC94-4C43-87BF-3A5DBF83270A}">
      <dgm:prSet/>
      <dgm:spPr/>
      <dgm:t>
        <a:bodyPr/>
        <a:lstStyle/>
        <a:p>
          <a:endParaRPr lang="pl-PL"/>
        </a:p>
      </dgm:t>
    </dgm:pt>
    <dgm:pt modelId="{04F6AA67-AD1A-4B07-B736-4F6A0D984EE3}" type="sibTrans" cxnId="{AF4C9A0D-BC94-4C43-87BF-3A5DBF83270A}">
      <dgm:prSet/>
      <dgm:spPr/>
      <dgm:t>
        <a:bodyPr/>
        <a:lstStyle/>
        <a:p>
          <a:endParaRPr lang="pl-PL"/>
        </a:p>
      </dgm:t>
    </dgm:pt>
    <dgm:pt modelId="{6CE55088-2F2F-415A-B68E-32E8170DFE70}">
      <dgm:prSet phldrT="[Teks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2400" b="1" dirty="0" smtClean="0">
              <a:solidFill>
                <a:schemeClr val="accent1">
                  <a:lumMod val="25000"/>
                </a:schemeClr>
              </a:solidFill>
            </a:rPr>
            <a:t>Gromadzenie i przegląd dokumentów i informacji wymaganych przez KE/Agencję</a:t>
          </a:r>
          <a:endParaRPr lang="pl-PL" sz="2400" b="1" dirty="0">
            <a:solidFill>
              <a:schemeClr val="accent1">
                <a:lumMod val="25000"/>
              </a:schemeClr>
            </a:solidFill>
          </a:endParaRPr>
        </a:p>
      </dgm:t>
    </dgm:pt>
    <dgm:pt modelId="{74AA8DC8-0FF0-4DBB-97DA-20FF9CA24CB3}" type="sibTrans" cxnId="{E3BB2E42-183E-4035-A495-9CBB8D5F5C18}">
      <dgm:prSet/>
      <dgm:spPr/>
      <dgm:t>
        <a:bodyPr/>
        <a:lstStyle/>
        <a:p>
          <a:endParaRPr lang="pl-PL"/>
        </a:p>
      </dgm:t>
    </dgm:pt>
    <dgm:pt modelId="{BB1EEA4D-4335-4778-921B-BF4A3C22ADFE}" type="parTrans" cxnId="{E3BB2E42-183E-4035-A495-9CBB8D5F5C18}">
      <dgm:prSet/>
      <dgm:spPr/>
      <dgm:t>
        <a:bodyPr/>
        <a:lstStyle/>
        <a:p>
          <a:endParaRPr lang="pl-PL"/>
        </a:p>
      </dgm:t>
    </dgm:pt>
    <dgm:pt modelId="{256127B5-738B-4F4D-ABD8-2C7552EC1D9A}" type="pres">
      <dgm:prSet presAssocID="{EF813BE8-A5F3-4632-A1DD-44B99E1C9D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3C34C12-AB5B-48C3-82E6-0A43C142D2B1}" type="pres">
      <dgm:prSet presAssocID="{D2FC58D2-0B4C-45F0-BD43-9BB1CC5697DB}" presName="parentLin" presStyleCnt="0"/>
      <dgm:spPr/>
    </dgm:pt>
    <dgm:pt modelId="{D7C98284-8811-4C84-AFF7-103A4E4827D0}" type="pres">
      <dgm:prSet presAssocID="{D2FC58D2-0B4C-45F0-BD43-9BB1CC5697DB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2FF118FA-F3E9-46C8-886D-354712BBD014}" type="pres">
      <dgm:prSet presAssocID="{D2FC58D2-0B4C-45F0-BD43-9BB1CC5697DB}" presName="parentText" presStyleLbl="node1" presStyleIdx="0" presStyleCnt="5" custScaleX="142857" custScaleY="33374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9930CC-2D82-4A61-95C8-B6CD4422E472}" type="pres">
      <dgm:prSet presAssocID="{D2FC58D2-0B4C-45F0-BD43-9BB1CC5697DB}" presName="negativeSpace" presStyleCnt="0"/>
      <dgm:spPr/>
    </dgm:pt>
    <dgm:pt modelId="{11CADE2D-EF5D-4785-A762-444F8E2ADC66}" type="pres">
      <dgm:prSet presAssocID="{D2FC58D2-0B4C-45F0-BD43-9BB1CC5697DB}" presName="childText" presStyleLbl="conFgAcc1" presStyleIdx="0" presStyleCnt="5">
        <dgm:presLayoutVars>
          <dgm:bulletEnabled val="1"/>
        </dgm:presLayoutVars>
      </dgm:prSet>
      <dgm:spPr/>
    </dgm:pt>
    <dgm:pt modelId="{1C9CD514-07A7-47FC-B48B-5B0D29887E38}" type="pres">
      <dgm:prSet presAssocID="{ABA4F57E-F549-45AA-A028-852E3158C2F7}" presName="spaceBetweenRectangles" presStyleCnt="0"/>
      <dgm:spPr/>
    </dgm:pt>
    <dgm:pt modelId="{D50F8823-8402-4475-A91B-39D21002ECF8}" type="pres">
      <dgm:prSet presAssocID="{05B6292D-921B-4A3A-8CD4-CDC98AC61AB4}" presName="parentLin" presStyleCnt="0"/>
      <dgm:spPr/>
    </dgm:pt>
    <dgm:pt modelId="{8A72EFB9-0D09-4329-8382-942544EFBE52}" type="pres">
      <dgm:prSet presAssocID="{05B6292D-921B-4A3A-8CD4-CDC98AC61AB4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D552FF73-F172-43B9-A65B-0B8109128D9D}" type="pres">
      <dgm:prSet presAssocID="{05B6292D-921B-4A3A-8CD4-CDC98AC61AB4}" presName="parentText" presStyleLbl="node1" presStyleIdx="1" presStyleCnt="5" custScaleX="142857" custScaleY="47214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054494-3EE4-4A1F-BF6E-4DAA7FD0ACC4}" type="pres">
      <dgm:prSet presAssocID="{05B6292D-921B-4A3A-8CD4-CDC98AC61AB4}" presName="negativeSpace" presStyleCnt="0"/>
      <dgm:spPr/>
    </dgm:pt>
    <dgm:pt modelId="{A6C0D4A4-9A5D-40F3-8B72-8B663EBE6719}" type="pres">
      <dgm:prSet presAssocID="{05B6292D-921B-4A3A-8CD4-CDC98AC61AB4}" presName="childText" presStyleLbl="conFgAcc1" presStyleIdx="1" presStyleCnt="5">
        <dgm:presLayoutVars>
          <dgm:bulletEnabled val="1"/>
        </dgm:presLayoutVars>
      </dgm:prSet>
      <dgm:spPr/>
    </dgm:pt>
    <dgm:pt modelId="{D70F65B5-0129-4D98-A170-B1A6407411AA}" type="pres">
      <dgm:prSet presAssocID="{974C3D23-D54F-49DF-91C2-55A0D32BCDAA}" presName="spaceBetweenRectangles" presStyleCnt="0"/>
      <dgm:spPr/>
    </dgm:pt>
    <dgm:pt modelId="{D6D1D547-1A88-4592-9F51-076C3D6B48DE}" type="pres">
      <dgm:prSet presAssocID="{6CE55088-2F2F-415A-B68E-32E8170DFE70}" presName="parentLin" presStyleCnt="0"/>
      <dgm:spPr/>
    </dgm:pt>
    <dgm:pt modelId="{513BCB20-5834-47E0-85E8-35D0875E65E2}" type="pres">
      <dgm:prSet presAssocID="{6CE55088-2F2F-415A-B68E-32E8170DFE70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7B8152CA-0DA4-44F9-9235-E3B66884D1D0}" type="pres">
      <dgm:prSet presAssocID="{6CE55088-2F2F-415A-B68E-32E8170DFE70}" presName="parentText" presStyleLbl="node1" presStyleIdx="2" presStyleCnt="5" custScaleX="142857" custScaleY="54097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148378-3387-429E-BB9E-BDDA6477C299}" type="pres">
      <dgm:prSet presAssocID="{6CE55088-2F2F-415A-B68E-32E8170DFE70}" presName="negativeSpace" presStyleCnt="0"/>
      <dgm:spPr/>
    </dgm:pt>
    <dgm:pt modelId="{9149AE9D-2916-48E0-A5BA-C0185777E538}" type="pres">
      <dgm:prSet presAssocID="{6CE55088-2F2F-415A-B68E-32E8170DFE70}" presName="childText" presStyleLbl="conFgAcc1" presStyleIdx="2" presStyleCnt="5">
        <dgm:presLayoutVars>
          <dgm:bulletEnabled val="1"/>
        </dgm:presLayoutVars>
      </dgm:prSet>
      <dgm:spPr/>
    </dgm:pt>
    <dgm:pt modelId="{EF05EE23-8A4F-4810-8FED-291516039B81}" type="pres">
      <dgm:prSet presAssocID="{74AA8DC8-0FF0-4DBB-97DA-20FF9CA24CB3}" presName="spaceBetweenRectangles" presStyleCnt="0"/>
      <dgm:spPr/>
    </dgm:pt>
    <dgm:pt modelId="{4CC4E0A4-C851-4248-AB19-0662ACDB071B}" type="pres">
      <dgm:prSet presAssocID="{379A4630-BD27-4F5E-9BF9-EE51BA195931}" presName="parentLin" presStyleCnt="0"/>
      <dgm:spPr/>
    </dgm:pt>
    <dgm:pt modelId="{55A6EE51-695A-4756-B29E-9CAE3CA17EC6}" type="pres">
      <dgm:prSet presAssocID="{379A4630-BD27-4F5E-9BF9-EE51BA195931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D65E407C-4CB8-4FF7-9CB0-C38009A8C314}" type="pres">
      <dgm:prSet presAssocID="{379A4630-BD27-4F5E-9BF9-EE51BA195931}" presName="parentText" presStyleLbl="node1" presStyleIdx="3" presStyleCnt="5" custScaleX="142857" custScaleY="38860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972B64-75A8-4569-8DDC-913DBD234960}" type="pres">
      <dgm:prSet presAssocID="{379A4630-BD27-4F5E-9BF9-EE51BA195931}" presName="negativeSpace" presStyleCnt="0"/>
      <dgm:spPr/>
    </dgm:pt>
    <dgm:pt modelId="{17FBAE56-67C6-4432-BE80-A8D80BBB28BE}" type="pres">
      <dgm:prSet presAssocID="{379A4630-BD27-4F5E-9BF9-EE51BA195931}" presName="childText" presStyleLbl="conFgAcc1" presStyleIdx="3" presStyleCnt="5">
        <dgm:presLayoutVars>
          <dgm:bulletEnabled val="1"/>
        </dgm:presLayoutVars>
      </dgm:prSet>
      <dgm:spPr/>
    </dgm:pt>
    <dgm:pt modelId="{7B7D7977-07A1-40F1-8889-0D89E989CAD0}" type="pres">
      <dgm:prSet presAssocID="{0BDB8CF8-A310-4839-A7E1-0311D1622B49}" presName="spaceBetweenRectangles" presStyleCnt="0"/>
      <dgm:spPr/>
    </dgm:pt>
    <dgm:pt modelId="{56304302-7B4F-4166-9D08-0E68F36E2FB3}" type="pres">
      <dgm:prSet presAssocID="{110D6737-FB65-42EC-8253-3A141D8A3F68}" presName="parentLin" presStyleCnt="0"/>
      <dgm:spPr/>
    </dgm:pt>
    <dgm:pt modelId="{5E707F1F-F73A-456C-9800-7932891C6921}" type="pres">
      <dgm:prSet presAssocID="{110D6737-FB65-42EC-8253-3A141D8A3F68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417CB9F8-30B1-42D2-AA39-548C248F7C53}" type="pres">
      <dgm:prSet presAssocID="{110D6737-FB65-42EC-8253-3A141D8A3F68}" presName="parentText" presStyleLbl="node1" presStyleIdx="4" presStyleCnt="5" custScaleX="142857" custScaleY="46077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02629A-AAB7-46C9-B29C-6F4E865E1D5D}" type="pres">
      <dgm:prSet presAssocID="{110D6737-FB65-42EC-8253-3A141D8A3F68}" presName="negativeSpace" presStyleCnt="0"/>
      <dgm:spPr/>
    </dgm:pt>
    <dgm:pt modelId="{68BC257E-1465-495C-B27E-7E8331BFAA1D}" type="pres">
      <dgm:prSet presAssocID="{110D6737-FB65-42EC-8253-3A141D8A3F6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CA85F44-731A-456A-863A-3718F57A8FAE}" type="presOf" srcId="{379A4630-BD27-4F5E-9BF9-EE51BA195931}" destId="{D65E407C-4CB8-4FF7-9CB0-C38009A8C314}" srcOrd="1" destOrd="0" presId="urn:microsoft.com/office/officeart/2005/8/layout/list1"/>
    <dgm:cxn modelId="{FB15C775-B040-40E4-92F5-00283A1F507F}" type="presOf" srcId="{6CE55088-2F2F-415A-B68E-32E8170DFE70}" destId="{513BCB20-5834-47E0-85E8-35D0875E65E2}" srcOrd="0" destOrd="0" presId="urn:microsoft.com/office/officeart/2005/8/layout/list1"/>
    <dgm:cxn modelId="{A08F869C-9B06-475C-B96A-8E2E2F0F6225}" srcId="{EF813BE8-A5F3-4632-A1DD-44B99E1C9DBB}" destId="{D2FC58D2-0B4C-45F0-BD43-9BB1CC5697DB}" srcOrd="0" destOrd="0" parTransId="{18518FC7-745C-4DE2-9A37-475C20FFD6E9}" sibTransId="{ABA4F57E-F549-45AA-A028-852E3158C2F7}"/>
    <dgm:cxn modelId="{E3BB2E42-183E-4035-A495-9CBB8D5F5C18}" srcId="{EF813BE8-A5F3-4632-A1DD-44B99E1C9DBB}" destId="{6CE55088-2F2F-415A-B68E-32E8170DFE70}" srcOrd="2" destOrd="0" parTransId="{BB1EEA4D-4335-4778-921B-BF4A3C22ADFE}" sibTransId="{74AA8DC8-0FF0-4DBB-97DA-20FF9CA24CB3}"/>
    <dgm:cxn modelId="{B6642392-FA0C-4040-842D-C243FD91EE05}" srcId="{EF813BE8-A5F3-4632-A1DD-44B99E1C9DBB}" destId="{05B6292D-921B-4A3A-8CD4-CDC98AC61AB4}" srcOrd="1" destOrd="0" parTransId="{C1A8C492-7718-4EA4-A76C-6FCE626CD677}" sibTransId="{974C3D23-D54F-49DF-91C2-55A0D32BCDAA}"/>
    <dgm:cxn modelId="{FD6B1AA7-0EE4-4F63-B531-9E6A37566EFA}" type="presOf" srcId="{D2FC58D2-0B4C-45F0-BD43-9BB1CC5697DB}" destId="{2FF118FA-F3E9-46C8-886D-354712BBD014}" srcOrd="1" destOrd="0" presId="urn:microsoft.com/office/officeart/2005/8/layout/list1"/>
    <dgm:cxn modelId="{67F60BDC-5155-4BFF-B57F-5323C8581F9D}" type="presOf" srcId="{EF813BE8-A5F3-4632-A1DD-44B99E1C9DBB}" destId="{256127B5-738B-4F4D-ABD8-2C7552EC1D9A}" srcOrd="0" destOrd="0" presId="urn:microsoft.com/office/officeart/2005/8/layout/list1"/>
    <dgm:cxn modelId="{BDDC4D4B-CF80-4318-9DF8-315986505730}" type="presOf" srcId="{05B6292D-921B-4A3A-8CD4-CDC98AC61AB4}" destId="{D552FF73-F172-43B9-A65B-0B8109128D9D}" srcOrd="1" destOrd="0" presId="urn:microsoft.com/office/officeart/2005/8/layout/list1"/>
    <dgm:cxn modelId="{A1581069-6CE3-4649-914A-82F37C72A39B}" srcId="{EF813BE8-A5F3-4632-A1DD-44B99E1C9DBB}" destId="{379A4630-BD27-4F5E-9BF9-EE51BA195931}" srcOrd="3" destOrd="0" parTransId="{0EE37232-BFBE-413E-BE60-157A6644A1A1}" sibTransId="{0BDB8CF8-A310-4839-A7E1-0311D1622B49}"/>
    <dgm:cxn modelId="{26147AC7-9ACF-42B4-A68F-96CB5386BD9A}" type="presOf" srcId="{110D6737-FB65-42EC-8253-3A141D8A3F68}" destId="{5E707F1F-F73A-456C-9800-7932891C6921}" srcOrd="0" destOrd="0" presId="urn:microsoft.com/office/officeart/2005/8/layout/list1"/>
    <dgm:cxn modelId="{82BCB41F-DF2E-48FE-B29D-6555CDE33A56}" type="presOf" srcId="{6CE55088-2F2F-415A-B68E-32E8170DFE70}" destId="{7B8152CA-0DA4-44F9-9235-E3B66884D1D0}" srcOrd="1" destOrd="0" presId="urn:microsoft.com/office/officeart/2005/8/layout/list1"/>
    <dgm:cxn modelId="{A51C13DD-7E44-4083-89FF-53867A77461F}" type="presOf" srcId="{05B6292D-921B-4A3A-8CD4-CDC98AC61AB4}" destId="{8A72EFB9-0D09-4329-8382-942544EFBE52}" srcOrd="0" destOrd="0" presId="urn:microsoft.com/office/officeart/2005/8/layout/list1"/>
    <dgm:cxn modelId="{AF4C9A0D-BC94-4C43-87BF-3A5DBF83270A}" srcId="{EF813BE8-A5F3-4632-A1DD-44B99E1C9DBB}" destId="{110D6737-FB65-42EC-8253-3A141D8A3F68}" srcOrd="4" destOrd="0" parTransId="{3D441839-E9BA-4542-86ED-2F36C8E4107C}" sibTransId="{04F6AA67-AD1A-4B07-B736-4F6A0D984EE3}"/>
    <dgm:cxn modelId="{0A5A6A22-BA50-47AB-B66A-E27A1133AFCF}" type="presOf" srcId="{379A4630-BD27-4F5E-9BF9-EE51BA195931}" destId="{55A6EE51-695A-4756-B29E-9CAE3CA17EC6}" srcOrd="0" destOrd="0" presId="urn:microsoft.com/office/officeart/2005/8/layout/list1"/>
    <dgm:cxn modelId="{04BB9F0F-B7A1-4432-B85E-D3D88EA420C7}" type="presOf" srcId="{110D6737-FB65-42EC-8253-3A141D8A3F68}" destId="{417CB9F8-30B1-42D2-AA39-548C248F7C53}" srcOrd="1" destOrd="0" presId="urn:microsoft.com/office/officeart/2005/8/layout/list1"/>
    <dgm:cxn modelId="{C868FFFB-D86D-4BE5-8737-12BBD18C828B}" type="presOf" srcId="{D2FC58D2-0B4C-45F0-BD43-9BB1CC5697DB}" destId="{D7C98284-8811-4C84-AFF7-103A4E4827D0}" srcOrd="0" destOrd="0" presId="urn:microsoft.com/office/officeart/2005/8/layout/list1"/>
    <dgm:cxn modelId="{378188A2-890A-4FDB-98E5-81E8229D758A}" type="presParOf" srcId="{256127B5-738B-4F4D-ABD8-2C7552EC1D9A}" destId="{C3C34C12-AB5B-48C3-82E6-0A43C142D2B1}" srcOrd="0" destOrd="0" presId="urn:microsoft.com/office/officeart/2005/8/layout/list1"/>
    <dgm:cxn modelId="{1A5FEC9E-A570-4940-99D7-FA41863CFA97}" type="presParOf" srcId="{C3C34C12-AB5B-48C3-82E6-0A43C142D2B1}" destId="{D7C98284-8811-4C84-AFF7-103A4E4827D0}" srcOrd="0" destOrd="0" presId="urn:microsoft.com/office/officeart/2005/8/layout/list1"/>
    <dgm:cxn modelId="{9D0A1792-ED98-43E8-883D-01031E8D417C}" type="presParOf" srcId="{C3C34C12-AB5B-48C3-82E6-0A43C142D2B1}" destId="{2FF118FA-F3E9-46C8-886D-354712BBD014}" srcOrd="1" destOrd="0" presId="urn:microsoft.com/office/officeart/2005/8/layout/list1"/>
    <dgm:cxn modelId="{9423040E-D5AE-4C0D-86D7-6A45B249D669}" type="presParOf" srcId="{256127B5-738B-4F4D-ABD8-2C7552EC1D9A}" destId="{E39930CC-2D82-4A61-95C8-B6CD4422E472}" srcOrd="1" destOrd="0" presId="urn:microsoft.com/office/officeart/2005/8/layout/list1"/>
    <dgm:cxn modelId="{4B7E4C2B-87B2-4C77-B839-B48DC4E00FE2}" type="presParOf" srcId="{256127B5-738B-4F4D-ABD8-2C7552EC1D9A}" destId="{11CADE2D-EF5D-4785-A762-444F8E2ADC66}" srcOrd="2" destOrd="0" presId="urn:microsoft.com/office/officeart/2005/8/layout/list1"/>
    <dgm:cxn modelId="{2AD9B9FD-4226-4EF4-9C74-412B55E1F69F}" type="presParOf" srcId="{256127B5-738B-4F4D-ABD8-2C7552EC1D9A}" destId="{1C9CD514-07A7-47FC-B48B-5B0D29887E38}" srcOrd="3" destOrd="0" presId="urn:microsoft.com/office/officeart/2005/8/layout/list1"/>
    <dgm:cxn modelId="{C018A832-048F-4746-87DD-5B5C8235A65A}" type="presParOf" srcId="{256127B5-738B-4F4D-ABD8-2C7552EC1D9A}" destId="{D50F8823-8402-4475-A91B-39D21002ECF8}" srcOrd="4" destOrd="0" presId="urn:microsoft.com/office/officeart/2005/8/layout/list1"/>
    <dgm:cxn modelId="{85BDAD1F-3023-469F-B289-547050D53CF3}" type="presParOf" srcId="{D50F8823-8402-4475-A91B-39D21002ECF8}" destId="{8A72EFB9-0D09-4329-8382-942544EFBE52}" srcOrd="0" destOrd="0" presId="urn:microsoft.com/office/officeart/2005/8/layout/list1"/>
    <dgm:cxn modelId="{F8666628-CD58-47C5-BDEB-47CC71973B47}" type="presParOf" srcId="{D50F8823-8402-4475-A91B-39D21002ECF8}" destId="{D552FF73-F172-43B9-A65B-0B8109128D9D}" srcOrd="1" destOrd="0" presId="urn:microsoft.com/office/officeart/2005/8/layout/list1"/>
    <dgm:cxn modelId="{752BAC12-DF7D-4340-AAD4-E030AF9B6086}" type="presParOf" srcId="{256127B5-738B-4F4D-ABD8-2C7552EC1D9A}" destId="{74054494-3EE4-4A1F-BF6E-4DAA7FD0ACC4}" srcOrd="5" destOrd="0" presId="urn:microsoft.com/office/officeart/2005/8/layout/list1"/>
    <dgm:cxn modelId="{196422F8-9E82-4B83-A302-D1D53D194358}" type="presParOf" srcId="{256127B5-738B-4F4D-ABD8-2C7552EC1D9A}" destId="{A6C0D4A4-9A5D-40F3-8B72-8B663EBE6719}" srcOrd="6" destOrd="0" presId="urn:microsoft.com/office/officeart/2005/8/layout/list1"/>
    <dgm:cxn modelId="{16156347-97DA-46C0-8747-2EF209257AA4}" type="presParOf" srcId="{256127B5-738B-4F4D-ABD8-2C7552EC1D9A}" destId="{D70F65B5-0129-4D98-A170-B1A6407411AA}" srcOrd="7" destOrd="0" presId="urn:microsoft.com/office/officeart/2005/8/layout/list1"/>
    <dgm:cxn modelId="{4382271B-94FF-4013-AABD-500F1A2EBF78}" type="presParOf" srcId="{256127B5-738B-4F4D-ABD8-2C7552EC1D9A}" destId="{D6D1D547-1A88-4592-9F51-076C3D6B48DE}" srcOrd="8" destOrd="0" presId="urn:microsoft.com/office/officeart/2005/8/layout/list1"/>
    <dgm:cxn modelId="{B4D6E2C4-3135-4150-93A3-75CF5CA238B6}" type="presParOf" srcId="{D6D1D547-1A88-4592-9F51-076C3D6B48DE}" destId="{513BCB20-5834-47E0-85E8-35D0875E65E2}" srcOrd="0" destOrd="0" presId="urn:microsoft.com/office/officeart/2005/8/layout/list1"/>
    <dgm:cxn modelId="{B2BD93B3-B3E3-4C03-9B58-82768BCE22D2}" type="presParOf" srcId="{D6D1D547-1A88-4592-9F51-076C3D6B48DE}" destId="{7B8152CA-0DA4-44F9-9235-E3B66884D1D0}" srcOrd="1" destOrd="0" presId="urn:microsoft.com/office/officeart/2005/8/layout/list1"/>
    <dgm:cxn modelId="{C2558AB3-953F-46B6-A97C-985045B78C7F}" type="presParOf" srcId="{256127B5-738B-4F4D-ABD8-2C7552EC1D9A}" destId="{E5148378-3387-429E-BB9E-BDDA6477C299}" srcOrd="9" destOrd="0" presId="urn:microsoft.com/office/officeart/2005/8/layout/list1"/>
    <dgm:cxn modelId="{C0DAC694-CB58-48E5-A07A-6CADF81B4193}" type="presParOf" srcId="{256127B5-738B-4F4D-ABD8-2C7552EC1D9A}" destId="{9149AE9D-2916-48E0-A5BA-C0185777E538}" srcOrd="10" destOrd="0" presId="urn:microsoft.com/office/officeart/2005/8/layout/list1"/>
    <dgm:cxn modelId="{957544CC-A5FB-4E63-94E9-44ADEC3148B9}" type="presParOf" srcId="{256127B5-738B-4F4D-ABD8-2C7552EC1D9A}" destId="{EF05EE23-8A4F-4810-8FED-291516039B81}" srcOrd="11" destOrd="0" presId="urn:microsoft.com/office/officeart/2005/8/layout/list1"/>
    <dgm:cxn modelId="{1D45D2DE-F8B6-44F1-A95E-FAB7B1E2D431}" type="presParOf" srcId="{256127B5-738B-4F4D-ABD8-2C7552EC1D9A}" destId="{4CC4E0A4-C851-4248-AB19-0662ACDB071B}" srcOrd="12" destOrd="0" presId="urn:microsoft.com/office/officeart/2005/8/layout/list1"/>
    <dgm:cxn modelId="{B4F6D9E8-F0CA-4441-8C8B-42AAE19E8E02}" type="presParOf" srcId="{4CC4E0A4-C851-4248-AB19-0662ACDB071B}" destId="{55A6EE51-695A-4756-B29E-9CAE3CA17EC6}" srcOrd="0" destOrd="0" presId="urn:microsoft.com/office/officeart/2005/8/layout/list1"/>
    <dgm:cxn modelId="{A8135A60-5774-4339-AB26-5F68E1002057}" type="presParOf" srcId="{4CC4E0A4-C851-4248-AB19-0662ACDB071B}" destId="{D65E407C-4CB8-4FF7-9CB0-C38009A8C314}" srcOrd="1" destOrd="0" presId="urn:microsoft.com/office/officeart/2005/8/layout/list1"/>
    <dgm:cxn modelId="{6A0AEA21-B4B5-43AC-82A6-0A52E2DD0B29}" type="presParOf" srcId="{256127B5-738B-4F4D-ABD8-2C7552EC1D9A}" destId="{0D972B64-75A8-4569-8DDC-913DBD234960}" srcOrd="13" destOrd="0" presId="urn:microsoft.com/office/officeart/2005/8/layout/list1"/>
    <dgm:cxn modelId="{B49FF25A-21AE-47C7-96A7-860BE22AA6D1}" type="presParOf" srcId="{256127B5-738B-4F4D-ABD8-2C7552EC1D9A}" destId="{17FBAE56-67C6-4432-BE80-A8D80BBB28BE}" srcOrd="14" destOrd="0" presId="urn:microsoft.com/office/officeart/2005/8/layout/list1"/>
    <dgm:cxn modelId="{6D3C1ADE-1566-47C3-ADA5-1BF82EF8E5D6}" type="presParOf" srcId="{256127B5-738B-4F4D-ABD8-2C7552EC1D9A}" destId="{7B7D7977-07A1-40F1-8889-0D89E989CAD0}" srcOrd="15" destOrd="0" presId="urn:microsoft.com/office/officeart/2005/8/layout/list1"/>
    <dgm:cxn modelId="{528BC531-D50E-4D13-88F3-CBCD3FDD8D10}" type="presParOf" srcId="{256127B5-738B-4F4D-ABD8-2C7552EC1D9A}" destId="{56304302-7B4F-4166-9D08-0E68F36E2FB3}" srcOrd="16" destOrd="0" presId="urn:microsoft.com/office/officeart/2005/8/layout/list1"/>
    <dgm:cxn modelId="{380AAAE0-1C35-415B-9C8E-2FDC9E97F061}" type="presParOf" srcId="{56304302-7B4F-4166-9D08-0E68F36E2FB3}" destId="{5E707F1F-F73A-456C-9800-7932891C6921}" srcOrd="0" destOrd="0" presId="urn:microsoft.com/office/officeart/2005/8/layout/list1"/>
    <dgm:cxn modelId="{2C9A4393-5D43-4591-8AA3-6CF5C0C0E387}" type="presParOf" srcId="{56304302-7B4F-4166-9D08-0E68F36E2FB3}" destId="{417CB9F8-30B1-42D2-AA39-548C248F7C53}" srcOrd="1" destOrd="0" presId="urn:microsoft.com/office/officeart/2005/8/layout/list1"/>
    <dgm:cxn modelId="{71F34E6E-4072-46B6-895C-230E6E8CB33C}" type="presParOf" srcId="{256127B5-738B-4F4D-ABD8-2C7552EC1D9A}" destId="{E202629A-AAB7-46C9-B29C-6F4E865E1D5D}" srcOrd="17" destOrd="0" presId="urn:microsoft.com/office/officeart/2005/8/layout/list1"/>
    <dgm:cxn modelId="{2B7399B7-808C-466B-9276-156BE630F5C8}" type="presParOf" srcId="{256127B5-738B-4F4D-ABD8-2C7552EC1D9A}" destId="{68BC257E-1465-495C-B27E-7E8331BFAA1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F236F-203C-4DF2-8776-97682074B456}">
      <dsp:nvSpPr>
        <dsp:cNvPr id="0" name=""/>
        <dsp:cNvSpPr/>
      </dsp:nvSpPr>
      <dsp:spPr>
        <a:xfrm>
          <a:off x="3158585" y="0"/>
          <a:ext cx="2317502" cy="119652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KOORDYNATOR</a:t>
          </a:r>
          <a:endParaRPr lang="pl-PL" sz="2400" b="1" kern="1200" dirty="0"/>
        </a:p>
      </dsp:txBody>
      <dsp:txXfrm>
        <a:off x="3193630" y="35045"/>
        <a:ext cx="2247412" cy="1126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ADE2D-EF5D-4785-A762-444F8E2ADC66}">
      <dsp:nvSpPr>
        <dsp:cNvPr id="0" name=""/>
        <dsp:cNvSpPr/>
      </dsp:nvSpPr>
      <dsp:spPr>
        <a:xfrm>
          <a:off x="0" y="838358"/>
          <a:ext cx="8142515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118FA-F3E9-46C8-886D-354712BBD014}">
      <dsp:nvSpPr>
        <dsp:cNvPr id="0" name=""/>
        <dsp:cNvSpPr/>
      </dsp:nvSpPr>
      <dsp:spPr>
        <a:xfrm>
          <a:off x="387644" y="252022"/>
          <a:ext cx="7752875" cy="689656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5437" tIns="0" rIns="21543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accent1">
                  <a:lumMod val="25000"/>
                </a:schemeClr>
              </a:solidFill>
            </a:rPr>
            <a:t>Monitorowanie realizacji projektu</a:t>
          </a:r>
          <a:endParaRPr lang="pl-PL" sz="2400" b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421310" y="285688"/>
        <a:ext cx="7685543" cy="622324"/>
      </dsp:txXfrm>
    </dsp:sp>
    <dsp:sp modelId="{A6C0D4A4-9A5D-40F3-8B72-8B663EBE6719}">
      <dsp:nvSpPr>
        <dsp:cNvPr id="0" name=""/>
        <dsp:cNvSpPr/>
      </dsp:nvSpPr>
      <dsp:spPr>
        <a:xfrm>
          <a:off x="0" y="1924885"/>
          <a:ext cx="8142515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2FF73-F172-43B9-A65B-0B8109128D9D}">
      <dsp:nvSpPr>
        <dsp:cNvPr id="0" name=""/>
        <dsp:cNvSpPr/>
      </dsp:nvSpPr>
      <dsp:spPr>
        <a:xfrm>
          <a:off x="387644" y="1052558"/>
          <a:ext cx="7752875" cy="975646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5437" tIns="0" rIns="21543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accent1">
                  <a:lumMod val="25000"/>
                </a:schemeClr>
              </a:solidFill>
            </a:rPr>
            <a:t>Komunikacja pomiędzy konsorcjum a KE/Agencją</a:t>
          </a:r>
          <a:endParaRPr lang="pl-PL" sz="2400" b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435271" y="1100185"/>
        <a:ext cx="7657621" cy="880392"/>
      </dsp:txXfrm>
    </dsp:sp>
    <dsp:sp modelId="{9149AE9D-2916-48E0-A5BA-C0185777E538}">
      <dsp:nvSpPr>
        <dsp:cNvPr id="0" name=""/>
        <dsp:cNvSpPr/>
      </dsp:nvSpPr>
      <dsp:spPr>
        <a:xfrm>
          <a:off x="0" y="3153630"/>
          <a:ext cx="8142515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152CA-0DA4-44F9-9235-E3B66884D1D0}">
      <dsp:nvSpPr>
        <dsp:cNvPr id="0" name=""/>
        <dsp:cNvSpPr/>
      </dsp:nvSpPr>
      <dsp:spPr>
        <a:xfrm>
          <a:off x="387644" y="2139085"/>
          <a:ext cx="7752875" cy="111786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5437" tIns="0" rIns="21543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accent1">
                  <a:lumMod val="25000"/>
                </a:schemeClr>
              </a:solidFill>
            </a:rPr>
            <a:t>Gromadzenie i przegląd dokumentów i informacji wymaganych przez KE/Agencję</a:t>
          </a:r>
          <a:endParaRPr lang="pl-PL" sz="2400" b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442214" y="2193655"/>
        <a:ext cx="7643735" cy="1008724"/>
      </dsp:txXfrm>
    </dsp:sp>
    <dsp:sp modelId="{17FBAE56-67C6-4432-BE80-A8D80BBB28BE}">
      <dsp:nvSpPr>
        <dsp:cNvPr id="0" name=""/>
        <dsp:cNvSpPr/>
      </dsp:nvSpPr>
      <dsp:spPr>
        <a:xfrm>
          <a:off x="0" y="4067515"/>
          <a:ext cx="8142515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E407C-4CB8-4FF7-9CB0-C38009A8C314}">
      <dsp:nvSpPr>
        <dsp:cNvPr id="0" name=""/>
        <dsp:cNvSpPr/>
      </dsp:nvSpPr>
      <dsp:spPr>
        <a:xfrm>
          <a:off x="387644" y="3367830"/>
          <a:ext cx="7752875" cy="80300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5437" tIns="0" rIns="21543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accent1">
                  <a:lumMod val="25000"/>
                </a:schemeClr>
              </a:solidFill>
            </a:rPr>
            <a:t>Dostarczanie raportów i wyników projektu do KE/Agencji</a:t>
          </a:r>
          <a:r>
            <a:rPr lang="en-US" sz="2400" b="1" kern="1200" dirty="0" smtClean="0">
              <a:solidFill>
                <a:schemeClr val="accent1">
                  <a:lumMod val="25000"/>
                </a:schemeClr>
              </a:solidFill>
            </a:rPr>
            <a:t> </a:t>
          </a:r>
          <a:endParaRPr lang="pl-PL" sz="2400" b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426843" y="3407029"/>
        <a:ext cx="7674477" cy="724607"/>
      </dsp:txXfrm>
    </dsp:sp>
    <dsp:sp modelId="{68BC257E-1465-495C-B27E-7E8331BFAA1D}">
      <dsp:nvSpPr>
        <dsp:cNvPr id="0" name=""/>
        <dsp:cNvSpPr/>
      </dsp:nvSpPr>
      <dsp:spPr>
        <a:xfrm>
          <a:off x="0" y="5130548"/>
          <a:ext cx="8142515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CB9F8-30B1-42D2-AA39-548C248F7C53}">
      <dsp:nvSpPr>
        <dsp:cNvPr id="0" name=""/>
        <dsp:cNvSpPr/>
      </dsp:nvSpPr>
      <dsp:spPr>
        <a:xfrm>
          <a:off x="387644" y="4281715"/>
          <a:ext cx="7752875" cy="95215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5437" tIns="0" rIns="21543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accent1">
                  <a:lumMod val="25000"/>
                </a:schemeClr>
              </a:solidFill>
            </a:rPr>
            <a:t>Zapewnienia dokonania płatności do partnerów bez nieuzasadnionej zwłoki</a:t>
          </a:r>
          <a:endParaRPr lang="pl-PL" sz="2400" b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434124" y="4328195"/>
        <a:ext cx="7659915" cy="859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2C16AA-19C4-4BBB-8204-430AD16BF179}" type="datetimeFigureOut">
              <a:rPr lang="pl-PL"/>
              <a:pPr>
                <a:defRPr/>
              </a:pPr>
              <a:t>2016-08-22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77B619-3FD7-4399-BE95-F357C302E6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337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l-PL" altLang="pl-PL" sz="1800" smtClean="0">
              <a:cs typeface="Arial" charset="0"/>
            </a:endParaRPr>
          </a:p>
        </p:txBody>
      </p:sp>
      <p:sp>
        <p:nvSpPr>
          <p:cNvPr id="81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6B2E0D-FC8D-41D0-BF96-F69056BF152B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5A65256E-EA53-4A28-9DE3-3F7CC8944033}" type="slidenum">
              <a:rPr lang="pl-PL" altLang="pl-PL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/>
              <a:t>11</a:t>
            </a:fld>
            <a:endParaRPr lang="pl-PL" altLang="pl-PL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3850798" y="9429354"/>
            <a:ext cx="2937346" cy="4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B3CB6847-032C-43B3-B218-EBE1E76488CC}" type="slidenum">
              <a:rPr lang="pl-PL" altLang="pl-PL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11</a:t>
            </a:fld>
            <a:endParaRPr lang="pl-PL" altLang="pl-PL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3000" cy="3716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27" y="4715472"/>
            <a:ext cx="5428290" cy="4454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9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5A65256E-EA53-4A28-9DE3-3F7CC8944033}" type="slidenum">
              <a:rPr lang="pl-PL" altLang="pl-PL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/>
              <a:t>12</a:t>
            </a:fld>
            <a:endParaRPr lang="pl-PL" altLang="pl-PL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3850798" y="9429354"/>
            <a:ext cx="2937346" cy="4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B3CB6847-032C-43B3-B218-EBE1E76488CC}" type="slidenum">
              <a:rPr lang="pl-PL" altLang="pl-PL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pl-PL" altLang="pl-PL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3000" cy="3716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27" y="4715472"/>
            <a:ext cx="5428290" cy="4454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9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5A65256E-EA53-4A28-9DE3-3F7CC8944033}" type="slidenum">
              <a:rPr lang="pl-PL" altLang="pl-PL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/>
              <a:t>13</a:t>
            </a:fld>
            <a:endParaRPr lang="pl-PL" altLang="pl-PL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3850798" y="9429354"/>
            <a:ext cx="2937346" cy="4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B3CB6847-032C-43B3-B218-EBE1E76488CC}" type="slidenum">
              <a:rPr lang="pl-PL" altLang="pl-PL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13</a:t>
            </a:fld>
            <a:endParaRPr lang="pl-PL" altLang="pl-PL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3000" cy="3716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27" y="4715472"/>
            <a:ext cx="5428290" cy="4454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96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5A65256E-EA53-4A28-9DE3-3F7CC8944033}" type="slidenum">
              <a:rPr lang="pl-PL" altLang="pl-PL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/>
              <a:t>14</a:t>
            </a:fld>
            <a:endParaRPr lang="pl-PL" altLang="pl-PL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3850798" y="9429354"/>
            <a:ext cx="2937346" cy="4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B3CB6847-032C-43B3-B218-EBE1E76488CC}" type="slidenum">
              <a:rPr lang="pl-PL" altLang="pl-PL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14</a:t>
            </a:fld>
            <a:endParaRPr lang="pl-PL" altLang="pl-PL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3000" cy="3716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27" y="4715472"/>
            <a:ext cx="5428290" cy="4454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96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5A65256E-EA53-4A28-9DE3-3F7CC8944033}" type="slidenum">
              <a:rPr lang="pl-PL" altLang="pl-PL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/>
              <a:t>15</a:t>
            </a:fld>
            <a:endParaRPr lang="pl-PL" altLang="pl-PL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3850798" y="9429354"/>
            <a:ext cx="2937346" cy="4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B3CB6847-032C-43B3-B218-EBE1E76488CC}" type="slidenum">
              <a:rPr lang="pl-PL" altLang="pl-PL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15</a:t>
            </a:fld>
            <a:endParaRPr lang="pl-PL" altLang="pl-PL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3000" cy="3716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27" y="4715472"/>
            <a:ext cx="5428290" cy="4454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9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CF7C-061D-44F6-99B1-F673BB3A4E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03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A705-6E0F-4F59-841B-710A7297B1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01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B207-2078-4F40-9D77-7017DB6FD0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25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67582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529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</a:t>
            </a: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836613"/>
            <a:ext cx="8291513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style wzorca tekstu</a:t>
            </a:r>
          </a:p>
          <a:p>
            <a:pPr lvl="1"/>
            <a:r>
              <a:rPr lang="pl-PL" altLang="pl-PL" dirty="0" smtClean="0"/>
              <a:t>Drugi poziom</a:t>
            </a:r>
          </a:p>
          <a:p>
            <a:pPr lvl="2"/>
            <a:r>
              <a:rPr lang="pl-PL" altLang="pl-PL" dirty="0" smtClean="0"/>
              <a:t>Trzeci poziom</a:t>
            </a:r>
          </a:p>
          <a:p>
            <a:pPr lvl="3"/>
            <a:r>
              <a:rPr lang="pl-PL" altLang="pl-PL" dirty="0" smtClean="0"/>
              <a:t>Czwarty poziom</a:t>
            </a:r>
          </a:p>
          <a:p>
            <a:pPr lvl="4"/>
            <a:r>
              <a:rPr lang="pl-PL" altLang="pl-PL" dirty="0" smtClean="0"/>
              <a:t>Piąty poziom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75463" y="6092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C955D5C9-6313-474F-A16E-C07B276330C1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 kern="1200">
          <a:solidFill>
            <a:srgbClr val="376092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376092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376092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76092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76092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twitter.com/kpk_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5" Type="http://schemas.openxmlformats.org/officeDocument/2006/relationships/hyperlink" Target="http://www.youtube.com/user/kpkpbue" TargetMode="External"/><Relationship Id="rId4" Type="http://schemas.openxmlformats.org/officeDocument/2006/relationships/hyperlink" Target="https://www.facebook.com/Krajowy-Punkt-Kontaktowy-Program%C3%B3w-Badawczych-UE-408143559349465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funding/guide.html" TargetMode="External"/><Relationship Id="rId2" Type="http://schemas.openxmlformats.org/officeDocument/2006/relationships/hyperlink" Target="http://ec.europa.eu/research/participants/portal/desktop/en/home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hyperlink" Target="http://ec.europa.eu/research/index.cfm?pg=enquiries" TargetMode="External"/><Relationship Id="rId4" Type="http://schemas.openxmlformats.org/officeDocument/2006/relationships/hyperlink" Target="http://ec.europa.eu/research/participants/portal/desktop/en/funding/reference_docs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kpk_pl" TargetMode="External"/><Relationship Id="rId3" Type="http://schemas.openxmlformats.org/officeDocument/2006/relationships/hyperlink" Target="mailto:bartosz.majewski@kpk.gov.pl" TargetMode="External"/><Relationship Id="rId7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user/kpkpbue" TargetMode="External"/><Relationship Id="rId5" Type="http://schemas.openxmlformats.org/officeDocument/2006/relationships/hyperlink" Target="https://www.facebook.com/Krajowy-Punkt-Kontaktowy-Program%C3%B3w-Badawczych-UE-408143559349465/" TargetMode="External"/><Relationship Id="rId4" Type="http://schemas.openxmlformats.org/officeDocument/2006/relationships/hyperlink" Target="mailto:barbara.trammer@kpk.gov.p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esca-2020.eu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ctrTitle"/>
          </p:nvPr>
        </p:nvSpPr>
        <p:spPr>
          <a:xfrm>
            <a:off x="2052638" y="333375"/>
            <a:ext cx="5038725" cy="790575"/>
          </a:xfrm>
        </p:spPr>
        <p:txBody>
          <a:bodyPr/>
          <a:lstStyle/>
          <a:p>
            <a:r>
              <a:rPr lang="pl-PL" altLang="pl-PL" sz="2000" dirty="0" smtClean="0">
                <a:solidFill>
                  <a:srgbClr val="376092"/>
                </a:solidFill>
                <a:latin typeface="Calibri" pitchFamily="34" charset="0"/>
              </a:rPr>
              <a:t>Warszawa, 23 sierpnia 2016</a:t>
            </a:r>
            <a:br>
              <a:rPr lang="pl-PL" altLang="pl-PL" sz="2000" dirty="0" smtClean="0">
                <a:solidFill>
                  <a:srgbClr val="376092"/>
                </a:solidFill>
                <a:latin typeface="Calibri" pitchFamily="34" charset="0"/>
              </a:rPr>
            </a:br>
            <a:r>
              <a:rPr lang="pl-PL" altLang="pl-PL" sz="2000" dirty="0" smtClean="0">
                <a:solidFill>
                  <a:srgbClr val="376092"/>
                </a:solidFill>
                <a:latin typeface="Calibri" pitchFamily="34" charset="0"/>
              </a:rPr>
              <a:t>Dzień informacyjny – </a:t>
            </a:r>
            <a:r>
              <a:rPr lang="pl-PL" altLang="pl-PL" sz="2000" dirty="0" err="1" smtClean="0">
                <a:solidFill>
                  <a:srgbClr val="376092"/>
                </a:solidFill>
                <a:latin typeface="Calibri" pitchFamily="34" charset="0"/>
              </a:rPr>
              <a:t>Teaming</a:t>
            </a:r>
            <a:r>
              <a:rPr lang="pl-PL" altLang="pl-PL" sz="2000" dirty="0" smtClean="0">
                <a:solidFill>
                  <a:srgbClr val="376092"/>
                </a:solidFill>
                <a:latin typeface="Calibri" pitchFamily="34" charset="0"/>
              </a:rPr>
              <a:t> Faza-1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384425"/>
            <a:ext cx="9144001" cy="680839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b="1" dirty="0">
                <a:solidFill>
                  <a:srgbClr val="FF0000"/>
                </a:solidFill>
              </a:rPr>
              <a:t>Konkurs WIDESPREAD-04-2017: </a:t>
            </a:r>
            <a:r>
              <a:rPr lang="pl-PL" sz="3600" b="1" dirty="0" err="1">
                <a:solidFill>
                  <a:srgbClr val="FF0000"/>
                </a:solidFill>
              </a:rPr>
              <a:t>Teaming</a:t>
            </a:r>
            <a:r>
              <a:rPr lang="pl-PL" sz="3600" b="1" dirty="0">
                <a:solidFill>
                  <a:srgbClr val="FF0000"/>
                </a:solidFill>
              </a:rPr>
              <a:t> </a:t>
            </a:r>
            <a:r>
              <a:rPr lang="pl-PL" sz="3600" b="1" dirty="0" err="1">
                <a:solidFill>
                  <a:srgbClr val="FF0000"/>
                </a:solidFill>
              </a:rPr>
              <a:t>Phase</a:t>
            </a:r>
            <a:r>
              <a:rPr lang="pl-PL" sz="3600" b="1" dirty="0">
                <a:solidFill>
                  <a:srgbClr val="FF0000"/>
                </a:solidFill>
              </a:rPr>
              <a:t> 1</a:t>
            </a:r>
          </a:p>
          <a:p>
            <a:pPr algn="ctr" fontAlgn="auto">
              <a:spcAft>
                <a:spcPts val="0"/>
              </a:spcAft>
              <a:defRPr/>
            </a:pPr>
            <a:endParaRPr lang="pl-P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863688" y="3212976"/>
            <a:ext cx="7416625" cy="7920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Zasady Finansowe i Prawne</a:t>
            </a:r>
            <a:endParaRPr lang="pl-PL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949" y="4925445"/>
            <a:ext cx="505777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Bartosz Majewski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Krajowy Punkt Kontaktowy Programów Badawczych UE</a:t>
            </a:r>
            <a:b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</a:b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Instytut Podstawowych Problemów Techniki PAN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www.kpk.gov.pl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825" y="6593186"/>
            <a:ext cx="6167438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l-PL" sz="1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Helvetica"/>
              </a:rPr>
              <a:t>W niniejszej prezentacji wykorzystano materiały udostępnione m.in. przez KE i/lub Ministerstwa oraz Agendy RP</a:t>
            </a:r>
            <a:endParaRPr lang="pl-PL" sz="1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Prostokąt 6">
            <a:hlinkClick r:id="rId4"/>
          </p:cNvPr>
          <p:cNvSpPr/>
          <p:nvPr/>
        </p:nvSpPr>
        <p:spPr>
          <a:xfrm>
            <a:off x="6731000" y="6165850"/>
            <a:ext cx="43180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>
            <a:hlinkClick r:id="rId5"/>
          </p:cNvPr>
          <p:cNvSpPr/>
          <p:nvPr/>
        </p:nvSpPr>
        <p:spPr>
          <a:xfrm>
            <a:off x="7285038" y="6142038"/>
            <a:ext cx="431800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>
            <a:hlinkClick r:id="rId6"/>
          </p:cNvPr>
          <p:cNvSpPr/>
          <p:nvPr/>
        </p:nvSpPr>
        <p:spPr>
          <a:xfrm>
            <a:off x="7740650" y="6161088"/>
            <a:ext cx="43180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0">
            <a:hlinkClick r:id="rId7"/>
          </p:cNvPr>
          <p:cNvSpPr/>
          <p:nvPr/>
        </p:nvSpPr>
        <p:spPr>
          <a:xfrm>
            <a:off x="8172450" y="61356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847771" y="1752600"/>
            <a:ext cx="3884749" cy="3428631"/>
          </a:xfrm>
          <a:noFill/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	</a:t>
            </a: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HORYZONT 2020</a:t>
            </a:r>
          </a:p>
          <a:p>
            <a:endParaRPr lang="pl-PL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dirty="0" smtClean="0">
              <a:solidFill>
                <a:srgbClr val="002060"/>
              </a:solidFill>
            </a:endParaRPr>
          </a:p>
          <a:p>
            <a:endParaRPr lang="pl-PL" dirty="0" smtClean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	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	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	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334000" y="4206240"/>
            <a:ext cx="3474720" cy="519351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760686" y="1320800"/>
            <a:ext cx="4049485" cy="528006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 anchor="ctr">
            <a:spAutoFit/>
          </a:bodyPr>
          <a:lstStyle/>
          <a:p>
            <a:pPr algn="ctr"/>
            <a:endParaRPr lang="pl-PL" sz="2800" b="1" dirty="0" smtClean="0">
              <a:solidFill>
                <a:srgbClr val="FFCC00"/>
              </a:solidFill>
              <a:latin typeface="+mn-lt"/>
            </a:endParaRPr>
          </a:p>
          <a:p>
            <a:pPr algn="ctr"/>
            <a:r>
              <a:rPr lang="pl-PL" sz="3600" b="1" dirty="0" smtClean="0">
                <a:solidFill>
                  <a:srgbClr val="FFC000"/>
                </a:solidFill>
                <a:latin typeface="+mn-lt"/>
              </a:rPr>
              <a:t>Jednolity ryczałt na koszty pośrednie </a:t>
            </a:r>
            <a:r>
              <a:rPr lang="pl-PL" sz="6600" b="1" dirty="0" smtClean="0">
                <a:solidFill>
                  <a:srgbClr val="FFC000"/>
                </a:solidFill>
                <a:latin typeface="+mn-lt"/>
              </a:rPr>
              <a:t>25%</a:t>
            </a:r>
            <a:endParaRPr lang="pl-PL" sz="3600" b="1" dirty="0" smtClean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36520"/>
            <a:ext cx="1600200" cy="155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bjaśnienie prostokątne 28"/>
          <p:cNvSpPr/>
          <p:nvPr/>
        </p:nvSpPr>
        <p:spPr>
          <a:xfrm rot="7280793">
            <a:off x="2270760" y="4206240"/>
            <a:ext cx="914400" cy="369332"/>
          </a:xfrm>
          <a:prstGeom prst="wedgeRectCallout">
            <a:avLst>
              <a:gd name="adj1" fmla="val -22801"/>
              <a:gd name="adj2" fmla="val 190182"/>
            </a:avLst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" name="Schemat blokowy: proces alternatywny 35"/>
          <p:cNvSpPr/>
          <p:nvPr/>
        </p:nvSpPr>
        <p:spPr>
          <a:xfrm>
            <a:off x="701040" y="2225040"/>
            <a:ext cx="914400" cy="612648"/>
          </a:xfrm>
          <a:prstGeom prst="flowChartAlternateProcess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" name="Elipsa 41"/>
          <p:cNvSpPr/>
          <p:nvPr/>
        </p:nvSpPr>
        <p:spPr>
          <a:xfrm>
            <a:off x="182880" y="1786682"/>
            <a:ext cx="1301082" cy="562630"/>
          </a:xfrm>
          <a:prstGeom prst="ellipse">
            <a:avLst/>
          </a:prstGeom>
          <a:solidFill>
            <a:srgbClr val="FFCC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60% ?</a:t>
            </a:r>
          </a:p>
        </p:txBody>
      </p:sp>
      <p:sp>
        <p:nvSpPr>
          <p:cNvPr id="43" name="Elipsa 42"/>
          <p:cNvSpPr/>
          <p:nvPr/>
        </p:nvSpPr>
        <p:spPr>
          <a:xfrm>
            <a:off x="1752600" y="2011680"/>
            <a:ext cx="1301082" cy="562630"/>
          </a:xfrm>
          <a:prstGeom prst="ellipse">
            <a:avLst/>
          </a:prstGeom>
          <a:solidFill>
            <a:srgbClr val="FFC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20% ?</a:t>
            </a:r>
          </a:p>
        </p:txBody>
      </p:sp>
      <p:sp>
        <p:nvSpPr>
          <p:cNvPr id="44" name="Elipsa 43"/>
          <p:cNvSpPr/>
          <p:nvPr/>
        </p:nvSpPr>
        <p:spPr>
          <a:xfrm>
            <a:off x="188685" y="4373880"/>
            <a:ext cx="2627085" cy="562630"/>
          </a:xfrm>
          <a:prstGeom prst="ellipse">
            <a:avLst/>
          </a:prstGeom>
          <a:solidFill>
            <a:srgbClr val="FFCC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Rzeczywista?</a:t>
            </a:r>
          </a:p>
        </p:txBody>
      </p:sp>
      <p:sp>
        <p:nvSpPr>
          <p:cNvPr id="45" name="Elipsa 44"/>
          <p:cNvSpPr/>
          <p:nvPr/>
        </p:nvSpPr>
        <p:spPr>
          <a:xfrm>
            <a:off x="304800" y="5257800"/>
            <a:ext cx="2727943" cy="562630"/>
          </a:xfrm>
          <a:prstGeom prst="ellipse">
            <a:avLst/>
          </a:prstGeom>
          <a:solidFill>
            <a:srgbClr val="FFCC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Uproszczona?</a:t>
            </a:r>
          </a:p>
        </p:txBody>
      </p:sp>
      <p:sp>
        <p:nvSpPr>
          <p:cNvPr id="46" name="Strzałka w prawo 45"/>
          <p:cNvSpPr/>
          <p:nvPr/>
        </p:nvSpPr>
        <p:spPr>
          <a:xfrm>
            <a:off x="3520440" y="2779690"/>
            <a:ext cx="1296000" cy="1944000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7" name="Strzałka w prawo 46"/>
          <p:cNvSpPr/>
          <p:nvPr/>
        </p:nvSpPr>
        <p:spPr>
          <a:xfrm>
            <a:off x="3116217" y="2299061"/>
            <a:ext cx="1432560" cy="2916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0"/>
            <a:ext cx="5479142" cy="576262"/>
          </a:xfrm>
        </p:spPr>
        <p:txBody>
          <a:bodyPr/>
          <a:lstStyle/>
          <a:p>
            <a:r>
              <a:rPr lang="pl-PL" sz="2800" dirty="0" smtClean="0"/>
              <a:t>KOSZTY POŚREDNIE</a:t>
            </a:r>
            <a:endParaRPr lang="pl-PL" sz="2800" dirty="0"/>
          </a:p>
        </p:txBody>
      </p:sp>
      <p:sp>
        <p:nvSpPr>
          <p:cNvPr id="3" name="Mnożenie 2"/>
          <p:cNvSpPr/>
          <p:nvPr/>
        </p:nvSpPr>
        <p:spPr bwMode="auto">
          <a:xfrm>
            <a:off x="10297" y="-171400"/>
            <a:ext cx="3053682" cy="7518400"/>
          </a:xfrm>
          <a:prstGeom prst="mathMultiply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323528" y="0"/>
            <a:ext cx="82216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pl-PL" altLang="pl-PL" sz="2200" b="1" dirty="0" smtClean="0">
                <a:solidFill>
                  <a:schemeClr val="accent1">
                    <a:lumMod val="75000"/>
                  </a:schemeClr>
                </a:solidFill>
                <a:latin typeface="Verdana"/>
                <a:ea typeface="+mj-ea"/>
                <a:cs typeface="+mj-cs"/>
              </a:rPr>
              <a:t>Co jest kosztem personelu</a:t>
            </a:r>
            <a:endParaRPr lang="pl-PL" altLang="pl-PL" sz="2200" b="1" dirty="0">
              <a:solidFill>
                <a:schemeClr val="accent1">
                  <a:lumMod val="75000"/>
                </a:schemeClr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342781" y="819150"/>
            <a:ext cx="82804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>
              <a:lnSpc>
                <a:spcPct val="150000"/>
              </a:lnSpc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Wynagrodzenie brutto </a:t>
            </a:r>
            <a:r>
              <a:rPr lang="pl-P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brutto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pracownika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Koszty poniesione w związku z rodzicielstwem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Koszty stypendiów doktorantów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Nie mogą zostać wykazane koszty związane z procesem rekrutacji</a:t>
            </a:r>
          </a:p>
          <a:p>
            <a:pPr>
              <a:lnSpc>
                <a:spcPct val="150000"/>
              </a:lnSpc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>
              <a:lnSpc>
                <a:spcPct val="150000"/>
              </a:lnSpc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Koszty personelu= stawka godzinowa x ilość godzin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</p:txBody>
      </p:sp>
      <p:sp>
        <p:nvSpPr>
          <p:cNvPr id="58374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8157D77D-2D91-4370-9FDA-675B4F647B66}" type="slidenum">
              <a:rPr lang="pl-PL" altLang="pl-PL" smtClean="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11</a:t>
            </a:fld>
            <a:endParaRPr lang="pl-PL" altLang="pl-PL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92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539750" y="57934"/>
            <a:ext cx="82216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pl-PL" altLang="pl-PL" sz="2200" b="1" dirty="0" err="1" smtClean="0">
                <a:solidFill>
                  <a:schemeClr val="accent1">
                    <a:lumMod val="75000"/>
                  </a:schemeClr>
                </a:solidFill>
                <a:latin typeface="Verdana"/>
              </a:rPr>
              <a:t>Other</a:t>
            </a:r>
            <a:r>
              <a:rPr lang="pl-PL" altLang="pl-PL" sz="2200" b="1" dirty="0" smtClean="0">
                <a:solidFill>
                  <a:schemeClr val="accent1">
                    <a:lumMod val="75000"/>
                  </a:schemeClr>
                </a:solidFill>
                <a:latin typeface="Verdana"/>
              </a:rPr>
              <a:t> </a:t>
            </a:r>
            <a:r>
              <a:rPr lang="pl-PL" altLang="pl-PL" sz="2200" b="1" dirty="0" err="1" smtClean="0">
                <a:solidFill>
                  <a:schemeClr val="accent1">
                    <a:lumMod val="75000"/>
                  </a:schemeClr>
                </a:solidFill>
                <a:latin typeface="Verdana"/>
              </a:rPr>
              <a:t>direct</a:t>
            </a:r>
            <a:r>
              <a:rPr lang="pl-PL" altLang="pl-PL" sz="2200" b="1" dirty="0" smtClean="0">
                <a:solidFill>
                  <a:schemeClr val="accent1">
                    <a:lumMod val="75000"/>
                  </a:schemeClr>
                </a:solidFill>
                <a:latin typeface="Verdana"/>
              </a:rPr>
              <a:t> </a:t>
            </a:r>
            <a:r>
              <a:rPr lang="pl-PL" altLang="pl-PL" sz="2200" b="1" dirty="0" err="1" smtClean="0">
                <a:solidFill>
                  <a:schemeClr val="accent1">
                    <a:lumMod val="75000"/>
                  </a:schemeClr>
                </a:solidFill>
                <a:latin typeface="Verdana"/>
              </a:rPr>
              <a:t>cost</a:t>
            </a:r>
            <a:endParaRPr lang="pl-PL" altLang="pl-PL" sz="2200" b="1" dirty="0">
              <a:solidFill>
                <a:schemeClr val="accent1">
                  <a:lumMod val="75000"/>
                </a:schemeClr>
              </a:solidFill>
              <a:latin typeface="Verdana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539750" y="1196752"/>
            <a:ext cx="82804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marL="171450" indent="-171450" algn="ctr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Koszty podróży zarówno dla personelu jak i ekspertów zewnętrznych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Wyposażenie, infrastruktura i inne środki trwałe (amortyzacja)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Koszty zakupu towarów i usług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</p:txBody>
      </p:sp>
      <p:sp>
        <p:nvSpPr>
          <p:cNvPr id="58374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8157D77D-2D91-4370-9FDA-675B4F647B66}" type="slidenum">
              <a:rPr lang="pl-PL" altLang="pl-PL" smtClean="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12</a:t>
            </a:fld>
            <a:endParaRPr lang="pl-PL" altLang="pl-PL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131840" y="6290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Ćwiczenie 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50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506165" y="0"/>
            <a:ext cx="82216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pl-PL" altLang="pl-PL" sz="2200" b="1" dirty="0" smtClean="0">
                <a:solidFill>
                  <a:schemeClr val="accent1">
                    <a:lumMod val="75000"/>
                  </a:schemeClr>
                </a:solidFill>
                <a:latin typeface="Verdana"/>
              </a:rPr>
              <a:t>Zakup towarów i usług</a:t>
            </a:r>
            <a:endParaRPr lang="pl-PL" altLang="pl-PL" sz="2200" b="1" dirty="0">
              <a:solidFill>
                <a:schemeClr val="accent1">
                  <a:lumMod val="75000"/>
                </a:schemeClr>
              </a:solidFill>
              <a:latin typeface="Verdana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506165" y="692695"/>
            <a:ext cx="82804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Świadectwo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kontroli sprawozdań finansowych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Tłumaczenie dokumentów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Publikacja broszur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Tworzenie strony internetowej („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that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enables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an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action’s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beneficiaries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to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work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together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”)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Wsparcie logistyczne (sale,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katering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) –(„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if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this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is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not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an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action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tasks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described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as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such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in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Annex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I)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Zakup odczynników, publikacji naukowych potrzebnych do realizacji projektu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Wynajęcie konsultantów ds. IPR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Koszty ochrony praw własności intelektualnej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Koszty zapewnienia otwartego dostępu do publikacji</a:t>
            </a:r>
          </a:p>
        </p:txBody>
      </p:sp>
      <p:sp>
        <p:nvSpPr>
          <p:cNvPr id="58374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8157D77D-2D91-4370-9FDA-675B4F647B66}" type="slidenum">
              <a:rPr lang="pl-PL" altLang="pl-PL" smtClean="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13</a:t>
            </a:fld>
            <a:endParaRPr lang="pl-PL" altLang="pl-PL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59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0"/>
            <a:ext cx="8221663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pl-PL" altLang="pl-PL" sz="2200" b="1" dirty="0" err="1" smtClean="0">
                <a:solidFill>
                  <a:schemeClr val="accent1">
                    <a:lumMod val="75000"/>
                  </a:schemeClr>
                </a:solidFill>
                <a:latin typeface="Verdana"/>
                <a:ea typeface="+mj-ea"/>
                <a:cs typeface="+mj-cs"/>
              </a:rPr>
              <a:t>Subcontracting</a:t>
            </a:r>
            <a:endParaRPr lang="pl-PL" altLang="pl-PL" sz="2200" b="1" dirty="0">
              <a:solidFill>
                <a:schemeClr val="accent1">
                  <a:lumMod val="75000"/>
                </a:schemeClr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539750" y="705141"/>
            <a:ext cx="82804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Definicja: zakup towarów lub usług które są zidentyfikowane w aneksie 1 jako zadanie projektowe</a:t>
            </a:r>
          </a:p>
          <a:p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Przykłady: </a:t>
            </a:r>
          </a:p>
          <a:p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Zbudowanie prototypu, jeżeli określone zostało jako zadanie w aneksie 1</a:t>
            </a:r>
          </a:p>
          <a:p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Przeprowadzenie badania rynku, jeżeli zostało to określone jako zadanie w aneksie 1</a:t>
            </a:r>
          </a:p>
          <a:p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Zorganizowanie konferencji, jeżeli, zostało to określone jako zadanie w aneksie 1</a:t>
            </a:r>
          </a:p>
          <a:p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Charakterystyka podwykonawcy:</a:t>
            </a:r>
          </a:p>
          <a:p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Otrzymuje zamówienie i wystawia fakturę</a:t>
            </a:r>
          </a:p>
          <a:p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Ustala cenę, która zazwyczaj zawiera zysk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</p:txBody>
      </p:sp>
      <p:sp>
        <p:nvSpPr>
          <p:cNvPr id="58374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8157D77D-2D91-4370-9FDA-675B4F647B66}" type="slidenum">
              <a:rPr lang="pl-PL" altLang="pl-PL" smtClean="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14</a:t>
            </a:fld>
            <a:endParaRPr lang="pl-PL" altLang="pl-PL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57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216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pl-PL" altLang="pl-PL" sz="2200" b="1" dirty="0" err="1" smtClean="0">
                <a:solidFill>
                  <a:schemeClr val="accent1">
                    <a:lumMod val="75000"/>
                  </a:schemeClr>
                </a:solidFill>
                <a:latin typeface="Verdana"/>
                <a:ea typeface="+mj-ea"/>
                <a:cs typeface="+mj-cs"/>
              </a:rPr>
              <a:t>Subcontracting</a:t>
            </a:r>
            <a:endParaRPr lang="pl-PL" altLang="pl-PL" sz="2200" b="1" dirty="0" smtClean="0">
              <a:solidFill>
                <a:schemeClr val="accent1">
                  <a:lumMod val="75000"/>
                </a:schemeClr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67484" y="912558"/>
            <a:ext cx="82804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/>
            <a:endParaRPr lang="pl-PL" sz="2000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Zasady kwalifikowalności: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Zasada najlepszej jakości do ceny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Zgodnie z PZP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Zadania, które mają być zrealizowane  oraz ich koszt musi być opisany w aneksie 1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Istnieje procedura zatwierdzania podwykonawstwa bez wcześniejszego zaplanowania- uznanie KE – </a:t>
            </a:r>
            <a:r>
              <a:rPr lang="pl-PL" sz="2000" dirty="0" smtClean="0">
                <a:solidFill>
                  <a:srgbClr val="FF0000"/>
                </a:solidFill>
                <a:latin typeface="Verdana"/>
              </a:rPr>
              <a:t>odradzamy!</a:t>
            </a:r>
            <a:endParaRPr lang="pl-PL" sz="2000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58374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8157D77D-2D91-4370-9FDA-675B4F647B66}" type="slidenum">
              <a:rPr lang="pl-PL" altLang="pl-PL" smtClean="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15</a:t>
            </a:fld>
            <a:endParaRPr lang="pl-PL" altLang="pl-PL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01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kademiakangurek.pl/images/zakaz.jpg75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1885" y="2264230"/>
            <a:ext cx="2714170" cy="2409370"/>
          </a:xfrm>
          <a:prstGeom prst="rect">
            <a:avLst/>
          </a:prstGeom>
          <a:noFill/>
          <a:ln w="3492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0" name="Elipsa 9"/>
          <p:cNvSpPr/>
          <p:nvPr/>
        </p:nvSpPr>
        <p:spPr>
          <a:xfrm>
            <a:off x="4659086" y="1030514"/>
            <a:ext cx="914400" cy="914400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3759200" y="812800"/>
            <a:ext cx="4746171" cy="11685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latin typeface="+mn-lt"/>
              </a:rPr>
              <a:t>Wydatki zbędne lub nieprzemyślane</a:t>
            </a:r>
          </a:p>
        </p:txBody>
      </p:sp>
      <p:sp>
        <p:nvSpPr>
          <p:cNvPr id="13" name="Elipsa 12"/>
          <p:cNvSpPr/>
          <p:nvPr/>
        </p:nvSpPr>
        <p:spPr>
          <a:xfrm>
            <a:off x="377371" y="4049485"/>
            <a:ext cx="2757715" cy="203412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l-PL" sz="2200" b="1" dirty="0" smtClean="0">
                <a:solidFill>
                  <a:srgbClr val="FFFF00"/>
                </a:solidFill>
                <a:latin typeface="+mn-lt"/>
              </a:rPr>
              <a:t>Straty wynikające z różnic kursowych</a:t>
            </a:r>
          </a:p>
        </p:txBody>
      </p:sp>
      <p:sp>
        <p:nvSpPr>
          <p:cNvPr id="15" name="Elipsa 14"/>
          <p:cNvSpPr/>
          <p:nvPr/>
        </p:nvSpPr>
        <p:spPr>
          <a:xfrm>
            <a:off x="174171" y="1523998"/>
            <a:ext cx="3251200" cy="168789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latin typeface="+mn-lt"/>
              </a:rPr>
              <a:t>Zobowiązania i koszty ich obsługi</a:t>
            </a:r>
          </a:p>
        </p:txBody>
      </p:sp>
      <p:sp>
        <p:nvSpPr>
          <p:cNvPr id="16" name="Elipsa 15"/>
          <p:cNvSpPr/>
          <p:nvPr/>
        </p:nvSpPr>
        <p:spPr>
          <a:xfrm>
            <a:off x="4397827" y="4636246"/>
            <a:ext cx="3599545" cy="168789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latin typeface="+mn-lt"/>
              </a:rPr>
              <a:t>Rezerwy na przyszłe straty lub obciążenia</a:t>
            </a:r>
          </a:p>
        </p:txBody>
      </p:sp>
      <p:sp>
        <p:nvSpPr>
          <p:cNvPr id="17" name="Elipsa 16"/>
          <p:cNvSpPr/>
          <p:nvPr/>
        </p:nvSpPr>
        <p:spPr>
          <a:xfrm rot="21414108">
            <a:off x="5861745" y="2744631"/>
            <a:ext cx="3294262" cy="11685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err="1" smtClean="0">
                <a:solidFill>
                  <a:srgbClr val="FFFF00"/>
                </a:solidFill>
                <a:latin typeface="+mn-lt"/>
              </a:rPr>
              <a:t>Odzyskiwalny</a:t>
            </a:r>
            <a:r>
              <a:rPr lang="pl-PL" sz="2400" b="1" dirty="0" smtClean="0">
                <a:solidFill>
                  <a:srgbClr val="FFFF00"/>
                </a:solidFill>
                <a:latin typeface="+mn-lt"/>
              </a:rPr>
              <a:t> VAT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164113" y="2844800"/>
            <a:ext cx="23803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NON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LIGIBLE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61258" y="0"/>
            <a:ext cx="8665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Umowa Grantowa art. 6.5 (przykłady) 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15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0"/>
            <a:ext cx="7852230" cy="899886"/>
          </a:xfr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/>
          <a:lstStyle/>
          <a:p>
            <a:r>
              <a:rPr lang="pl-PL" sz="2800" dirty="0" smtClean="0"/>
              <a:t>ŹRÓDŁA INFORMACJI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707578"/>
            <a:ext cx="8229600" cy="6248386"/>
          </a:xfrm>
        </p:spPr>
        <p:txBody>
          <a:bodyPr/>
          <a:lstStyle/>
          <a:p>
            <a:r>
              <a:rPr lang="pl-PL" sz="3600" dirty="0" smtClean="0"/>
              <a:t>PARTICIPANT PORTAL</a:t>
            </a:r>
          </a:p>
          <a:p>
            <a:r>
              <a:rPr lang="pl-PL" sz="2000" b="0" dirty="0" smtClean="0">
                <a:hlinkClick r:id="rId2"/>
              </a:rPr>
              <a:t>http://ec.europa.eu/research/participants/portal/desktop/en/home.html</a:t>
            </a:r>
            <a:endParaRPr lang="pl-PL" sz="2000" b="0" dirty="0" smtClean="0"/>
          </a:p>
          <a:p>
            <a:endParaRPr lang="pl-PL" sz="2000" b="0" dirty="0" smtClean="0"/>
          </a:p>
          <a:p>
            <a:r>
              <a:rPr lang="pl-PL" sz="2000" b="0" dirty="0" smtClean="0"/>
              <a:t>HORIZON 2020 </a:t>
            </a:r>
            <a:r>
              <a:rPr lang="pl-PL" sz="2000" b="0" dirty="0" err="1" smtClean="0"/>
              <a:t>on-line</a:t>
            </a:r>
            <a:r>
              <a:rPr lang="pl-PL" sz="2000" b="0" dirty="0" smtClean="0"/>
              <a:t> MANUAL</a:t>
            </a:r>
          </a:p>
          <a:p>
            <a:r>
              <a:rPr lang="pl-PL" b="0" dirty="0" smtClean="0">
                <a:hlinkClick r:id="rId3"/>
              </a:rPr>
              <a:t>http://ec.europa.eu/research/participants/portal/desktop/en/funding/guide.html</a:t>
            </a:r>
            <a:endParaRPr lang="pl-PL" b="0" dirty="0" smtClean="0"/>
          </a:p>
          <a:p>
            <a:endParaRPr lang="pl-PL" sz="2000" b="0" dirty="0" smtClean="0"/>
          </a:p>
          <a:p>
            <a:r>
              <a:rPr lang="pl-PL" sz="2000" b="0" dirty="0" smtClean="0"/>
              <a:t>HORIZON 2020 DOCUMENTS</a:t>
            </a:r>
          </a:p>
          <a:p>
            <a:r>
              <a:rPr lang="pl-PL" sz="2000" b="0" dirty="0" smtClean="0"/>
              <a:t>/</a:t>
            </a:r>
            <a:r>
              <a:rPr lang="pl-PL" sz="2000" b="0" dirty="0" err="1" smtClean="0"/>
              <a:t>Annotated</a:t>
            </a:r>
            <a:r>
              <a:rPr lang="pl-PL" sz="2000" b="0" dirty="0" smtClean="0"/>
              <a:t> Grant </a:t>
            </a:r>
            <a:r>
              <a:rPr lang="pl-PL" sz="2000" b="0" dirty="0" err="1" smtClean="0"/>
              <a:t>Agreement</a:t>
            </a:r>
            <a:r>
              <a:rPr lang="pl-PL" sz="2000" b="0" dirty="0" smtClean="0"/>
              <a:t>/</a:t>
            </a:r>
          </a:p>
          <a:p>
            <a:r>
              <a:rPr lang="pl-PL" sz="1600" b="0" dirty="0" smtClean="0">
                <a:hlinkClick r:id="rId4"/>
              </a:rPr>
              <a:t>http://ec.europa.eu/research/participants/portal/desktop/en/funding/reference_docs.html</a:t>
            </a:r>
            <a:endParaRPr lang="pl-PL" sz="1600" b="0" dirty="0" smtClean="0"/>
          </a:p>
          <a:p>
            <a:endParaRPr lang="pl-PL" sz="1600" b="0" dirty="0" smtClean="0"/>
          </a:p>
          <a:p>
            <a:r>
              <a:rPr lang="pl-PL" sz="2000" b="0" dirty="0" smtClean="0"/>
              <a:t>			RESEARCH ENQUIRY SERVICE</a:t>
            </a:r>
          </a:p>
          <a:p>
            <a:r>
              <a:rPr lang="pl-PL" sz="2000" b="0" dirty="0" smtClean="0"/>
              <a:t>			</a:t>
            </a:r>
            <a:r>
              <a:rPr lang="pl-PL" sz="2000" b="0" dirty="0" smtClean="0">
                <a:hlinkClick r:id="rId5"/>
              </a:rPr>
              <a:t>http://ec.europa.eu/research/index.cfm?pg=enquiries</a:t>
            </a:r>
            <a:endParaRPr lang="pl-PL" sz="2000" b="0" dirty="0" smtClean="0"/>
          </a:p>
          <a:p>
            <a:endParaRPr lang="pl-PL" sz="2000" b="0" dirty="0" smtClean="0"/>
          </a:p>
          <a:p>
            <a:endParaRPr lang="pl-PL" sz="2000" b="0" dirty="0" smtClean="0"/>
          </a:p>
          <a:p>
            <a:endParaRPr lang="pl-PL" sz="2000" b="0" dirty="0" smtClean="0"/>
          </a:p>
          <a:p>
            <a:endParaRPr lang="pl-PL" sz="2000" b="0" dirty="0"/>
          </a:p>
        </p:txBody>
      </p:sp>
      <p:cxnSp>
        <p:nvCxnSpPr>
          <p:cNvPr id="5" name="Łącznik prosty 4"/>
          <p:cNvCxnSpPr/>
          <p:nvPr/>
        </p:nvCxnSpPr>
        <p:spPr bwMode="auto">
          <a:xfrm>
            <a:off x="362857" y="2902857"/>
            <a:ext cx="8403772" cy="145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Łącznik prosty 10"/>
          <p:cNvCxnSpPr/>
          <p:nvPr/>
        </p:nvCxnSpPr>
        <p:spPr bwMode="auto">
          <a:xfrm>
            <a:off x="377371" y="383177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9" name="Picture 5" descr="C:\Users\btrammer\Desktop\th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6941" y="4487635"/>
            <a:ext cx="1277258" cy="1046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9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93725" y="2276475"/>
            <a:ext cx="7956550" cy="2439988"/>
          </a:xfrm>
        </p:spPr>
        <p:txBody>
          <a:bodyPr rtlCol="0" anchor="ctr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ZAPRASZAMY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KONTAKTU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2600" baseline="30000" dirty="0" smtClean="0">
                <a:solidFill>
                  <a:schemeClr val="accent1">
                    <a:lumMod val="75000"/>
                  </a:schemeClr>
                </a:solidFill>
              </a:rPr>
              <a:t>KRAJOWY PUNKT KONTAKTOWY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2600" baseline="30000" dirty="0" smtClean="0">
                <a:solidFill>
                  <a:schemeClr val="accent1">
                    <a:lumMod val="75000"/>
                  </a:schemeClr>
                </a:solidFill>
              </a:rPr>
              <a:t>PROGRAMÓW BADAWCZYCH UE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</a:rPr>
              <a:t>Instytut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Podstawowych Problemów Techniki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</a:rPr>
              <a:t>PAN </a:t>
            </a: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Bartosz Majewski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kom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. +48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664 032 129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bartosz.majewski@kpk.gov.pl</a:t>
            </a:r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Barbara Trammer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Kom. +48 508 101 119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barbara.trammer@kpk.gov.pl</a:t>
            </a:r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000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600" b="1" dirty="0" smtClean="0">
              <a:solidFill>
                <a:schemeClr val="bg1"/>
              </a:solidFill>
            </a:endParaRPr>
          </a:p>
        </p:txBody>
      </p:sp>
      <p:sp>
        <p:nvSpPr>
          <p:cNvPr id="2" name="Prostokąt 1">
            <a:hlinkClick r:id="rId5"/>
          </p:cNvPr>
          <p:cNvSpPr/>
          <p:nvPr/>
        </p:nvSpPr>
        <p:spPr>
          <a:xfrm>
            <a:off x="6937375" y="62372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4" name="Prostokąt 3">
            <a:hlinkClick r:id="rId6"/>
          </p:cNvPr>
          <p:cNvSpPr/>
          <p:nvPr/>
        </p:nvSpPr>
        <p:spPr>
          <a:xfrm>
            <a:off x="7451725" y="6230938"/>
            <a:ext cx="3524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hlinkClick r:id="rId7"/>
          </p:cNvPr>
          <p:cNvSpPr/>
          <p:nvPr/>
        </p:nvSpPr>
        <p:spPr>
          <a:xfrm>
            <a:off x="7894638" y="6221413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hlinkClick r:id="rId8"/>
          </p:cNvPr>
          <p:cNvSpPr/>
          <p:nvPr/>
        </p:nvSpPr>
        <p:spPr>
          <a:xfrm>
            <a:off x="8323263" y="6221413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Warunki formalne</a:t>
            </a: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Koordynator musi pochodzić z państwa określonego w </a:t>
            </a:r>
            <a:r>
              <a:rPr lang="pl-PL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pl-PL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r>
              <a:rPr lang="pl-PL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US" dirty="0"/>
              <a:t>Member States: Bulgaria, Croatia, Cyprus, Czech Republic, Estonia, Hungary, Latvia, Lithuania, Luxembourg, Malta, Poland, Portugal, Romania, Slovakia and Slovenia.</a:t>
            </a:r>
          </a:p>
          <a:p>
            <a:r>
              <a:rPr lang="en-US" dirty="0"/>
              <a:t>Associated Countries: Albania, [Armenia]*, Bosnia and Herzegovina, Faroe Islands, Former Yugoslav Republic of Macedonia, Georgia, Moldova, Montenegro, Serbia, Tunisia, Turkey and Ukraine.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Koordynatorem może być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państwowa lub regionalna jednostka administracyjna, agencja wspierająca działalność badawczo – rozwojową, jednostka naukowa lub jednostka badawcza ustanowiona i działająca w państwie będącym Wnioskodawcą.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przypadku gdy koordynatorem nie jest państwowa lub regionalna jednostka administracyjna, wymagany jest list intencyjny gwarantujący możliwość realizacji fazy 2.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FA705-6E0F-4F59-841B-710A7297B16D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9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Warunki formalne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 ma limitacji ilości partnerów w projekcie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Minimalna konfiguracja to: koordynator z kraju z listy określonej w </a:t>
            </a:r>
            <a:r>
              <a:rPr lang="pl-P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oraz jeden „zaawansowany” partner.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Zaawansowany partner może pochodzić z każdego państwa członkowskiego lub stowarzyszonego</a:t>
            </a: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Umowa konsorcjum jest wymagana przed podpisaniem umowy grantowej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FA705-6E0F-4F59-841B-710A7297B16D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3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Warunki formalne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 ma różnicy, czy wniosek dotyczy powołania nowego centrum doskonałości, czy też „ulepszenia” istniejącego.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może być złożony ponownie przez konsorcjum, które nie zakwalifikowało się do poprzedniego konkursu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wyniku konkursu zostanie wyłonionych 30 wniosków, które będą realizowane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Projekty, które otrzymają dofinansowanie prawdopodobnie rozpoczną się w połowie 2017 roku</a:t>
            </a: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FA705-6E0F-4F59-841B-710A7297B16D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1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Warunki Finansowe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Czas trwania projektu: 12 miesięcy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Wysokość dofinansowania: max. 400 000 euro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Procent dofinansowania: 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Wysokość kosztów pośrednich: 25%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Wysokość prefinansowania : prawdopodobnie około 80% (30 dni)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FA705-6E0F-4F59-841B-710A7297B16D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3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6487" y="116632"/>
            <a:ext cx="5522684" cy="576262"/>
          </a:xfrm>
        </p:spPr>
        <p:txBody>
          <a:bodyPr/>
          <a:lstStyle/>
          <a:p>
            <a:r>
              <a:rPr lang="pl-PL" sz="2800" dirty="0" smtClean="0"/>
              <a:t>UMOWA GRANTOWA</a:t>
            </a: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99142" y="1546678"/>
          <a:ext cx="8229600" cy="119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a 6"/>
          <p:cNvSpPr/>
          <p:nvPr/>
        </p:nvSpPr>
        <p:spPr>
          <a:xfrm>
            <a:off x="3251201" y="4659086"/>
            <a:ext cx="2293256" cy="138493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algn="ctr"/>
            <a:endParaRPr lang="pl-PL" sz="2000" b="1" dirty="0" smtClean="0">
              <a:solidFill>
                <a:schemeClr val="bg1"/>
              </a:solidFill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PARTNER 2</a:t>
            </a:r>
          </a:p>
          <a:p>
            <a:pPr algn="ctr"/>
            <a:endParaRPr lang="pl-PL" sz="2000" b="1" u="sng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449944" y="4586514"/>
            <a:ext cx="2322286" cy="134165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algn="ctr"/>
            <a:endParaRPr lang="pl-PL" sz="2000" b="1" dirty="0" smtClean="0">
              <a:solidFill>
                <a:schemeClr val="bg1"/>
              </a:solidFill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PARTNER 1</a:t>
            </a:r>
          </a:p>
          <a:p>
            <a:pPr algn="ctr"/>
            <a:endParaRPr lang="pl-PL" b="1" u="sng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037943" y="4644572"/>
            <a:ext cx="2394857" cy="138493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algn="ctr"/>
            <a:endParaRPr lang="pl-PL" sz="2000" b="1" dirty="0" smtClean="0">
              <a:solidFill>
                <a:schemeClr val="bg1"/>
              </a:solidFill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PARTNER 3</a:t>
            </a:r>
          </a:p>
          <a:p>
            <a:pPr algn="ctr"/>
            <a:endParaRPr lang="pl-PL" sz="2000" b="1" u="sng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88685" y="1103086"/>
            <a:ext cx="2177143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91885" y="1538511"/>
            <a:ext cx="1944915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algn="ctr"/>
            <a:endParaRPr lang="pl-PL" b="1" dirty="0" smtClean="0">
              <a:solidFill>
                <a:schemeClr val="bg1"/>
              </a:solidFill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KOMISJA EUROPEJSKA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24" name="Łącznik prosty ze strzałką 23"/>
          <p:cNvCxnSpPr/>
          <p:nvPr/>
        </p:nvCxnSpPr>
        <p:spPr bwMode="auto">
          <a:xfrm flipV="1">
            <a:off x="2278743" y="2264229"/>
            <a:ext cx="972457" cy="1451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0" name="Łącznik prosty ze strzałką 29"/>
          <p:cNvCxnSpPr/>
          <p:nvPr/>
        </p:nvCxnSpPr>
        <p:spPr bwMode="auto">
          <a:xfrm flipV="1">
            <a:off x="2017486" y="2946403"/>
            <a:ext cx="1611086" cy="158205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3" name="Łącznik prosty ze strzałką 32"/>
          <p:cNvCxnSpPr/>
          <p:nvPr/>
        </p:nvCxnSpPr>
        <p:spPr bwMode="auto">
          <a:xfrm rot="5400000" flipH="1" flipV="1">
            <a:off x="3635831" y="3751944"/>
            <a:ext cx="1582055" cy="2903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8" name="Łącznik prosty ze strzałką 37"/>
          <p:cNvCxnSpPr/>
          <p:nvPr/>
        </p:nvCxnSpPr>
        <p:spPr bwMode="auto">
          <a:xfrm rot="16200000" flipV="1">
            <a:off x="5217887" y="3026230"/>
            <a:ext cx="1698171" cy="159657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Gwiazda 6-ramienna 16"/>
          <p:cNvSpPr/>
          <p:nvPr/>
        </p:nvSpPr>
        <p:spPr>
          <a:xfrm>
            <a:off x="6545943" y="2206171"/>
            <a:ext cx="1248228" cy="733663"/>
          </a:xfrm>
          <a:prstGeom prst="star6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ln>
                <a:solidFill>
                  <a:schemeClr val="tx2">
                    <a:lumMod val="85000"/>
                    <a:lumOff val="15000"/>
                  </a:schemeClr>
                </a:solidFill>
              </a:ln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Gwiazda 6-ramienna 17"/>
          <p:cNvSpPr/>
          <p:nvPr/>
        </p:nvSpPr>
        <p:spPr>
          <a:xfrm>
            <a:off x="6429829" y="1088570"/>
            <a:ext cx="2481942" cy="2139851"/>
          </a:xfrm>
          <a:prstGeom prst="star6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2000" b="1" dirty="0" smtClean="0"/>
              <a:t>  </a:t>
            </a:r>
            <a:r>
              <a:rPr lang="pl-PL" sz="2400" b="1" dirty="0" smtClean="0"/>
              <a:t>Aneks 3</a:t>
            </a:r>
            <a:r>
              <a:rPr lang="pl-PL" sz="2400" dirty="0" smtClean="0"/>
              <a:t>   </a:t>
            </a:r>
            <a:r>
              <a:rPr lang="pl-PL" sz="2000" b="1" dirty="0" err="1" smtClean="0"/>
              <a:t>Accession</a:t>
            </a:r>
            <a:r>
              <a:rPr lang="pl-PL" sz="2000" b="1" dirty="0" smtClean="0"/>
              <a:t> form</a:t>
            </a:r>
            <a:endParaRPr lang="pl-PL" sz="2000" dirty="0"/>
          </a:p>
        </p:txBody>
      </p:sp>
      <p:cxnSp>
        <p:nvCxnSpPr>
          <p:cNvPr id="19" name="Łącznik prosty ze strzałką 18"/>
          <p:cNvCxnSpPr/>
          <p:nvPr/>
        </p:nvCxnSpPr>
        <p:spPr bwMode="auto">
          <a:xfrm>
            <a:off x="8011886" y="2394857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Łącznik prosty ze strzałką 20"/>
          <p:cNvCxnSpPr/>
          <p:nvPr/>
        </p:nvCxnSpPr>
        <p:spPr bwMode="auto">
          <a:xfrm>
            <a:off x="6502400" y="2728686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Strzałka w dół 47"/>
          <p:cNvSpPr/>
          <p:nvPr/>
        </p:nvSpPr>
        <p:spPr>
          <a:xfrm>
            <a:off x="7590971" y="2714171"/>
            <a:ext cx="449943" cy="490776"/>
          </a:xfrm>
          <a:prstGeom prst="downArrow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872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82344"/>
            <a:ext cx="8229600" cy="54107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Obowiązkowa, chyba że w Programie Pracy określono co innego</a:t>
            </a:r>
          </a:p>
          <a:p>
            <a:pPr>
              <a:buFont typeface="Wingdings" pitchFamily="2" charset="2"/>
              <a:buChar char="q"/>
            </a:pPr>
            <a:endParaRPr lang="pl-PL" sz="20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DESCA 2020 Model </a:t>
            </a:r>
            <a:r>
              <a:rPr lang="pl-PL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Consortium</a:t>
            </a:r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Agreement</a:t>
            </a:r>
            <a:endParaRPr lang="pl-PL" sz="20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http://www.desca-2020.eu/</a:t>
            </a:r>
            <a:endParaRPr lang="pl-PL" sz="20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20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 może zawierać zasad sprzecznych z Umową Grantową</a:t>
            </a:r>
          </a:p>
          <a:p>
            <a:pPr>
              <a:buFont typeface="Wingdings" pitchFamily="2" charset="2"/>
              <a:buChar char="q"/>
            </a:pPr>
            <a:endParaRPr lang="pl-PL" sz="20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ewnętrzna organizacja </a:t>
            </a:r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działania  				konsorcjum							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ystrybucja dofinansowania UE</a:t>
            </a:r>
          </a:p>
          <a:p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rawa własności intelektualnej</a:t>
            </a:r>
          </a:p>
          <a:p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ozwiązywanie sporów</a:t>
            </a:r>
          </a:p>
          <a:p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asady poufności</a:t>
            </a:r>
          </a:p>
          <a:p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pl-P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pływy do projektu itd.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6" descr="C:\Users\btrammer\Desktop\thCAFDMU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86" y="3730170"/>
            <a:ext cx="4122057" cy="255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90286" y="188640"/>
            <a:ext cx="8496944" cy="504056"/>
          </a:xfrm>
        </p:spPr>
        <p:txBody>
          <a:bodyPr/>
          <a:lstStyle/>
          <a:p>
            <a:r>
              <a:rPr lang="pl-PL" dirty="0" smtClean="0"/>
              <a:t>Umowa Konsorcjum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643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0762122"/>
              </p:ext>
            </p:extLst>
          </p:nvPr>
        </p:nvGraphicFramePr>
        <p:xfrm>
          <a:off x="467544" y="764704"/>
          <a:ext cx="8142515" cy="5558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C:\Users\btrammer\Desktop\symbol-zabronione-46353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7657" y="1654628"/>
            <a:ext cx="2975429" cy="27867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Prostokąt 10"/>
          <p:cNvSpPr/>
          <p:nvPr/>
        </p:nvSpPr>
        <p:spPr>
          <a:xfrm>
            <a:off x="6081486" y="2235200"/>
            <a:ext cx="2191657" cy="1785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chemeClr val="accent1">
                    <a:lumMod val="25000"/>
                  </a:schemeClr>
                </a:solidFill>
              </a:rPr>
              <a:t>Koordynator nie może tych zadań delegować, czy podzlecać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835696" y="28002"/>
            <a:ext cx="5479142" cy="576262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ROLA KOORDYNATORA</a:t>
            </a:r>
          </a:p>
        </p:txBody>
      </p:sp>
    </p:spTree>
    <p:extLst>
      <p:ext uri="{BB962C8B-B14F-4D97-AF65-F5344CB8AC3E}">
        <p14:creationId xmlns:p14="http://schemas.microsoft.com/office/powerpoint/2010/main" val="156433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73" y="621602"/>
            <a:ext cx="8229600" cy="5384800"/>
          </a:xfrm>
        </p:spPr>
        <p:txBody>
          <a:bodyPr/>
          <a:lstStyle/>
          <a:p>
            <a:r>
              <a:rPr lang="pl-PL" sz="2400" u="sng" dirty="0" smtClean="0"/>
              <a:t>Elektroniczne  podpisywanie:</a:t>
            </a:r>
          </a:p>
          <a:p>
            <a:pPr>
              <a:buFont typeface="Wingdings" pitchFamily="2" charset="2"/>
              <a:buChar char="q"/>
            </a:pPr>
            <a:r>
              <a:rPr lang="pl-PL" sz="2000" b="0" dirty="0" smtClean="0"/>
              <a:t>Umowy Grantowej (LSIGN)</a:t>
            </a:r>
          </a:p>
          <a:p>
            <a:pPr>
              <a:buFont typeface="Wingdings" pitchFamily="2" charset="2"/>
              <a:buChar char="q"/>
            </a:pPr>
            <a:r>
              <a:rPr lang="pl-PL" sz="2000" b="0" dirty="0" smtClean="0"/>
              <a:t>Zmian do Umowy Grantowej – </a:t>
            </a:r>
            <a:r>
              <a:rPr lang="pl-PL" sz="2000" b="0" dirty="0" err="1" smtClean="0"/>
              <a:t>amendments</a:t>
            </a:r>
            <a:r>
              <a:rPr lang="pl-PL" sz="2000" b="0" dirty="0" smtClean="0"/>
              <a:t> (LSIGN)</a:t>
            </a:r>
          </a:p>
          <a:p>
            <a:pPr>
              <a:buFont typeface="Wingdings" pitchFamily="2" charset="2"/>
              <a:buChar char="q"/>
            </a:pPr>
            <a:r>
              <a:rPr lang="pl-PL" sz="2000" b="0" dirty="0" smtClean="0"/>
              <a:t>Sprawozdania Finansowego (FSIGN)</a:t>
            </a:r>
          </a:p>
          <a:p>
            <a:endParaRPr lang="pl-PL" sz="2000" u="sng" dirty="0" smtClean="0"/>
          </a:p>
          <a:p>
            <a:r>
              <a:rPr lang="pl-PL" sz="2400" u="sng" dirty="0" smtClean="0"/>
              <a:t>Komunikacja między KE a beneficjentami:</a:t>
            </a:r>
          </a:p>
          <a:p>
            <a:pPr>
              <a:buFont typeface="Wingdings" pitchFamily="2" charset="2"/>
              <a:buChar char="q"/>
            </a:pPr>
            <a:r>
              <a:rPr lang="pl-PL" sz="2000" b="0" dirty="0" smtClean="0"/>
              <a:t>Za pomocą </a:t>
            </a:r>
            <a:r>
              <a:rPr lang="pl-PL" sz="2000" b="0" dirty="0" err="1" smtClean="0"/>
              <a:t>Participant</a:t>
            </a:r>
            <a:r>
              <a:rPr lang="pl-PL" sz="2000" b="0" dirty="0" smtClean="0"/>
              <a:t> Portal</a:t>
            </a:r>
          </a:p>
          <a:p>
            <a:pPr>
              <a:buFont typeface="Wingdings" pitchFamily="2" charset="2"/>
              <a:buChar char="q"/>
            </a:pPr>
            <a:r>
              <a:rPr lang="pl-PL" sz="2000" b="0" dirty="0" smtClean="0"/>
              <a:t>Wyłącznie elektroniczne składanie raportów</a:t>
            </a:r>
          </a:p>
          <a:p>
            <a:pPr>
              <a:buFont typeface="Wingdings" pitchFamily="2" charset="2"/>
              <a:buChar char="q"/>
            </a:pPr>
            <a:endParaRPr lang="pl-PL" sz="2000" b="0" dirty="0"/>
          </a:p>
          <a:p>
            <a:pPr marL="0" indent="0"/>
            <a:r>
              <a:rPr lang="pl-PL" sz="2000" u="sng" dirty="0" smtClean="0"/>
              <a:t>LEAR (</a:t>
            </a:r>
            <a:r>
              <a:rPr lang="pl-PL" sz="2000" u="sng" dirty="0" err="1" smtClean="0"/>
              <a:t>Legal</a:t>
            </a:r>
            <a:r>
              <a:rPr lang="pl-PL" sz="2000" u="sng" dirty="0" smtClean="0"/>
              <a:t> </a:t>
            </a:r>
            <a:r>
              <a:rPr lang="pl-PL" sz="2000" u="sng" dirty="0" err="1" smtClean="0"/>
              <a:t>Entity</a:t>
            </a:r>
            <a:r>
              <a:rPr lang="pl-PL" sz="2000" u="sng" dirty="0" smtClean="0"/>
              <a:t> </a:t>
            </a:r>
            <a:r>
              <a:rPr lang="pl-PL" sz="2000" u="sng" dirty="0" err="1" smtClean="0"/>
              <a:t>Appointed</a:t>
            </a:r>
            <a:r>
              <a:rPr lang="pl-PL" sz="2000" u="sng" dirty="0" smtClean="0"/>
              <a:t> </a:t>
            </a:r>
            <a:r>
              <a:rPr lang="pl-PL" sz="2000" u="sng" dirty="0" err="1" smtClean="0"/>
              <a:t>representative</a:t>
            </a:r>
            <a:r>
              <a:rPr lang="pl-PL" sz="2000" u="sng" dirty="0" smtClean="0"/>
              <a:t>)</a:t>
            </a:r>
          </a:p>
          <a:p>
            <a:endParaRPr lang="pl-PL" sz="2000" b="0" u="sng" dirty="0" smtClean="0"/>
          </a:p>
          <a:p>
            <a:pPr>
              <a:buFont typeface="Wingdings" pitchFamily="2" charset="2"/>
              <a:buChar char="q"/>
            </a:pPr>
            <a:endParaRPr lang="pl-PL" sz="2000" u="sng" dirty="0" smtClean="0"/>
          </a:p>
          <a:p>
            <a:pPr>
              <a:buFont typeface="Wingdings" pitchFamily="2" charset="2"/>
              <a:buChar char="q"/>
            </a:pPr>
            <a:endParaRPr lang="pl-PL" sz="2000" b="0" dirty="0" smtClean="0"/>
          </a:p>
          <a:p>
            <a:pPr>
              <a:buFont typeface="Wingdings" pitchFamily="2" charset="2"/>
              <a:buChar char="q"/>
            </a:pPr>
            <a:endParaRPr lang="pl-PL" sz="2000" b="0" dirty="0" smtClean="0"/>
          </a:p>
          <a:p>
            <a:pPr>
              <a:buFont typeface="Wingdings" pitchFamily="2" charset="2"/>
              <a:buChar char="q"/>
            </a:pPr>
            <a:endParaRPr lang="pl-PL" sz="2000" b="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970316" y="-9068"/>
            <a:ext cx="5043713" cy="576262"/>
          </a:xfrm>
        </p:spPr>
        <p:txBody>
          <a:bodyPr/>
          <a:lstStyle/>
          <a:p>
            <a:r>
              <a:rPr lang="pl-PL" sz="2800" dirty="0" smtClean="0"/>
              <a:t>KOMUNIKACJA z KE</a:t>
            </a:r>
            <a:endParaRPr lang="pl-PL" sz="2800" dirty="0"/>
          </a:p>
        </p:txBody>
      </p:sp>
      <p:sp>
        <p:nvSpPr>
          <p:cNvPr id="5" name="Elipsa 4"/>
          <p:cNvSpPr/>
          <p:nvPr/>
        </p:nvSpPr>
        <p:spPr>
          <a:xfrm>
            <a:off x="537029" y="5354189"/>
            <a:ext cx="2322286" cy="82230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PARTICIPANT PORTAL</a:t>
            </a:r>
          </a:p>
        </p:txBody>
      </p:sp>
      <p:sp>
        <p:nvSpPr>
          <p:cNvPr id="6" name="Elipsa 5"/>
          <p:cNvSpPr/>
          <p:nvPr/>
        </p:nvSpPr>
        <p:spPr>
          <a:xfrm>
            <a:off x="6110515" y="5354190"/>
            <a:ext cx="2481941" cy="82230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LEAR APPOINTMENT</a:t>
            </a:r>
            <a:endParaRPr lang="pl-PL" b="1" u="sng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3331030" y="5352933"/>
            <a:ext cx="2322286" cy="82230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ONLINE MANUAL</a:t>
            </a:r>
          </a:p>
        </p:txBody>
      </p:sp>
      <p:sp>
        <p:nvSpPr>
          <p:cNvPr id="8" name="Strzałka w prawo 7"/>
          <p:cNvSpPr/>
          <p:nvPr/>
        </p:nvSpPr>
        <p:spPr bwMode="auto">
          <a:xfrm>
            <a:off x="2583544" y="5521770"/>
            <a:ext cx="978408" cy="484632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Strzałka w prawo 8"/>
          <p:cNvSpPr/>
          <p:nvPr/>
        </p:nvSpPr>
        <p:spPr bwMode="auto">
          <a:xfrm>
            <a:off x="5435602" y="5523026"/>
            <a:ext cx="978408" cy="484632"/>
          </a:xfrm>
          <a:prstGeom prst="rightArrow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Prezentacja_11.03.P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Prezentacja_11.03.PL</Template>
  <TotalTime>830</TotalTime>
  <Words>805</Words>
  <Application>Microsoft Office PowerPoint</Application>
  <PresentationFormat>Pokaz na ekranie (4:3)</PresentationFormat>
  <Paragraphs>205</Paragraphs>
  <Slides>18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Prezentacja_11.03.PL</vt:lpstr>
      <vt:lpstr>Warszawa, 23 sierpnia 2016 Dzień informacyjny – Teaming Faza-1</vt:lpstr>
      <vt:lpstr>Warunki formalne  </vt:lpstr>
      <vt:lpstr>Warunki formalne</vt:lpstr>
      <vt:lpstr>Warunki formalne</vt:lpstr>
      <vt:lpstr>Warunki Finansowe</vt:lpstr>
      <vt:lpstr>UMOWA GRANTOWA</vt:lpstr>
      <vt:lpstr>Umowa Konsorcjum</vt:lpstr>
      <vt:lpstr>ROLA KOORDYNATORA</vt:lpstr>
      <vt:lpstr>KOMUNIKACJA z KE</vt:lpstr>
      <vt:lpstr>KOSZTY POŚREDNIE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 INFORMACJI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Warszawa, 9 listopada 2O15 Mazowieckie Forum MŚP</dc:title>
  <dc:creator>MDuda</dc:creator>
  <cp:lastModifiedBy>BMajewski</cp:lastModifiedBy>
  <cp:revision>10</cp:revision>
  <cp:lastPrinted>2016-08-18T13:34:10Z</cp:lastPrinted>
  <dcterms:created xsi:type="dcterms:W3CDTF">2016-04-05T14:49:38Z</dcterms:created>
  <dcterms:modified xsi:type="dcterms:W3CDTF">2016-08-22T23:16:50Z</dcterms:modified>
</cp:coreProperties>
</file>