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6" r:id="rId19"/>
    <p:sldId id="272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26173D-7A74-4B97-B5A7-9696FAE94C63}" type="datetimeFigureOut">
              <a:rPr lang="pl-PL" smtClean="0"/>
              <a:pPr/>
              <a:t>2016-06-07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53BFC6-8543-41E2-B6D6-110E566127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pl/url?sa=i&amp;rct=j&amp;q=&amp;esrc=s&amp;source=images&amp;cd=&amp;cad=rja&amp;uact=8&amp;ved=0ahUKEwiW_YqEg5TNAhVIWSwKHZC0BTgQjRwIBw&amp;url=http://www.rtds-group.com/dissemination-exploitation/&amp;bvm=bv.123664746,d.bGs&amp;psig=AFQjCNHwWDSgs3vdDmcAIrYC8Z5mu7qqHg&amp;ust=146532385242189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source=images&amp;cd=&amp;cad=rja&amp;uact=8&amp;ved=0ahUKEwjSpJP_hJTNAhWFVywKHfEBDCsQjRwIBw&amp;url=http://www.fusionlawschool.com/courses/certificate-courses-in-IPR/advanced-professional-certificate-course-in-IPR&amp;bvm=bv.123664746,d.bGs&amp;psig=AFQjCNEntQDDu4OCdOOUsEUPcfh07LBj-Q&amp;ust=146532435938012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pl/url?sa=i&amp;rct=j&amp;q=&amp;esrc=s&amp;source=images&amp;cd=&amp;cad=rja&amp;uact=8&amp;ved=0ahUKEwiGy5KWh5TNAhXJ1iwKHXd1C7wQjRwIBw&amp;url=http://www.processexcellencenetwork.com/business-transformation/interviews/we-re-all-in-this-together-talking-process-leaders&amp;bvm=bv.123664746,d.bGg&amp;psig=AFQjCNG99_mzcU2qE9TAVp8Bf6wfJba3PA&amp;ust=146532497876986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pl/url?sa=i&amp;rct=j&amp;q=&amp;esrc=s&amp;source=images&amp;cd=&amp;cad=rja&amp;uact=8&amp;ved=0ahUKEwjtwcmqiZTNAhVyb5oKHZ2LAAgQjRwIBw&amp;url=https://www.projectsmart.co.uk/how-project-management-developed.php&amp;bvm=bv.123664746,d.bGg&amp;psig=AFQjCNEnlUxhT1q3iRgg9t4nb176k2U7bA&amp;ust=146532556627089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pl/url?sa=i&amp;rct=j&amp;q=&amp;esrc=s&amp;source=images&amp;cd=&amp;cad=rja&amp;uact=8&amp;ved=0ahUKEwiCuYeTjJTNAhXFXCwKHW6QAFIQjRwIBw&amp;url=http://www.fabulous-project.eu/workpackage/wp5-man&amp;bvm=bv.123664746,d.bGg&amp;psig=AFQjCNGqxxFUGyLJzJ917xc3_-weno-u7A&amp;ust=146532627142585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ved=0ahUKEwj1wo_cjZTNAhUsDJoKHcaFAngQjRwIBw&amp;url=http://www.healthequityinitiative.org/hei/support-hei/our-partners/&amp;bvm=bv.123664746,d.bGg&amp;psig=AFQjCNEpUelHi5jVIDjxLFjmf4TKm3SEoQ&amp;ust=1465326753719042" TargetMode="External"/><Relationship Id="rId2" Type="http://schemas.openxmlformats.org/officeDocument/2006/relationships/hyperlink" Target="http://www.google.pl/url?sa=i&amp;rct=j&amp;q=&amp;esrc=s&amp;source=images&amp;cd=&amp;cad=rja&amp;uact=8&amp;ved=0ahUKEwj1wo_cjZTNAhUsDJoKHcaFAngQjRwIBw&amp;url=http://www.healthequityinitiative.org/hei/support-hei/our-partners/&amp;bvm=bv.123664746,d.bGg&amp;psig=AFQjCNEpUelHi5jVIDjxLFjmf4TKm3SEoQ&amp;ust=14653267537190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pl/url?sa=i&amp;rct=j&amp;q=&amp;esrc=s&amp;source=images&amp;cd=&amp;cad=rja&amp;uact=8&amp;ved=0ahUKEwiZjMaCjpTNAhXSKiwKHcmWCNYQjRwIBw&amp;url=http://www.leveragemobile.com/m/partners.html&amp;bvm=bv.123664746,d.bGg&amp;psig=AFQjCNEpUelHi5jVIDjxLFjmf4TKm3SEoQ&amp;ust=1465326753719042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pl/url?sa=i&amp;rct=j&amp;q=&amp;esrc=s&amp;source=images&amp;cd=&amp;cad=rja&amp;uact=8&amp;ved=0ahUKEwigubKzkJTNAhVEBSwKHWF2D5kQjRwIBw&amp;url=http://www.singlestrac.com/why-busy-professionals-fail-at-dating-and-relationships/&amp;bvm=bv.123664746,d.bGg&amp;psig=AFQjCNF9gsv7JwGpIdTUUQUQ0hR3wAja0g&amp;ust=146532739313228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pl/url?sa=i&amp;rct=j&amp;q=&amp;esrc=s&amp;source=images&amp;cd=&amp;cad=rja&amp;uact=8&amp;ved=0ahUKEwjrsfXmkJTNAhXKCpoKHX0JCX8QjRwIBw&amp;url=https://gobling.wordpress.com/2016/03/24/how-to-follow-the-money/&amp;bvm=bv.123664746,d.bGg&amp;psig=AFQjCNG7TlGJOhLRTMfycocQTR2tjlUDjg&amp;ust=14653275867469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pl/url?sa=i&amp;rct=j&amp;q=&amp;esrc=s&amp;source=images&amp;cd=&amp;ved=0ahUKEwiV4oSmlJTNAhXDFSwKHeeECrsQjRwIBw&amp;url=http://wuzet.flog.pl/wpis/1789464/-----nie--ma--lekko---jeden-z-nosiczyw-drodze-do-chaty-pod-rysami---tatryslowacja&amp;bvm=bv.123664746,d.bGg&amp;psig=AFQjCNFLq7LLTxEutdU8s_0dGH4421G9xA&amp;ust=146532846135461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pl/url?sa=i&amp;rct=j&amp;q=&amp;esrc=s&amp;source=images&amp;cd=&amp;cad=rja&amp;uact=8&amp;ved=0ahUKEwjL0ZWClZTNAhWHCCwKHQPrDG4QjRwIBw&amp;url=http://platine.pl/jak-zorganizowac-wyprawe-na-mount-everest-0-1155328.html&amp;psig=AFQjCNHAmPqz1V0MxxW9PbYIUaZgSBPVHg&amp;ust=14653287166199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pl/url?sa=i&amp;rct=j&amp;q=&amp;esrc=s&amp;source=images&amp;cd=&amp;cad=rja&amp;uact=8&amp;ved=0ahUKEwi41-uogZTNAhXkPZoKHf5MAvQQjRwIBw&amp;url=http://fundermental.blogspot.com/2012/06/rcuk-publishes-impact-case-studies.html&amp;bvm=bv.123664746,d.bGs&amp;psig=AFQjCNG7qfk18PfZ1rfIbjo3lpk29uZ-Hw&amp;ust=14653233962726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8640960" cy="14700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 smtClean="0">
                <a:solidFill>
                  <a:srgbClr val="FFFF00"/>
                </a:solidFill>
              </a:rPr>
              <a:t>Jak  skutecznie aplikować do  programu Horizon 2020  –</a:t>
            </a:r>
            <a:br>
              <a:rPr lang="pl-PL" sz="4000" dirty="0" smtClean="0">
                <a:solidFill>
                  <a:srgbClr val="FFFF00"/>
                </a:solidFill>
              </a:rPr>
            </a:br>
            <a:r>
              <a:rPr lang="pl-PL" sz="4000" dirty="0" smtClean="0">
                <a:solidFill>
                  <a:srgbClr val="FFFF00"/>
                </a:solidFill>
              </a:rPr>
              <a:t>opinia  </a:t>
            </a:r>
            <a:r>
              <a:rPr lang="pl-PL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eksperta</a:t>
            </a:r>
            <a:r>
              <a:rPr lang="pl-PL" sz="4000" dirty="0" smtClean="0">
                <a:solidFill>
                  <a:srgbClr val="FFFF00"/>
                </a:solidFill>
              </a:rPr>
              <a:t> oceniającego  </a:t>
            </a:r>
            <a:endParaRPr lang="pl-PL" sz="4000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Urszula </a:t>
            </a:r>
            <a:r>
              <a:rPr lang="pl-PL" b="1" dirty="0" err="1" smtClean="0">
                <a:solidFill>
                  <a:schemeClr val="bg1"/>
                </a:solidFill>
              </a:rPr>
              <a:t>Demkow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Warszawski Uniwersytet Medyczny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ibereurope.eu/wp-content/uploads/2016/04/horizon2020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07728" cy="12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7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Plan  for  </a:t>
            </a:r>
            <a:r>
              <a:rPr lang="pl-PL" dirty="0" err="1" smtClean="0"/>
              <a:t>dissemination</a:t>
            </a:r>
            <a:r>
              <a:rPr lang="pl-PL" dirty="0" smtClean="0"/>
              <a:t>  and  </a:t>
            </a:r>
            <a:r>
              <a:rPr lang="pl-PL" dirty="0" err="1" smtClean="0"/>
              <a:t>exploitation</a:t>
            </a:r>
            <a:endParaRPr lang="pl-PL" dirty="0" smtClean="0"/>
          </a:p>
          <a:p>
            <a:r>
              <a:rPr lang="pl-PL" dirty="0" smtClean="0"/>
              <a:t>Plan </a:t>
            </a:r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en-GB" dirty="0" smtClean="0"/>
              <a:t>to </a:t>
            </a:r>
            <a:r>
              <a:rPr lang="en-GB" dirty="0"/>
              <a:t>deliver </a:t>
            </a:r>
            <a:r>
              <a:rPr lang="en-GB" dirty="0" smtClean="0"/>
              <a:t>innovations </a:t>
            </a:r>
            <a:r>
              <a:rPr lang="en-GB" dirty="0"/>
              <a:t>to the market</a:t>
            </a:r>
            <a:endParaRPr lang="pl-PL" dirty="0"/>
          </a:p>
        </p:txBody>
      </p:sp>
      <p:pic>
        <p:nvPicPr>
          <p:cNvPr id="10242" name="Picture 2" descr="http://www.rtds-group.com/wp-content/uploads/Diss-b-448x2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024" y="3533352"/>
            <a:ext cx="4267200" cy="284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90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Prawa  autorskie  (IP </a:t>
            </a:r>
            <a:r>
              <a:rPr lang="pl-PL" dirty="0" err="1" smtClean="0"/>
              <a:t>rights</a:t>
            </a:r>
            <a:r>
              <a:rPr lang="pl-PL" dirty="0" smtClean="0"/>
              <a:t>) –  ważne szczególnie  przy  współpracy  z  przemysłem</a:t>
            </a:r>
            <a:endParaRPr lang="pl-PL" dirty="0"/>
          </a:p>
        </p:txBody>
      </p:sp>
      <p:pic>
        <p:nvPicPr>
          <p:cNvPr id="9218" name="Picture 2" descr="https://encrypted-tbn0.gstatic.com/images?q=tbn:ANd9GcS1pdX2V8DzjA80354cHFp6rejWDqRM5nj7QrfeIifiLSrhjhk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591" y="3643808"/>
            <a:ext cx="4916522" cy="3025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71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Implementacja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pl-PL" dirty="0" smtClean="0"/>
              <a:t>Jak projekt  efektywnie  realizować  od początku  do  końca</a:t>
            </a:r>
          </a:p>
          <a:p>
            <a:endParaRPr lang="pl-PL" dirty="0" smtClean="0"/>
          </a:p>
          <a:p>
            <a:r>
              <a:rPr lang="pl-PL" dirty="0" smtClean="0"/>
              <a:t>Plan pracy</a:t>
            </a:r>
            <a:endParaRPr lang="pl-PL" dirty="0"/>
          </a:p>
        </p:txBody>
      </p:sp>
      <p:sp>
        <p:nvSpPr>
          <p:cNvPr id="8194" name="AutoShape 2" descr="Image result for implementation of the projec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196" name="AutoShape 4" descr="Image result for implementation of the projec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8" name="Picture 6" descr="http://www.processexcellencenetwork.com/images/article_images/small/TeamW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322" y="4092276"/>
            <a:ext cx="3333750" cy="2505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8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r>
              <a:rPr lang="pl-PL" b="1" dirty="0" err="1" smtClean="0"/>
              <a:t>Work</a:t>
            </a:r>
            <a:r>
              <a:rPr lang="pl-PL" b="1" dirty="0" smtClean="0"/>
              <a:t> plan musi być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Wiarygodny, </a:t>
            </a:r>
          </a:p>
          <a:p>
            <a:r>
              <a:rPr lang="pl-PL" dirty="0" smtClean="0"/>
              <a:t>Spójny </a:t>
            </a:r>
          </a:p>
          <a:p>
            <a:r>
              <a:rPr lang="pl-PL" dirty="0" smtClean="0"/>
              <a:t>Wykonalny –  nie za dużo i nie za mało zadań</a:t>
            </a:r>
          </a:p>
          <a:p>
            <a:r>
              <a:rPr lang="pl-PL" dirty="0" smtClean="0"/>
              <a:t>Szczegółowy opis każdego pakietu, ramy czasowe</a:t>
            </a:r>
          </a:p>
          <a:p>
            <a:r>
              <a:rPr lang="pl-PL" dirty="0" smtClean="0"/>
              <a:t>Gantt chart</a:t>
            </a:r>
          </a:p>
          <a:p>
            <a:r>
              <a:rPr lang="pl-PL" dirty="0" err="1" smtClean="0"/>
              <a:t>Milestones</a:t>
            </a:r>
            <a:r>
              <a:rPr lang="pl-PL" dirty="0" smtClean="0"/>
              <a:t>  and  </a:t>
            </a:r>
            <a:r>
              <a:rPr lang="pl-PL" dirty="0" err="1" smtClean="0"/>
              <a:t>deliverables</a:t>
            </a:r>
            <a:endParaRPr lang="pl-PL" dirty="0" smtClean="0"/>
          </a:p>
          <a:p>
            <a:r>
              <a:rPr lang="pl-PL" dirty="0" err="1" smtClean="0"/>
              <a:t>Risk</a:t>
            </a:r>
            <a:r>
              <a:rPr lang="pl-PL" dirty="0" smtClean="0"/>
              <a:t> </a:t>
            </a:r>
            <a:r>
              <a:rPr lang="pl-PL" dirty="0" err="1" smtClean="0"/>
              <a:t>analysis</a:t>
            </a:r>
            <a:endParaRPr lang="pl-PL" dirty="0" smtClean="0"/>
          </a:p>
          <a:p>
            <a:r>
              <a:rPr lang="pl-PL" dirty="0" err="1" smtClean="0"/>
              <a:t>Risk</a:t>
            </a:r>
            <a:r>
              <a:rPr lang="pl-PL" dirty="0" smtClean="0"/>
              <a:t> management plan</a:t>
            </a:r>
          </a:p>
          <a:p>
            <a:r>
              <a:rPr lang="pl-PL" dirty="0" err="1" smtClean="0"/>
              <a:t>Contingency</a:t>
            </a:r>
            <a:r>
              <a:rPr lang="pl-PL" dirty="0" smtClean="0"/>
              <a:t> </a:t>
            </a:r>
            <a:r>
              <a:rPr lang="pl-PL" dirty="0" err="1" smtClean="0"/>
              <a:t>planning</a:t>
            </a:r>
            <a:r>
              <a:rPr lang="pl-PL" dirty="0" smtClean="0"/>
              <a:t> and </a:t>
            </a:r>
            <a:r>
              <a:rPr lang="pl-PL" dirty="0" err="1" smtClean="0"/>
              <a:t>alternative</a:t>
            </a:r>
            <a:r>
              <a:rPr lang="pl-PL" dirty="0" smtClean="0"/>
              <a:t> </a:t>
            </a:r>
            <a:r>
              <a:rPr lang="pl-PL" dirty="0" err="1" smtClean="0"/>
              <a:t>approaches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220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err="1" smtClean="0"/>
              <a:t>Work</a:t>
            </a:r>
            <a:r>
              <a:rPr lang="pl-PL" dirty="0" smtClean="0"/>
              <a:t> 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l-PL" dirty="0" smtClean="0"/>
              <a:t>Logika  i  proporcjonalność</a:t>
            </a:r>
            <a:endParaRPr lang="pl-PL" dirty="0"/>
          </a:p>
          <a:p>
            <a:r>
              <a:rPr lang="pl-PL" dirty="0" smtClean="0"/>
              <a:t>Prezentacja graficzna</a:t>
            </a:r>
            <a:endParaRPr lang="pl-PL" dirty="0"/>
          </a:p>
        </p:txBody>
      </p:sp>
      <p:pic>
        <p:nvPicPr>
          <p:cNvPr id="6146" name="Picture 2" descr="http://clean-roads.eu/documents/20592/21149/2012-12-18_CleanRoads_Gantt_EN.png/c82e626f-d64e-4764-ae20-0656ccbc1cb0?t=1367329305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41067"/>
            <a:ext cx="7318091" cy="39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74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7200" y="116632"/>
            <a:ext cx="8229600" cy="1143000"/>
          </a:xfrm>
        </p:spPr>
        <p:txBody>
          <a:bodyPr/>
          <a:lstStyle/>
          <a:p>
            <a:r>
              <a:rPr lang="pl-PL" b="1" dirty="0" smtClean="0"/>
              <a:t>Zarządzanie projektem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564904"/>
            <a:ext cx="9324528" cy="4525963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Spójny, logiczny plan zarządzania, lider oraz osoby odpowiedzialne za poszczególne zadania.</a:t>
            </a:r>
          </a:p>
          <a:p>
            <a:r>
              <a:rPr lang="pl-PL" dirty="0" smtClean="0"/>
              <a:t>Relacja pomiędzy członkami zespołu</a:t>
            </a:r>
          </a:p>
          <a:p>
            <a:r>
              <a:rPr lang="pl-PL" dirty="0" smtClean="0"/>
              <a:t>Kto i jak podejmuje decyzje i kto jest za co odpowiedzialny</a:t>
            </a:r>
          </a:p>
          <a:p>
            <a:r>
              <a:rPr lang="pl-PL" dirty="0" smtClean="0"/>
              <a:t>Struktura zarządzania – schemat</a:t>
            </a:r>
          </a:p>
          <a:p>
            <a:r>
              <a:rPr lang="pl-PL" dirty="0" smtClean="0"/>
              <a:t>Zarządzania innowacją – patenty, znajomość technologii i rynku</a:t>
            </a:r>
          </a:p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Advisory</a:t>
            </a:r>
            <a:r>
              <a:rPr lang="pl-PL" dirty="0" smtClean="0"/>
              <a:t> </a:t>
            </a:r>
            <a:r>
              <a:rPr lang="pl-PL" dirty="0" err="1" smtClean="0"/>
              <a:t>Board</a:t>
            </a:r>
            <a:endParaRPr lang="pl-PL" dirty="0"/>
          </a:p>
        </p:txBody>
      </p:sp>
      <p:pic>
        <p:nvPicPr>
          <p:cNvPr id="5122" name="Picture 2" descr="https://cdn.projectsmart.co.uk/img/pm-schem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79" y="20687"/>
            <a:ext cx="2472209" cy="2472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73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b="1" dirty="0" smtClean="0"/>
              <a:t>Zarządzanie projektem</a:t>
            </a:r>
            <a:endParaRPr lang="pl-PL" b="1" dirty="0"/>
          </a:p>
        </p:txBody>
      </p:sp>
      <p:pic>
        <p:nvPicPr>
          <p:cNvPr id="32772" name="Picture 4" descr="http://www.fabulous-project.eu/sites/default/files/workpackage/wpp5_eucommis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03025"/>
            <a:ext cx="6336704" cy="5238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Konsorcjum jako całość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 smtClean="0"/>
              <a:t>Równowaga i komplementarność partnerów –wiedza i doświadczenie, </a:t>
            </a:r>
          </a:p>
          <a:p>
            <a:r>
              <a:rPr lang="pl-PL" dirty="0" smtClean="0"/>
              <a:t>wszystkie obszary muszą być pokryte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098" name="AutoShape 2" descr="data:image/jpeg;base64,/9j/4AAQSkZJRgABAQAAAQABAAD/2wCEAAkGBxAQEBAPDxIVFhUVDxYQFg8VFRAWEhYWFhUWFhgSFhUYHSghGBolGxgVITEhJSktLy4uGB8zODMuNygtLisBCgoKDg0OGhAQGislHyUuLS0tLS0tLS0tLS0tLS0tLS0rLS0tLS0tLS0tLS0tLS0tLS0tLS0tLS0tLS0tLS0tLf/AABEIANIA8AMBEQACEQEDEQH/xAAbAAEAAQUBAAAAAAAAAAAAAAAAAgEDBAUGB//EAD8QAAIBAgMFBgMGAwYHAAAAAAABAgMRBBIhBQYxQVETImFxgZEyQqEUI1KxwdEHcuEVYoKS8PEWMzRDc6Ky/8QAGgEBAAIDAQAAAAAAAAAAAAAAAAQFAQIDBv/EAC4RAQACAgEEAQMEAQMFAAAAAAABAgMRBAUSITFBEyJRIzJhcRRCgZEzobHB8P/aAAwDAQACEQMRAD8A9xAAAAAAAAAAAAAAAAAAAAAAAAAAAAAAAAAAAAAAAAAAAAAAAAAAAAAAAAAAAAAAAAAAAAAAAAAAAAAAAAAAAAAAAAAClwKgAAAAAAAAAAAAAAAAAAAAAAAAAAA5/bO3JU59lSSuuMn142RA5HKtS3bWETNyJrOoT2Htt1pulUSUrXTXB24rzN+NyZyeJ9tsGeb+Jb0mJIBhbVx6oU3Nq7vaK6s5ZssY67c8uTsrtzsN5qqkpTUXF/KlbTwZX15t+7zHhEjlW35dZRqqcYzjwklJPwZaRO42nRO42mZZAAAAAAAAAAAAAAAAAAAAAAAAAB53vnTqYes6zT7Oo7qfJSa1i3yehV8rFMW7vygcjH93cxt0sdB4mNWpNRhCMtdXdvS2nqzXj9tL7tLXDqtty9KpVFJKUWmmrprg0WsTExuFhE78pmWXI78YynKnkhP7ynNSyJPVWs1fqQeXato7d+YReRNbRr5cbgcTUxFSNGks0npZcurfReJCpim1tItaTadPWMDQ7OlTp3vlgo362XEuaV7axCyrGo0yDZsAAAAAAAAAAAAAAAAAAAAAAAAFrEVlTjKcuEVdmtpisbliZ1G5eebw7SeJks8koLhT4+r6sp8ue2Sf4VuTLa8/w0Faqo/Doupp27lprb0bcTFdpgqet3GUov8AzNr6NFtxrbpCxwz9jfOorN3VlxfJWO0urxzFY51KtWV73qyl7ybX5lNl+602hV5PM7ZWzqmScalOWWSd09DSLWrO4axaYncPSdhbU+0QbatKLtJcvBrwLXBm+rXfysMOX6lWzJDsAAAAAAAAAAAAAAAAAGHtPaNPDwdSo9OCS4t9EdcOG2W3bVyy5a4691mhwu+1GUkpwlCLds900vOxNydLyVruJiUTH1Clp1MadTCSaTTumrp8it1pYb2qAAAazeT/AKSv/wCNnLP/ANOXPL+yXjmJr5aqu+MPyfEqIjwrojwv4PZtbF92mnGm9HXa0t/dT+J+WniSMWC1vh2x4pl3e7+y3hYOKnKTklmb0TtwtFcFqT8eKMfpLpjivpsMTSzwlB3tKLi0m1dPlobzG41LeY34cFtXdmtRlKrRcqsW9aby54pcLfi5+PDRkPJxtR9qNkwa/a0lTFJ5Yq6edJrg1rqmiHMa8SizEx7ek/w6d4134xX/ANEzhepSeL8uzJyWAAIzkkm3okrt8rdQzETM6hy+K37wkJ5UpzSds8Usvpd3ZGtyaROlxi6Hyb17vEfxLoNnY+niKaq0pZovnzT6Ncmd62i0bhV5sN8N5peNSyjZyAAAAAAAAAADhv4mZ0qE1fJeUX0zOzV/RP2LbpV6xa0fKt6hSbREw4SeOjay18PEuZt8qyK/EPWdz6jeCwym+92Sdr65bvL/AOtjzHKj9W0x6X3Hn9OImW7I8O4AAxdo01OjVjLg6ck/Zmtq91dMWjcaclhN0cPJwq1rVZJaafdq/wDd+b19kcMXGrT2448EVb2OES0SJLuuRpLkBV0gLcqCYGq2luxh8RJTlG1SLuqsdJev4l4M5XxReNS52xxaGw3UwSoQqwzxnJ1LtxVlaySTXJ8fcxhxfTjTGLH2RpvbnZ1VAMDnt+60o4Cu4cbRTS45XJKX0OOafsnSf02I/wAmnc8hljItRXV8PqVsw9zWY9vR/wCGLk6eIdnkzxS/mtr9MpO4sT2vKdevWclde9O4JSiAAAAAAAAAADSb14/DUqEo4iKmpppUecvG/wAvmSeLhyZL/Z/yj8jLSlfueLwwnecryUb3UZW4efH3PQzX4U0XiWZ/aMqbUqcmpJq0ujvoYvWs17ZhtWZi29vatjY1YjD0a6+empPwdtV73PM5adl5qvMdu6sSzLmjdRsC3Us00+DVn6gctWxawlfsVK6lDtFB8Wm2tPFWNe6O7TXujemLtfbcqs6OHoJqVSeX+rtwildvyMzOmZnTP2ZsavRqqUqsXGzukpJvwtwt4mWW9ygQur2ur9L6+wHM7VxGLz5JU5qLmopwTcNXa8pLl5mLTpiZ06LZOAVCLWa7bu3wXojLLYJgSuBh7bx6w+HrV38lNyXi+CXvY1vOo264Mf1MlafmXiFTac6jcqk5Nyvmk29b8borJtPt7nHhxxSKxEeGBOglOMpuThm1UUr26ZuWl9bGO6G307TExWfL3XdjEYWeHgsJZQirZPmi+al4+PMssdq2rurxPMxZseWYze23OiKAAAAAAAAAIzmkm27JK7b4JdRHnxDEzrzLyLeqtVrYitOnKMln7vH4VorXR6bi45x4YjWpUPIvFssztzFarNNqej6HSbSdrGUKleSpUI55rv5U0m1HVpX52T8zlly1pG7NqUm86q9a3Hp4nD4d06yik3mjTvmlC/xJtaavWy8epS8zJTJfdVpxsdqV1Z1NGu+ZESV1yAg2B5v/ABQv21GSeqpWuuN1J/uQ+R4vEo2bxbbkdhbUnHGQq1JyeV2Urt2zRa/MxXJ53LEX8xt6vgdv3S7RXX44/qiZExPmEmJifSu09tX+7w+rfz8Pa/DzZllyGJ2zHDYiks6k205TXwxk3bK2+Pmcvq13pz+pG9OvlvFFRu4O9uuh1dG3w9VuMW+Lim/VAX84FqpWfkBzG/VHE4nD9lRs0nmlTvllO2sUpPRWetn4a6HHLW1o1Cx6dnxYcndeHkVONSk3RxEXCou9kla+WWq4EK1Zr7eowZqZa99JZeHqTvaCv4crGmkiLS6rcnHfZ8VCVScYRleE1eVrNPLfT8Vjpgt23ROq4LZuPMRXcx5j/wC/p67GV0mvO5ZPEz4VAAAAAAAAAc3v7XlDCPLfWpGMmumr/NIndOrWc3lD5s2+l4ecxq2jmv6Ho5lRxWY8reD2IsfUy53GMO9JxSbkn8qfLXnrzK/m55xV3HuU7i4IyTqXdbG2HQw0ctGmo9ZcZS/mk9WUd8lrzu0remOtY1DdUoHJuyIoC7EDn8di8b2koKElG+kopZbfzdQOb3wwMpQpOT+FSTfi3e1/1IfKifEwjZ4nxLl9mbD7ZycZNNWu7Xi/6/ua4sf1K+WuOnfHl2GysE6MMjblre7VvZciXjp2RpIpTtjTJnTWWUfxJpvnr4m0xuNNp9OS2tu5aMpOcpJfLbW3i1yI04IpE2cJxRWJlk7r0qkqtJZ5SjGSbi22rLl+Whxw3va0fhzx2vNoepUaTtr7FgmNHtuvi6VXNRhKUHFfCs2q6x9QMnYu0ZV4yzRs4uzdmtelnzAzKsLmGWj25u9h8VHLWgm1fLNaTjf8MlqjW1It7d8HJyYZ3SdOAx+yvsFTsXNzUu+pyVnbgovrbXUgZqdk6eu6byv8indPtZnWWdX1OE+1nEx2+Hre5FaU8FScuWaKv+FNpFph32Rt4bqlaxybdrfnVXgAAAAAAAGj3yi3gq1kn8N0+mZXfmSeHr61duHJ39OdPH8XCSuofV2sehjuU9u3Tq9wsZRjB0XpUcr5+U9NIrpbXQrOo4Mkz3/Cdws1Ndvy7WCKhYsiKAxsXtOlRdpy16LVgX8DjadaOam720a5rzQGRUmopuTSS4t8ANHUrwquWRaLTXn425AY7opcEkPXiD+kXTAdmBVUkBcoYqNCSeRO68mvFGI8Dd4XHU6vwS1/C9H7GReYEGBbkwyszYHnf8Qto0KuWlT/AOZCT+++VdYeOvPkQeRkpPh6fpHDz0ib29T8f+3N4Km3rNa9E20/U4RrS1nv/wBntO6Ob7HQz6PK7W07t3b6WLHF+yHjufr/ACL9rco6IaoAAAAAAAFnF0VUhOnLhKLi/VWuZrbtncMTG408f2zgXRqzpvjGTXmuT9j0fHzRasSps+LU6YmGywTa05+KfJol2mLRqUKsTSXo+xsZ2tGnU5ygm/O2v1ueWz07Mk1ejw376RLbQOLo12J3fo1KkqsnJ3+S9o366a/UDBlR+xT7SjrGXcnBttJ8U0+K58eoCpVq4l97SC6cPTqwMynRjFWiv3fmBSUQLbgBTKBVRAk4JqzV10Af8PvMpRnk1va12vJ8gNlisfSpNRnOza4WbdursBcjUUkpRd0+DXAC3UYZc/vTj+yw82nZu0E+fedn9LnHNbVFh0zD9XkVifUeXnVXJKS0Ttw6FbrcvbzeK19trsHZzrVoU1xk+PJJK7Z3x03Kp5vKjHSZevYWkqcIU48IxUV5JWLCI1Dx9rTa0zK+mZapICoAAAAAUYFuTA4Lf3DLtY1F80NfOOn5WLPhX8aQuTXztwU75pJvkrLyvf8AMtKzqUC8bbTdzeGphasYzeahJqDjzhJv44+Dvqiv5/Gmf1I/3S+Hnj9kvTv7QpRipZk7q6S1ftyKhYtbitsVJ92msvlrL35GBcwd1BKTu9W/V3MjPwlDPdt6LSyAuYnCJLMnw5MDEUb6IDPoYOKXeV39EBZr7P5w9n+4GFKDTs0BGd7O3G2gFujvE7WlBOS53t7qwGHVwvbt1areaXBLRRS4aAUwdephnlbzQfs/2YGzxu1qMKTquWiXw/Npyty8wzHl5RtbblbGTcpu0L9ykr2ilzfVvTUgZ8ndPbD1XS+H9Cv1Le5WaHx2XJWfS+r/AFNIjSXa3dO3oW4OHWapUfKKiv8AF/sScEfKj6pknUVdzBklSrsWBNAVAAAAFGBFgW5MDk9/qb+zxqrjCpr/ACyVn9cpN4M/f2/lG5P7Yl5hje8lKOl9fFPgXGt1V2/ubLZ27c8RSVSc0oyWmVNy6a3sk7lfl5vb9mtpdOLv7tuopYaooRhnWmjmo95ryeifuV02rvek2InTZU1bgc2y/FmJnUblmI34ZVOjUTUoTyu3CyafmmUmbrdK27aV27Rg/LNwVeo3KNTK+aktLrmmibw+oY+T4jxP4aXxTXyyYQiuCSJ7mncDQbX3nhRm6cVma0bbsk+niYEcDjJ149pNWbeitZW0t+pyz564aTe3ptWs2nUMxUdL3PPW65k7p1WNJH0IYtWmk72V+tlcuOFzqcmu48T+HLJjmn9ISZPclmprowNTtXZXb03Sc3GL0dkszXS/I1tXcadsOWMdu7W5chtvd+phoucJJ09FfhNN6JW/VEa2Ht8rzj9Q+vHZPiWDhJqEczXgl1b/ANN+hw35Wdo1WIeqbi0msKqj41JuforRS+j9ybhjxt5rqVv1u38OogdVeuxAuICQAAAAowISYFqbA0+8NDtcNWh1ptrzWq/I7ce3bkiXPLHdSYeOpd2S6Sv6Nfumehj3Knn07Hc+vfDKP4Zyj7979Sj5tdZVrxp3RvVEiO6UYgXaejTK7ql+3j2/l2wRuzOjUVr3PGdsTG9puvLH+0d+FuOdImdOm1c9NfljLEdrbZj26tVzAYMtl0s8qkYpSk7uVru/h0AtY5KmoPrKzf8Ar1KPrnd9KNflJ43udqSrxtozzFqx8JcQx51szSLXpOSMWWJtPj05Zq7qtyPXwgLcgLbkBzm/Ff7mnD8VS/8AlX9UcM8+Fr0mm8s2/DkZf9uPnL9F+pDj09Hb29r2NQ7OjSp/hpxXrbX6ljSNQ8byL9+W1vy2kDZxXYgTQEkBUAAAiwLcgLM2BjVQfw8b2hhXSxFak01a9rp6pPR+x6LFeLxE7U2Sk13C9sLa0cO5qd2pNNJW5ceL8URuXx7ZbRNXfj5q0jy7nZuJjWhGpB3T5+Ts0VN6TS3bb2sK2i0bhnKJo2Um7aPmii6zW/2zEpXH+WHVnNaJX8iimtbf2k7lLZkvvM1TiuC6X5sndMy4aZfv9/EuWatpr4byNQ9XCCuKYFXMDC2jUTg4tX/Tx8yp6nzMdMc458ykYcczO2iaqcmmuvD3R5uk0t5lLnbJpyyLq3z/AEO1Y77RER4YmdRtfcT2dY1WFdPtbnE2YazauNjQg6k+F7WXFt8ka2tFY3LtgwWzX7auJ21tRYmcMqaUU1Z24t+HkiJmyd2noun8ScG+75V2JhHWxlOGVtJwT0drLvNvw1ZpSu5iHfk5q0x2tt7NSLB5Bk0wL0QLiAkgKgAKMCLAhIC1NAWJxA0+29lKvTnDRNrSXR3ujthyzjvFnPJTvrMOLpbjVs33s4Jf3c0n9Ukixt1Gv+mP+UGOHaf3S67ZezYUKcaUOC68W3q2ysy5JyWm0/KwpSKR2wzVTObZaxNG68Vqv2IvLwRlp/MN8du2WHCpZ3PJZKTE+E+JZlKnF3a9URO3U7j232pTqWbXQ9X0jkWy4dT7j/whZ6xW3hlRkWyOjVqWTfgaZL9lJt+IbVjc6WJzWW75o8HmvbJabTPmVlWNQ19WouR0xYpYmUsLSzu74LXzL7p3Gi0zafhGzX0z+zL5FU7EDC2psaGIpunUWj1utGmuaNbVi0al2wZ7YbxerlZ7gVs3cqwcb8ZKSl7JNP6Eb/G/EruvWqzH3V8u52Xs5UYQgvlio3625kmsahR5ck5Lzafls4RNnNfggwuxAuICSAqAAowKMCDQEJICDiBalAC1KmBadMCLiBFoxPoaSpo35nl89Y7p/tOrPiGOsVNVFFPRxb9Vb+pEvirMOkSx8ftOdBwqZM0L/e2+KMfxrrYn9JzVxWms/LjnrMxt02FqwnBVIyTi1fN+56REaHaG1pVKyo0LZI2dSo+afCEV49ehW9R5NcdJp8y7Yqd07WcfWkkkm/iivrr9LnnsOON7S7SnBnasQ1bbZi7r8y96dH2TKLm9wzoxLFxXFACapgXFTAuRgBdjEC5FATSAkgJICoAABQCLQEWgINAQlECDiBblEC1KIFqQHObVr9lJt8M2vgnzPNcn7ctoTaeawxNoxaWaLtJapkSlvu1Pp0n1tkToSkraNNeXHqixt0q+4mkuP141qUMHhJ06apKWnm7eF/IucffFdW9o0634To7PyuTjLWTu9OdrdSFm6f8AWt3Wt/2da5u3xELGKwyVWOrdoc+rfGxX87FXBqtXXFbu9reJxOWcKceMk5N9ErL839CJSdQ6S6LZce4vNl/06P0f7RM37mwgie5L0YgTUQLiiBOMQJpATSAkkBJAVAAAAACgEWgItARaAg0BbkgLckBj1EBy+8sLqp4x/Q811CNZ5TcP7FqTzU4vrBP3RC/1unwyKM7peS/I9fjn7YV8+16MjdhLMBh13ef+FL6s8/1afvhL4/prKuuKXhRX1kyv39rs67Zy7kT0vCjWGqDl/c2MIktovRiBcjECaQE0gJJASSAkkBUAAAAAAACgEWgItARaAhJAWpICxUQHN7w0nZu2jRSdSw3nJFohKw2iI1LX4RPsKafHs0mvJWKi9ZrbU+0iFvCYh3ytaXsn9C+4vPpaYxyiXxT7baNNlm4LGMk4rREflZ/oY5u3pXunTCw05Nty4nm+TyJzz3SmUpFfCzHD1JYmUlFtZIpPlp/uda8bJesTWNsTeIl2WBo5YpPjY9Hhp2Y4r+EO07nbNijo1XYoyLiQE0BJICSAqgJAAAAAAAAAAFLAUaAi0BBoCEogWpwMDGrYe4GlxmzJ37quvTQpeZwcl8ndVJx5axXUoYfZNrOSWmtv6m/E6Z9O/fefLGTNuNQz1hi3R0amCUlZnPLirlrNbema2mJ3DElseV7pr2Ki3SZiftnwkRyGxweAUFbi+pbYcUYqRSHC1u6ds+FM6tV2MQLiiZE0gJJASQFQKoCoAAAAAAAAAAAoBSwFLGBFoCDiBCUAIOmBF0QHYgOyAr2YFVTMiagYE1EyJJASSArYCoFQKgAAAAAAAAAAAAAoAsBSwFLAUygMgFMgDIAyAMgDIBXKBXKBWwCwFQAFQAAAAAAAAAAAAAAAAABSwCwCwCwCwCwCwCwCwCwACoAAAAAAAAAAAAAAAAAAAAAAAAAAAAAAAAAAAAAAAAAAAA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600200"/>
            <a:ext cx="3810000" cy="3333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0" name="Picture 4" descr="http://www.healthequityinitiative.org/hei/wp-content/uploads/2012/06/Partnership-page-pic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98040"/>
            <a:ext cx="2952328" cy="2583287"/>
          </a:xfrm>
          <a:prstGeom prst="rect">
            <a:avLst/>
          </a:prstGeom>
          <a:noFill/>
        </p:spPr>
      </p:pic>
      <p:pic>
        <p:nvPicPr>
          <p:cNvPr id="4102" name="Picture 6" descr="http://www.leveragemobile.com/m/images/leverage/hands-partner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056070"/>
            <a:ext cx="3372086" cy="2541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73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99032"/>
          </a:xfrm>
        </p:spPr>
        <p:txBody>
          <a:bodyPr/>
          <a:lstStyle/>
          <a:p>
            <a:r>
              <a:rPr lang="pl-PL" b="1" dirty="0" err="1" smtClean="0"/>
              <a:t>Gender</a:t>
            </a:r>
            <a:endParaRPr lang="pl-PL" b="1" dirty="0"/>
          </a:p>
        </p:txBody>
      </p:sp>
      <p:pic>
        <p:nvPicPr>
          <p:cNvPr id="33800" name="Picture 8" descr="http://www.singlestrac.com/wp-content/uploads/2014/05/bigstock-thumbs-up-man-and-woman-57558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308" y="1378396"/>
            <a:ext cx="5506988" cy="550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Budżet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Realizm i wiarygodność</a:t>
            </a:r>
          </a:p>
          <a:p>
            <a:r>
              <a:rPr lang="pl-PL" dirty="0" smtClean="0"/>
              <a:t>Limit – nie warto chcieć mniej</a:t>
            </a:r>
          </a:p>
          <a:p>
            <a:endParaRPr lang="pl-PL" dirty="0"/>
          </a:p>
        </p:txBody>
      </p:sp>
      <p:pic>
        <p:nvPicPr>
          <p:cNvPr id="3074" name="Picture 2" descr="https://gobling.files.wordpress.com/2016/03/o-piles-of-american-money-face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86744"/>
            <a:ext cx="7093223" cy="3546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45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99032"/>
          </a:xfrm>
        </p:spPr>
        <p:txBody>
          <a:bodyPr/>
          <a:lstStyle/>
          <a:p>
            <a:r>
              <a:rPr lang="pl-PL" dirty="0" smtClean="0"/>
              <a:t>Różne rodzaje projektów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052736"/>
            <a:ext cx="8892480" cy="568863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Indywidualne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Tylko dla określonej grupy  –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określone kraje (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lagging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countries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Widespread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”) 	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przemysł (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SMEs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Mające konkretny cel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np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szkolenie młodych naukowców (ITN)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Tematyczne – </a:t>
            </a:r>
          </a:p>
          <a:p>
            <a:pPr marL="0" indent="0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rzadkie choroby</a:t>
            </a:r>
          </a:p>
          <a:p>
            <a:pPr marL="0" indent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p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roteomika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genomika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5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Ludzkie embrionalne komórki macierzyste</a:t>
            </a:r>
          </a:p>
          <a:p>
            <a:r>
              <a:rPr lang="pl-PL" dirty="0" smtClean="0"/>
              <a:t>Informacja genetyczna</a:t>
            </a:r>
          </a:p>
          <a:p>
            <a:r>
              <a:rPr lang="pl-PL" dirty="0" smtClean="0"/>
              <a:t>Wrażliwe populacje</a:t>
            </a:r>
          </a:p>
          <a:p>
            <a:r>
              <a:rPr lang="pl-PL" dirty="0" smtClean="0"/>
              <a:t>Stygmatyzacja grup</a:t>
            </a:r>
          </a:p>
          <a:p>
            <a:r>
              <a:rPr lang="pl-PL" dirty="0" smtClean="0"/>
              <a:t>Zwierzęta</a:t>
            </a:r>
          </a:p>
          <a:p>
            <a:r>
              <a:rPr lang="pl-PL" dirty="0" smtClean="0"/>
              <a:t>Badania kliniczne</a:t>
            </a:r>
          </a:p>
          <a:p>
            <a:r>
              <a:rPr lang="pl-PL" dirty="0" smtClean="0"/>
              <a:t>Wykorzystanie wyników – inne cele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31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Czego nam brak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r>
              <a:rPr lang="pl-PL" dirty="0" smtClean="0"/>
              <a:t>Informacji o ogłaszanych konkursach</a:t>
            </a:r>
          </a:p>
          <a:p>
            <a:r>
              <a:rPr lang="pl-PL" dirty="0" smtClean="0"/>
              <a:t>Profesjonalnych biur projektów</a:t>
            </a:r>
          </a:p>
          <a:p>
            <a:r>
              <a:rPr lang="pl-PL" dirty="0" smtClean="0"/>
              <a:t>Pomocy przy szukaniu partnerów</a:t>
            </a:r>
          </a:p>
          <a:p>
            <a:r>
              <a:rPr lang="pl-PL" dirty="0" smtClean="0"/>
              <a:t>Profesjonalistów pomagających napisać projekt</a:t>
            </a:r>
          </a:p>
          <a:p>
            <a:r>
              <a:rPr lang="pl-PL" dirty="0" smtClean="0"/>
              <a:t>Administracji projektami</a:t>
            </a:r>
          </a:p>
          <a:p>
            <a:r>
              <a:rPr lang="pl-PL" dirty="0" smtClean="0"/>
              <a:t>Ekspertów językowych</a:t>
            </a:r>
          </a:p>
          <a:p>
            <a:r>
              <a:rPr lang="pl-PL" dirty="0" smtClean="0"/>
              <a:t>Zainteresowania ze strony przemysłu</a:t>
            </a:r>
          </a:p>
          <a:p>
            <a:r>
              <a:rPr lang="pl-PL" dirty="0" smtClean="0"/>
              <a:t>Wsparcia ze strony Państwa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280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4820" name="Picture 4" descr="http://s3.flog.pl/media/foto/1789464_-----nie--ma--lekko---jeden-z-nosiczyw-drodze-do-chaty-pod-rysami---tatryslowacj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88640"/>
            <a:ext cx="8582025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842" name="Picture 2" descr="http://static1.platine.pl/i/art/163/245155_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665955"/>
            <a:ext cx="8919392" cy="5931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4525963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sz="2800" b="1" dirty="0"/>
              <a:t>W</a:t>
            </a:r>
            <a:r>
              <a:rPr lang="pl-PL" sz="2800" b="1" dirty="0" smtClean="0"/>
              <a:t>ybrać odpowiedni program – gdzie mamy największe szanse a konkurencja jest najsłabsza</a:t>
            </a:r>
          </a:p>
          <a:p>
            <a:pPr marL="0" indent="0" algn="ctr">
              <a:lnSpc>
                <a:spcPct val="200000"/>
              </a:lnSpc>
              <a:buNone/>
            </a:pPr>
            <a:endParaRPr lang="pl-PL" sz="2800" b="1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pl-PL" sz="2800" b="1" dirty="0" smtClean="0"/>
              <a:t>Sprawdzić  czy  spełniamy  wszystkie  kryteria  programu 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03348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Podstawowe  kryteria  oceny  wniosku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pl-PL" sz="4000" dirty="0" smtClean="0"/>
              <a:t>Excellence</a:t>
            </a:r>
          </a:p>
          <a:p>
            <a:endParaRPr lang="pl-PL" sz="4000" dirty="0" smtClean="0"/>
          </a:p>
          <a:p>
            <a:r>
              <a:rPr lang="pl-PL" sz="4000" dirty="0" err="1" smtClean="0"/>
              <a:t>Impact</a:t>
            </a:r>
            <a:endParaRPr lang="pl-PL" sz="4000" dirty="0" smtClean="0"/>
          </a:p>
          <a:p>
            <a:endParaRPr lang="pl-PL" sz="4000" dirty="0" smtClean="0"/>
          </a:p>
          <a:p>
            <a:r>
              <a:rPr lang="pl-PL" sz="4000" dirty="0" err="1" smtClean="0"/>
              <a:t>Implementation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84363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Excellence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pl-PL" dirty="0" smtClean="0"/>
              <a:t>Najważniejsza część wniosku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Wartość naukowa projektu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Od tego kryterium eksperci zaczynają ocenę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Można odpaść już na tym etapie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487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Excellence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pl-PL" dirty="0" smtClean="0"/>
              <a:t>state of the art</a:t>
            </a:r>
          </a:p>
          <a:p>
            <a:pPr>
              <a:lnSpc>
                <a:spcPct val="160000"/>
              </a:lnSpc>
            </a:pPr>
            <a:r>
              <a:rPr lang="pl-PL" dirty="0" err="1" smtClean="0"/>
              <a:t>focus</a:t>
            </a:r>
            <a:endParaRPr lang="pl-PL" dirty="0" smtClean="0"/>
          </a:p>
          <a:p>
            <a:pPr>
              <a:lnSpc>
                <a:spcPct val="160000"/>
              </a:lnSpc>
            </a:pPr>
            <a:r>
              <a:rPr lang="pl-PL" dirty="0" smtClean="0"/>
              <a:t>cel projektu  -  </a:t>
            </a:r>
            <a:r>
              <a:rPr lang="en-GB" b="1" dirty="0" smtClean="0"/>
              <a:t>ground-breaking </a:t>
            </a:r>
            <a:r>
              <a:rPr lang="en-GB" b="1" dirty="0"/>
              <a:t>objectives, </a:t>
            </a:r>
            <a:r>
              <a:rPr lang="pl-PL" b="1" dirty="0" smtClean="0"/>
              <a:t> </a:t>
            </a:r>
            <a:r>
              <a:rPr lang="en-GB" b="1" dirty="0" smtClean="0"/>
              <a:t>novel </a:t>
            </a:r>
            <a:r>
              <a:rPr lang="en-GB" b="1" dirty="0"/>
              <a:t>concepts </a:t>
            </a:r>
            <a:endParaRPr lang="pl-PL" b="1" dirty="0" smtClean="0"/>
          </a:p>
          <a:p>
            <a:pPr>
              <a:lnSpc>
                <a:spcPct val="160000"/>
              </a:lnSpc>
            </a:pPr>
            <a:r>
              <a:rPr lang="pl-PL" dirty="0" err="1" smtClean="0"/>
              <a:t>novelty</a:t>
            </a:r>
            <a:r>
              <a:rPr lang="pl-PL" dirty="0" smtClean="0"/>
              <a:t>  i  </a:t>
            </a:r>
            <a:r>
              <a:rPr lang="pl-PL" b="1" dirty="0" smtClean="0"/>
              <a:t>innowacyjność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metodyka  -  innowacyjna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interdyscyplinarność, </a:t>
            </a:r>
            <a:r>
              <a:rPr lang="pl-PL" b="1" dirty="0" err="1" smtClean="0"/>
              <a:t>multidiscyplinarność</a:t>
            </a:r>
            <a:endParaRPr lang="pl-PL" b="1" dirty="0" smtClean="0"/>
          </a:p>
          <a:p>
            <a:pPr>
              <a:lnSpc>
                <a:spcPct val="160000"/>
              </a:lnSpc>
            </a:pPr>
            <a:r>
              <a:rPr lang="pl-PL" dirty="0" smtClean="0"/>
              <a:t>ambicja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973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/>
          <a:lstStyle/>
          <a:p>
            <a:r>
              <a:rPr lang="pl-PL" dirty="0" err="1" smtClean="0"/>
              <a:t>Impact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31429"/>
            <a:ext cx="8507288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l-PL" dirty="0" smtClean="0"/>
              <a:t>Czyli wpływ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Co i jak zmienią wyniki projektu</a:t>
            </a:r>
          </a:p>
          <a:p>
            <a:pPr>
              <a:lnSpc>
                <a:spcPct val="200000"/>
              </a:lnSpc>
            </a:pPr>
            <a:r>
              <a:rPr lang="pl-PL" dirty="0" smtClean="0"/>
              <a:t>Co  zrobimy  aby  ten  wpływ był  jak  największy</a:t>
            </a:r>
            <a:endParaRPr lang="pl-PL" dirty="0"/>
          </a:p>
        </p:txBody>
      </p:sp>
      <p:pic>
        <p:nvPicPr>
          <p:cNvPr id="13314" name="Picture 2" descr="http://4.bp.blogspot.com/-hg7VNeOd22I/T9PMnyeb1SI/AAAAAAAABX0/qlZf-hp9BYA/s1600/impact-worl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550" y="476672"/>
            <a:ext cx="4166450" cy="2606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973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Impact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l-PL" sz="2400" dirty="0" smtClean="0"/>
              <a:t>Dla </a:t>
            </a:r>
            <a:r>
              <a:rPr lang="pl-PL" sz="2400" dirty="0" smtClean="0">
                <a:solidFill>
                  <a:srgbClr val="FF0000"/>
                </a:solidFill>
              </a:rPr>
              <a:t>jednostki </a:t>
            </a:r>
            <a:r>
              <a:rPr lang="pl-PL" sz="2400" dirty="0" smtClean="0"/>
              <a:t>– nowe perspektywy kariery, rozwój</a:t>
            </a:r>
          </a:p>
          <a:p>
            <a:pPr>
              <a:lnSpc>
                <a:spcPct val="170000"/>
              </a:lnSpc>
            </a:pPr>
            <a:r>
              <a:rPr lang="pl-PL" sz="2400" dirty="0" smtClean="0"/>
              <a:t>Dla </a:t>
            </a:r>
            <a:r>
              <a:rPr lang="pl-PL" sz="2400" dirty="0" smtClean="0">
                <a:solidFill>
                  <a:srgbClr val="FF0000"/>
                </a:solidFill>
              </a:rPr>
              <a:t>społeczeństwa</a:t>
            </a:r>
            <a:r>
              <a:rPr lang="pl-PL" sz="2400" dirty="0" smtClean="0"/>
              <a:t> – nowe terapie, nowe narzędzia</a:t>
            </a:r>
          </a:p>
          <a:p>
            <a:pPr>
              <a:lnSpc>
                <a:spcPct val="170000"/>
              </a:lnSpc>
            </a:pPr>
            <a:r>
              <a:rPr lang="pl-PL" sz="2400" dirty="0" smtClean="0"/>
              <a:t>Dla </a:t>
            </a:r>
            <a:r>
              <a:rPr lang="pl-PL" sz="2400" dirty="0" smtClean="0">
                <a:solidFill>
                  <a:srgbClr val="FF0000"/>
                </a:solidFill>
              </a:rPr>
              <a:t>gospodarki</a:t>
            </a:r>
            <a:r>
              <a:rPr lang="pl-PL" sz="2400" dirty="0" smtClean="0"/>
              <a:t> - nowe produkty na rynku, nowe firmy, miejsca pracy</a:t>
            </a:r>
          </a:p>
          <a:p>
            <a:pPr>
              <a:lnSpc>
                <a:spcPct val="170000"/>
              </a:lnSpc>
            </a:pPr>
            <a:r>
              <a:rPr lang="pl-PL" sz="2400" dirty="0" smtClean="0"/>
              <a:t>Dla </a:t>
            </a:r>
            <a:r>
              <a:rPr lang="pl-PL" sz="2400" dirty="0" smtClean="0">
                <a:solidFill>
                  <a:srgbClr val="FF0000"/>
                </a:solidFill>
              </a:rPr>
              <a:t>społeczności naukowej </a:t>
            </a:r>
            <a:r>
              <a:rPr lang="pl-PL" sz="2400" dirty="0" smtClean="0"/>
              <a:t>– przede wszystkim w Europie (</a:t>
            </a:r>
            <a:r>
              <a:rPr lang="pl-PL" sz="2400" dirty="0" err="1" smtClean="0"/>
              <a:t>European</a:t>
            </a:r>
            <a:r>
              <a:rPr lang="pl-PL" sz="2400" dirty="0" smtClean="0"/>
              <a:t> </a:t>
            </a:r>
            <a:r>
              <a:rPr lang="pl-PL" sz="2400" dirty="0" err="1" smtClean="0"/>
              <a:t>Research</a:t>
            </a:r>
            <a:r>
              <a:rPr lang="pl-PL" sz="2400" dirty="0" smtClean="0"/>
              <a:t> </a:t>
            </a:r>
            <a:r>
              <a:rPr lang="pl-PL" sz="2400" dirty="0" err="1" smtClean="0"/>
              <a:t>Area</a:t>
            </a:r>
            <a:r>
              <a:rPr lang="pl-PL" sz="2400" dirty="0" smtClean="0"/>
              <a:t>) ale i poza nią</a:t>
            </a:r>
          </a:p>
          <a:p>
            <a:pPr>
              <a:lnSpc>
                <a:spcPct val="170000"/>
              </a:lnSpc>
            </a:pPr>
            <a:r>
              <a:rPr lang="pl-PL" sz="2400" dirty="0" smtClean="0"/>
              <a:t>Dla danego </a:t>
            </a:r>
            <a:r>
              <a:rPr lang="pl-PL" sz="2400" dirty="0" smtClean="0">
                <a:solidFill>
                  <a:srgbClr val="FF0000"/>
                </a:solidFill>
              </a:rPr>
              <a:t>kraju</a:t>
            </a:r>
            <a:r>
              <a:rPr lang="pl-PL" sz="2400" dirty="0" smtClean="0"/>
              <a:t> – wzrost potencjału naukowego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379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99032"/>
          </a:xfrm>
        </p:spPr>
        <p:txBody>
          <a:bodyPr/>
          <a:lstStyle/>
          <a:p>
            <a:r>
              <a:rPr lang="pl-PL" dirty="0" err="1" smtClean="0"/>
              <a:t>Impact</a:t>
            </a:r>
            <a:r>
              <a:rPr lang="pl-PL" dirty="0" smtClean="0"/>
              <a:t> - maksymalizacja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Sposoby zwiększenia wpływu: </a:t>
            </a:r>
            <a:r>
              <a:rPr lang="pl-PL" dirty="0" err="1" smtClean="0"/>
              <a:t>dissemination</a:t>
            </a:r>
            <a:r>
              <a:rPr lang="pl-PL" dirty="0" smtClean="0"/>
              <a:t> and </a:t>
            </a:r>
            <a:r>
              <a:rPr lang="pl-PL" dirty="0" err="1" smtClean="0"/>
              <a:t>exploitation</a:t>
            </a:r>
            <a:r>
              <a:rPr lang="pl-PL" dirty="0" smtClean="0"/>
              <a:t> </a:t>
            </a:r>
            <a:r>
              <a:rPr lang="pl-PL" dirty="0" err="1" smtClean="0"/>
              <a:t>strategy</a:t>
            </a:r>
            <a:endParaRPr lang="pl-PL" dirty="0" smtClean="0"/>
          </a:p>
          <a:p>
            <a:r>
              <a:rPr lang="pl-PL" dirty="0" smtClean="0"/>
              <a:t>Publikacje</a:t>
            </a:r>
          </a:p>
          <a:p>
            <a:r>
              <a:rPr lang="pl-PL" dirty="0" smtClean="0"/>
              <a:t>Dostępność wyników badań</a:t>
            </a:r>
          </a:p>
          <a:p>
            <a:r>
              <a:rPr lang="pl-PL" dirty="0" smtClean="0"/>
              <a:t>Konferencje</a:t>
            </a:r>
          </a:p>
          <a:p>
            <a:r>
              <a:rPr lang="pl-PL" dirty="0" smtClean="0"/>
              <a:t>Strona internetowa projektu</a:t>
            </a:r>
          </a:p>
          <a:p>
            <a:r>
              <a:rPr lang="pl-PL" dirty="0" smtClean="0"/>
              <a:t>PR</a:t>
            </a:r>
          </a:p>
          <a:p>
            <a:r>
              <a:rPr lang="pl-PL" dirty="0" smtClean="0"/>
              <a:t>Media, </a:t>
            </a:r>
            <a:r>
              <a:rPr lang="pl-PL" dirty="0" err="1" smtClean="0"/>
              <a:t>media</a:t>
            </a:r>
            <a:r>
              <a:rPr lang="pl-PL" dirty="0" smtClean="0"/>
              <a:t> </a:t>
            </a:r>
            <a:r>
              <a:rPr lang="pl-PL" dirty="0" err="1" smtClean="0"/>
              <a:t>społecznościowe</a:t>
            </a:r>
            <a:r>
              <a:rPr lang="pl-PL" dirty="0" smtClean="0"/>
              <a:t>, filmy</a:t>
            </a:r>
          </a:p>
          <a:p>
            <a:r>
              <a:rPr lang="pl-PL" dirty="0" smtClean="0"/>
              <a:t>Grupy pacjentów</a:t>
            </a:r>
          </a:p>
          <a:p>
            <a:r>
              <a:rPr lang="pl-PL" dirty="0" smtClean="0"/>
              <a:t>Festiwale nauki, dni otwarte</a:t>
            </a:r>
          </a:p>
          <a:p>
            <a:r>
              <a:rPr lang="pl-PL" dirty="0" err="1" smtClean="0"/>
              <a:t>outreach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7908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427</TotalTime>
  <Words>406</Words>
  <Application>Microsoft Office PowerPoint</Application>
  <PresentationFormat>Pokaz na ekranie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Energetyczny</vt:lpstr>
      <vt:lpstr>Jak  skutecznie aplikować do  programu Horizon 2020  – opinia  eksperta oceniającego  </vt:lpstr>
      <vt:lpstr>Różne rodzaje projektów</vt:lpstr>
      <vt:lpstr>Prezentacja programu PowerPoint</vt:lpstr>
      <vt:lpstr>Podstawowe  kryteria  oceny  wniosku</vt:lpstr>
      <vt:lpstr>Excellence</vt:lpstr>
      <vt:lpstr>Excellence</vt:lpstr>
      <vt:lpstr>Impact</vt:lpstr>
      <vt:lpstr>Impact</vt:lpstr>
      <vt:lpstr>Impact - maksymalizacja</vt:lpstr>
      <vt:lpstr>Impact</vt:lpstr>
      <vt:lpstr>Impact</vt:lpstr>
      <vt:lpstr>Implementacja</vt:lpstr>
      <vt:lpstr>Work plan musi być</vt:lpstr>
      <vt:lpstr>Work plan</vt:lpstr>
      <vt:lpstr>Zarządzanie projektem</vt:lpstr>
      <vt:lpstr>Zarządzanie projektem</vt:lpstr>
      <vt:lpstr>Konsorcjum jako całość</vt:lpstr>
      <vt:lpstr>Gender</vt:lpstr>
      <vt:lpstr>Budżet</vt:lpstr>
      <vt:lpstr>Etyka</vt:lpstr>
      <vt:lpstr>Czego nam brak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skutecznie aplikować do programu Horizon 2020  – opinia eksperta oceniającego</dc:title>
  <dc:creator>demkow</dc:creator>
  <cp:lastModifiedBy>demkow</cp:lastModifiedBy>
  <cp:revision>32</cp:revision>
  <dcterms:created xsi:type="dcterms:W3CDTF">2016-06-06T09:11:30Z</dcterms:created>
  <dcterms:modified xsi:type="dcterms:W3CDTF">2016-06-07T08:30:20Z</dcterms:modified>
</cp:coreProperties>
</file>