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0" r:id="rId2"/>
    <p:sldId id="283" r:id="rId3"/>
    <p:sldId id="285" r:id="rId4"/>
    <p:sldId id="290" r:id="rId5"/>
    <p:sldId id="291" r:id="rId6"/>
    <p:sldId id="284" r:id="rId7"/>
    <p:sldId id="286" r:id="rId8"/>
    <p:sldId id="280" r:id="rId9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D93"/>
    <a:srgbClr val="1533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80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207F7-648B-4925-9235-03BE266923FB}" type="datetimeFigureOut">
              <a:rPr lang="de-CH" smtClean="0"/>
              <a:t>07.11.2014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44E2F-4E0F-4EC9-B1C2-609F8598B23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8367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7219E-8B18-4CA9-BB6E-188942D8948E}" type="datetimeFigureOut">
              <a:rPr lang="de-CH" smtClean="0"/>
              <a:t>07.11.2014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A293E-F039-4807-9645-C8E46FCFDF57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6022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1E422-EBA2-482B-8271-D49DFC11BB33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1192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58"/>
          <a:stretch/>
        </p:blipFill>
        <p:spPr>
          <a:xfrm>
            <a:off x="0" y="1268760"/>
            <a:ext cx="9144000" cy="5589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4752528" cy="101054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140968"/>
            <a:ext cx="3888432" cy="57606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de-C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E99E-E6C8-4C60-9C9A-9DE8E4EE2A07}" type="datetimeFigureOut">
              <a:rPr lang="de-CH" smtClean="0"/>
              <a:t>07.11.2014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F521-13F2-4349-8EE2-CE8718DFA815}" type="slidenum">
              <a:rPr lang="de-CH" smtClean="0"/>
              <a:t>‹#›</a:t>
            </a:fld>
            <a:endParaRPr lang="de-CH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520" y="4221088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</a:t>
            </a:r>
            <a:r>
              <a:rPr lang="de-CH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Regina Schneider </a:t>
            </a:r>
            <a:r>
              <a:rPr lang="de-CH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▪ NCP</a:t>
            </a:r>
            <a:r>
              <a:rPr lang="de-CH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Legal/Financial</a:t>
            </a:r>
            <a:endParaRPr lang="de-CH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de-CH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Euresearch Head Office </a:t>
            </a:r>
          </a:p>
          <a:p>
            <a:r>
              <a:rPr lang="de-CH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regina.schneider@euresearch.ch</a:t>
            </a:r>
            <a:r>
              <a:rPr lang="de-CH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r>
              <a:rPr lang="de-CH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+41 380 60 02</a:t>
            </a:r>
            <a:endParaRPr lang="de-CH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71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99412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75BAF521-13F2-4349-8EE2-CE8718DFA815}" type="slidenum">
              <a:rPr lang="de-CH" smtClean="0"/>
              <a:t>‹#›</a:t>
            </a:fld>
            <a:endParaRPr lang="de-CH"/>
          </a:p>
        </p:txBody>
      </p:sp>
      <p:sp>
        <p:nvSpPr>
          <p:cNvPr id="9" name="TextBox 8"/>
          <p:cNvSpPr txBox="1"/>
          <p:nvPr userDrawn="1"/>
        </p:nvSpPr>
        <p:spPr>
          <a:xfrm>
            <a:off x="481976" y="6494571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@ Euresearch</a:t>
            </a:r>
            <a:endParaRPr lang="de-CH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979712" y="6494571"/>
            <a:ext cx="5256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Regina Schneider ▪ CH </a:t>
            </a:r>
            <a:r>
              <a:rPr lang="de-CH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</a:t>
            </a:r>
            <a:r>
              <a:rPr lang="de-CH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3rd Country in H2020 ▪ 05 Nov</a:t>
            </a:r>
            <a:r>
              <a:rPr lang="de-CH" sz="1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CH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2014 ▪ www.euresearch.ch</a:t>
            </a:r>
          </a:p>
          <a:p>
            <a:pPr algn="ctr"/>
            <a:endParaRPr lang="de-CH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457200" indent="-457200">
              <a:buClr>
                <a:srgbClr val="1D3D93"/>
              </a:buClr>
              <a:buFont typeface="Wingdings" panose="05000000000000000000" pitchFamily="2" charset="2"/>
              <a:buChar char="§"/>
              <a:defRPr sz="28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98879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E99E-E6C8-4C60-9C9A-9DE8E4EE2A07}" type="datetimeFigureOut">
              <a:rPr lang="de-CH" smtClean="0"/>
              <a:t>07.11.2014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F521-13F2-4349-8EE2-CE8718DFA81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1533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E99E-E6C8-4C60-9C9A-9DE8E4EE2A07}" type="datetimeFigureOut">
              <a:rPr lang="de-CH" smtClean="0"/>
              <a:t>07.11.2014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F521-13F2-4349-8EE2-CE8718DFA81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1437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E99E-E6C8-4C60-9C9A-9DE8E4EE2A07}" type="datetimeFigureOut">
              <a:rPr lang="de-CH" smtClean="0"/>
              <a:t>07.11.2014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F521-13F2-4349-8EE2-CE8718DFA81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5336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E99E-E6C8-4C60-9C9A-9DE8E4EE2A07}" type="datetimeFigureOut">
              <a:rPr lang="de-CH" smtClean="0"/>
              <a:t>07.11.2014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F521-13F2-4349-8EE2-CE8718DFA81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3597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E99E-E6C8-4C60-9C9A-9DE8E4EE2A07}" type="datetimeFigureOut">
              <a:rPr lang="de-CH" smtClean="0"/>
              <a:t>07.11.2014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F521-13F2-4349-8EE2-CE8718DFA81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65774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E99E-E6C8-4C60-9C9A-9DE8E4EE2A07}" type="datetimeFigureOut">
              <a:rPr lang="de-CH" smtClean="0"/>
              <a:t>07.11.2014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F521-13F2-4349-8EE2-CE8718DFA81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184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E99E-E6C8-4C60-9C9A-9DE8E4EE2A07}" type="datetimeFigureOut">
              <a:rPr lang="de-CH" smtClean="0"/>
              <a:t>07.11.2014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F521-13F2-4349-8EE2-CE8718DFA815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30370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8E99E-E6C8-4C60-9C9A-9DE8E4EE2A07}" type="datetimeFigureOut">
              <a:rPr lang="de-CH" smtClean="0"/>
              <a:t>07.11.2014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AF521-13F2-4349-8EE2-CE8718DFA815}" type="slidenum">
              <a:rPr lang="de-CH" smtClean="0"/>
              <a:t>‹#›</a:t>
            </a:fld>
            <a:endParaRPr lang="de-CH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5" y="139776"/>
            <a:ext cx="2015914" cy="54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30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1D3D93"/>
          </a:solidFill>
          <a:latin typeface="Lucida Sans" panose="020B0602030504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1D3D93"/>
          </a:solidFill>
          <a:latin typeface="Lucida Sans" panose="020B0602030504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1D3D93"/>
        </a:buClr>
        <a:buFont typeface="Wingdings" panose="05000000000000000000" pitchFamily="2" charset="2"/>
        <a:buChar char="§"/>
        <a:defRPr sz="2800" kern="1200">
          <a:solidFill>
            <a:srgbClr val="1D3D93"/>
          </a:solidFill>
          <a:latin typeface="Lucida Sans" panose="020B0602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1D3D93"/>
          </a:solidFill>
          <a:latin typeface="Lucida Sans" panose="020B0602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1D3D93"/>
          </a:solidFill>
          <a:latin typeface="Lucida Sans" panose="020B0602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1D3D93"/>
          </a:solidFill>
          <a:latin typeface="Lucida Sans" panose="020B0602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euresearch.ch/en/european-programmes/horizon-2020/swiss-participation-in-horizon-2020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regina.schneider@euresearch.ch" TargetMode="External"/><Relationship Id="rId5" Type="http://schemas.openxmlformats.org/officeDocument/2006/relationships/hyperlink" Target="http://www.sbfi.admin.ch/h2020/02457/index.html?lang=en" TargetMode="External"/><Relationship Id="rId4" Type="http://schemas.openxmlformats.org/officeDocument/2006/relationships/hyperlink" Target="https://www.euresearch.ch/fileadmin/redacteur/About_Euresearch/20140425_FAQ_Swiss_third-country_participation_in_Horizon2020_upd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CH" dirty="0" err="1" smtClean="0"/>
              <a:t>Switzerland</a:t>
            </a:r>
            <a:r>
              <a:rPr lang="de-CH" dirty="0" smtClean="0"/>
              <a:t> in </a:t>
            </a:r>
            <a:br>
              <a:rPr lang="de-CH" dirty="0" smtClean="0"/>
            </a:br>
            <a:r>
              <a:rPr lang="de-CH" dirty="0" err="1" smtClean="0"/>
              <a:t>Horizon</a:t>
            </a:r>
            <a:r>
              <a:rPr lang="de-CH" dirty="0" smtClean="0"/>
              <a:t> 2020</a:t>
            </a:r>
            <a:endParaRPr lang="de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Update November 2014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2317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9941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Timeline: Status of Switzerland in Horizon 2020</a:t>
            </a:r>
            <a:endParaRPr lang="de-CH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91264" cy="4968552"/>
          </a:xfrm>
        </p:spPr>
        <p:txBody>
          <a:bodyPr>
            <a:noAutofit/>
          </a:bodyPr>
          <a:lstStyle/>
          <a:p>
            <a:pPr marL="273050" indent="-185738">
              <a:spcBef>
                <a:spcPts val="1200"/>
              </a:spcBef>
              <a:tabLst>
                <a:tab pos="1436688" algn="l"/>
              </a:tabLst>
            </a:pPr>
            <a:r>
              <a:rPr lang="de-CH" sz="2000" dirty="0" smtClean="0"/>
              <a:t>26 Feb	European </a:t>
            </a:r>
            <a:r>
              <a:rPr lang="de-CH" sz="2000" dirty="0" err="1" smtClean="0"/>
              <a:t>Commission</a:t>
            </a:r>
            <a:r>
              <a:rPr lang="de-CH" sz="2000" dirty="0" smtClean="0"/>
              <a:t> </a:t>
            </a:r>
            <a:r>
              <a:rPr lang="de-CH" sz="2000" dirty="0" err="1" smtClean="0"/>
              <a:t>decides</a:t>
            </a:r>
            <a:r>
              <a:rPr lang="de-CH" sz="2000" dirty="0" smtClean="0"/>
              <a:t> </a:t>
            </a:r>
            <a:r>
              <a:rPr lang="de-CH" sz="2000" dirty="0" err="1" smtClean="0"/>
              <a:t>that</a:t>
            </a:r>
            <a:r>
              <a:rPr lang="de-CH" sz="2000" dirty="0" smtClean="0"/>
              <a:t> CH </a:t>
            </a:r>
            <a:r>
              <a:rPr lang="de-CH" sz="2000" dirty="0" err="1" smtClean="0"/>
              <a:t>is</a:t>
            </a:r>
            <a:r>
              <a:rPr lang="de-CH" sz="2000" dirty="0" smtClean="0"/>
              <a:t> </a:t>
            </a:r>
            <a:br>
              <a:rPr lang="de-CH" sz="2000" dirty="0" smtClean="0"/>
            </a:br>
            <a:r>
              <a:rPr lang="de-CH" sz="2000" dirty="0" smtClean="0"/>
              <a:t>	</a:t>
            </a:r>
            <a:r>
              <a:rPr lang="de-CH" sz="2000" dirty="0" err="1" smtClean="0"/>
              <a:t>considered</a:t>
            </a:r>
            <a:r>
              <a:rPr lang="de-CH" sz="2000" dirty="0" smtClean="0"/>
              <a:t> </a:t>
            </a:r>
            <a:r>
              <a:rPr lang="de-CH" sz="2000" dirty="0" err="1" smtClean="0"/>
              <a:t>as</a:t>
            </a:r>
            <a:r>
              <a:rPr lang="de-CH" sz="2000" dirty="0"/>
              <a:t> </a:t>
            </a:r>
            <a:r>
              <a:rPr lang="de-CH" sz="2000" dirty="0" smtClean="0"/>
              <a:t>an </a:t>
            </a:r>
            <a:r>
              <a:rPr lang="de-CH" sz="2000" b="1" dirty="0" err="1" smtClean="0">
                <a:solidFill>
                  <a:srgbClr val="FF0000"/>
                </a:solidFill>
              </a:rPr>
              <a:t>Industrialised</a:t>
            </a:r>
            <a:r>
              <a:rPr lang="de-CH" sz="2000" b="1" dirty="0" smtClean="0">
                <a:solidFill>
                  <a:srgbClr val="FF0000"/>
                </a:solidFill>
              </a:rPr>
              <a:t> Third Country in 	H2020</a:t>
            </a:r>
          </a:p>
          <a:p>
            <a:pPr marL="273050" indent="-185738">
              <a:spcBef>
                <a:spcPts val="1200"/>
              </a:spcBef>
              <a:tabLst>
                <a:tab pos="1436688" algn="l"/>
              </a:tabLst>
            </a:pPr>
            <a:r>
              <a:rPr lang="de-CH" sz="2000" dirty="0" smtClean="0"/>
              <a:t>25 Jun	Federal Council </a:t>
            </a:r>
            <a:r>
              <a:rPr lang="de-CH" sz="2000" dirty="0" err="1" smtClean="0"/>
              <a:t>approves</a:t>
            </a:r>
            <a:r>
              <a:rPr lang="de-CH" sz="2000" dirty="0" smtClean="0"/>
              <a:t> </a:t>
            </a:r>
            <a:r>
              <a:rPr lang="de-CH" sz="2000" dirty="0" err="1" smtClean="0"/>
              <a:t>interim</a:t>
            </a:r>
            <a:r>
              <a:rPr lang="de-CH" sz="2000" dirty="0" smtClean="0"/>
              <a:t> </a:t>
            </a:r>
            <a:r>
              <a:rPr lang="de-CH" sz="2000" dirty="0" err="1" smtClean="0"/>
              <a:t>measures</a:t>
            </a:r>
            <a:r>
              <a:rPr lang="de-CH" sz="2000" dirty="0" smtClean="0"/>
              <a:t> </a:t>
            </a:r>
            <a:r>
              <a:rPr lang="de-CH" sz="2000" dirty="0" err="1" smtClean="0"/>
              <a:t>for</a:t>
            </a:r>
            <a:r>
              <a:rPr lang="de-CH" sz="2000" dirty="0" smtClean="0"/>
              <a:t> H2020</a:t>
            </a:r>
            <a:br>
              <a:rPr lang="de-CH" sz="2000" dirty="0" smtClean="0"/>
            </a:br>
            <a:r>
              <a:rPr lang="de-CH" sz="2000" dirty="0" smtClean="0"/>
              <a:t>	=&gt; Swiss </a:t>
            </a:r>
            <a:r>
              <a:rPr lang="de-CH" sz="2000" dirty="0" err="1" smtClean="0"/>
              <a:t>based</a:t>
            </a:r>
            <a:r>
              <a:rPr lang="de-CH" sz="2000" dirty="0" smtClean="0"/>
              <a:t> </a:t>
            </a:r>
            <a:r>
              <a:rPr lang="de-CH" sz="2000" dirty="0" err="1" smtClean="0"/>
              <a:t>researchers</a:t>
            </a:r>
            <a:r>
              <a:rPr lang="de-CH" sz="2000" dirty="0" smtClean="0"/>
              <a:t> </a:t>
            </a:r>
            <a:r>
              <a:rPr lang="de-CH" sz="2000" dirty="0" err="1" smtClean="0"/>
              <a:t>receive</a:t>
            </a:r>
            <a:r>
              <a:rPr lang="de-CH" sz="2000" dirty="0" smtClean="0"/>
              <a:t> national </a:t>
            </a:r>
            <a:r>
              <a:rPr lang="de-CH" sz="2000" dirty="0" err="1" smtClean="0"/>
              <a:t>funding</a:t>
            </a:r>
            <a:r>
              <a:rPr lang="de-CH" sz="2000" dirty="0" smtClean="0"/>
              <a:t> 	</a:t>
            </a:r>
            <a:r>
              <a:rPr lang="de-CH" sz="2000" dirty="0" err="1" smtClean="0"/>
              <a:t>when</a:t>
            </a:r>
            <a:r>
              <a:rPr lang="de-CH" sz="2000" dirty="0" smtClean="0"/>
              <a:t> </a:t>
            </a:r>
            <a:r>
              <a:rPr lang="de-CH" sz="2000" dirty="0" err="1" smtClean="0"/>
              <a:t>participating</a:t>
            </a:r>
            <a:r>
              <a:rPr lang="de-CH" sz="2000" dirty="0" smtClean="0"/>
              <a:t> in H2020 </a:t>
            </a:r>
            <a:r>
              <a:rPr lang="de-CH" sz="2000" dirty="0" err="1" smtClean="0"/>
              <a:t>projects</a:t>
            </a:r>
            <a:endParaRPr lang="de-CH" sz="2000" dirty="0" smtClean="0"/>
          </a:p>
          <a:p>
            <a:pPr marL="273050" indent="-185738">
              <a:spcBef>
                <a:spcPts val="1200"/>
              </a:spcBef>
              <a:tabLst>
                <a:tab pos="1436688" algn="l"/>
              </a:tabLst>
            </a:pPr>
            <a:r>
              <a:rPr lang="de-CH" sz="2000" dirty="0" smtClean="0"/>
              <a:t>15 Sept	EU </a:t>
            </a:r>
            <a:r>
              <a:rPr lang="de-CH" sz="2000" dirty="0" err="1" smtClean="0"/>
              <a:t>and</a:t>
            </a:r>
            <a:r>
              <a:rPr lang="de-CH" sz="2000" dirty="0" smtClean="0"/>
              <a:t> CH </a:t>
            </a:r>
            <a:r>
              <a:rPr lang="de-CH" sz="2000" dirty="0" err="1" smtClean="0"/>
              <a:t>agree</a:t>
            </a:r>
            <a:r>
              <a:rPr lang="de-CH" sz="2000" dirty="0" smtClean="0"/>
              <a:t> on a </a:t>
            </a:r>
            <a:r>
              <a:rPr lang="de-CH" sz="2000" b="1" dirty="0" smtClean="0">
                <a:solidFill>
                  <a:srgbClr val="FF0000"/>
                </a:solidFill>
              </a:rPr>
              <a:t>partial </a:t>
            </a:r>
            <a:r>
              <a:rPr lang="de-CH" sz="2000" b="1" dirty="0" err="1" smtClean="0">
                <a:solidFill>
                  <a:srgbClr val="FF0000"/>
                </a:solidFill>
              </a:rPr>
              <a:t>association</a:t>
            </a:r>
            <a:r>
              <a:rPr lang="de-CH" sz="2000" b="1" dirty="0">
                <a:solidFill>
                  <a:srgbClr val="FF0000"/>
                </a:solidFill>
              </a:rPr>
              <a:t> </a:t>
            </a:r>
            <a:r>
              <a:rPr lang="de-CH" sz="2000" b="1" dirty="0" err="1" smtClean="0"/>
              <a:t>to</a:t>
            </a:r>
            <a:r>
              <a:rPr lang="de-CH" sz="2000" b="1" dirty="0" smtClean="0"/>
              <a:t> H2020</a:t>
            </a:r>
            <a:r>
              <a:rPr lang="de-CH" sz="2000" dirty="0" smtClean="0"/>
              <a:t> </a:t>
            </a:r>
            <a:r>
              <a:rPr lang="de-CH" sz="2000" dirty="0" smtClean="0">
                <a:solidFill>
                  <a:srgbClr val="FF0000"/>
                </a:solidFill>
              </a:rPr>
              <a:t>	</a:t>
            </a:r>
            <a:r>
              <a:rPr lang="de-CH" sz="2000" b="1" dirty="0" smtClean="0"/>
              <a:t>(</a:t>
            </a:r>
            <a:r>
              <a:rPr lang="de-CH" sz="2000" b="1" dirty="0" err="1" smtClean="0">
                <a:solidFill>
                  <a:srgbClr val="FF0000"/>
                </a:solidFill>
              </a:rPr>
              <a:t>Pillar</a:t>
            </a:r>
            <a:r>
              <a:rPr lang="de-CH" sz="2000" b="1" dirty="0" smtClean="0">
                <a:solidFill>
                  <a:srgbClr val="FF0000"/>
                </a:solidFill>
              </a:rPr>
              <a:t> I, </a:t>
            </a:r>
            <a:r>
              <a:rPr lang="en-GB" sz="2000" b="1" dirty="0" smtClean="0">
                <a:solidFill>
                  <a:srgbClr val="FF0000"/>
                </a:solidFill>
              </a:rPr>
              <a:t>“</a:t>
            </a:r>
            <a:r>
              <a:rPr lang="en-GB" sz="2000" b="1" dirty="0">
                <a:solidFill>
                  <a:srgbClr val="FF0000"/>
                </a:solidFill>
              </a:rPr>
              <a:t>Widening</a:t>
            </a:r>
            <a:r>
              <a:rPr lang="en-GB" sz="2000" b="1" dirty="0" smtClean="0">
                <a:solidFill>
                  <a:srgbClr val="FF0000"/>
                </a:solidFill>
              </a:rPr>
              <a:t>”, </a:t>
            </a:r>
            <a:r>
              <a:rPr lang="en-GB" sz="2000" b="1" dirty="0" err="1" smtClean="0">
                <a:solidFill>
                  <a:srgbClr val="FF0000"/>
                </a:solidFill>
              </a:rPr>
              <a:t>Euratom</a:t>
            </a:r>
            <a:r>
              <a:rPr lang="en-GB" sz="2000" b="1" dirty="0" smtClean="0"/>
              <a:t>)</a:t>
            </a:r>
            <a:endParaRPr lang="en-GB" sz="2000" dirty="0" smtClean="0"/>
          </a:p>
          <a:p>
            <a:pPr marL="273050" indent="-185738">
              <a:spcBef>
                <a:spcPts val="1200"/>
              </a:spcBef>
              <a:tabLst>
                <a:tab pos="1436688" algn="l"/>
              </a:tabLst>
            </a:pPr>
            <a:r>
              <a:rPr lang="de-CH" sz="2000" dirty="0" smtClean="0"/>
              <a:t>5 Nov	SERI </a:t>
            </a:r>
            <a:r>
              <a:rPr lang="de-CH" sz="2000" dirty="0" err="1" smtClean="0"/>
              <a:t>accepts</a:t>
            </a:r>
            <a:r>
              <a:rPr lang="de-CH" sz="2000" dirty="0" smtClean="0"/>
              <a:t> </a:t>
            </a:r>
            <a:r>
              <a:rPr lang="de-CH" sz="2000" dirty="0" err="1" smtClean="0"/>
              <a:t>applications</a:t>
            </a:r>
            <a:r>
              <a:rPr lang="de-CH" sz="2000" dirty="0" smtClean="0"/>
              <a:t> </a:t>
            </a:r>
            <a:r>
              <a:rPr lang="de-CH" sz="2000" dirty="0" err="1" smtClean="0"/>
              <a:t>for</a:t>
            </a:r>
            <a:r>
              <a:rPr lang="de-CH" sz="2000" dirty="0" smtClean="0"/>
              <a:t> national </a:t>
            </a:r>
            <a:r>
              <a:rPr lang="de-CH" sz="2000" dirty="0" err="1" smtClean="0"/>
              <a:t>funding</a:t>
            </a:r>
            <a:r>
              <a:rPr lang="de-CH" sz="2000" dirty="0" smtClean="0"/>
              <a:t> </a:t>
            </a:r>
            <a:r>
              <a:rPr lang="de-CH" sz="2000" dirty="0" err="1" smtClean="0"/>
              <a:t>of</a:t>
            </a:r>
            <a:r>
              <a:rPr lang="de-CH" sz="2000" dirty="0" smtClean="0"/>
              <a:t> 	</a:t>
            </a:r>
            <a:r>
              <a:rPr lang="de-CH" sz="2000" dirty="0" err="1" smtClean="0"/>
              <a:t>successful</a:t>
            </a:r>
            <a:r>
              <a:rPr lang="de-CH" sz="2000" dirty="0" smtClean="0"/>
              <a:t> Swiss H2020 </a:t>
            </a:r>
            <a:r>
              <a:rPr lang="de-CH" sz="2000" dirty="0" err="1" smtClean="0"/>
              <a:t>beneficiaries</a:t>
            </a:r>
            <a:r>
              <a:rPr lang="de-CH" sz="2000" dirty="0" smtClean="0"/>
              <a:t> in </a:t>
            </a:r>
            <a:r>
              <a:rPr lang="de-CH" sz="2000" dirty="0" err="1" smtClean="0"/>
              <a:t>the</a:t>
            </a:r>
            <a:r>
              <a:rPr lang="de-CH" sz="2000" dirty="0" smtClean="0"/>
              <a:t> </a:t>
            </a:r>
            <a:r>
              <a:rPr lang="de-CH" sz="2000" dirty="0" err="1" smtClean="0"/>
              <a:t>other</a:t>
            </a:r>
            <a:r>
              <a:rPr lang="de-CH" sz="2000" dirty="0" smtClean="0"/>
              <a:t> 	</a:t>
            </a:r>
            <a:r>
              <a:rPr lang="de-CH" sz="2000" dirty="0" err="1" smtClean="0"/>
              <a:t>programmes</a:t>
            </a:r>
            <a:r>
              <a:rPr lang="de-CH" sz="2000" dirty="0" smtClean="0"/>
              <a:t> (</a:t>
            </a:r>
            <a:r>
              <a:rPr lang="de-CH" sz="2000" dirty="0" err="1" smtClean="0"/>
              <a:t>Pillars</a:t>
            </a:r>
            <a:r>
              <a:rPr lang="de-CH" sz="2000" dirty="0" smtClean="0"/>
              <a:t> II &amp; III, </a:t>
            </a:r>
            <a:r>
              <a:rPr lang="de-CH" sz="2000" dirty="0" err="1" smtClean="0"/>
              <a:t>SwafS</a:t>
            </a:r>
            <a:r>
              <a:rPr lang="de-CH" sz="2000" dirty="0" smtClean="0"/>
              <a:t>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00"/>
          <a:stretch/>
        </p:blipFill>
        <p:spPr bwMode="auto">
          <a:xfrm>
            <a:off x="7236296" y="5104394"/>
            <a:ext cx="1872208" cy="14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47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124744"/>
            <a:ext cx="8291264" cy="5346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1D3D93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1D3D9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7312" indent="0">
              <a:spcBef>
                <a:spcPts val="1200"/>
              </a:spcBef>
              <a:buNone/>
              <a:tabLst>
                <a:tab pos="984250" algn="l"/>
              </a:tabLst>
            </a:pPr>
            <a:r>
              <a:rPr lang="en-US" sz="2600" b="1" dirty="0" smtClean="0">
                <a:solidFill>
                  <a:srgbClr val="FF0000"/>
                </a:solidFill>
              </a:rPr>
              <a:t>Multi-Beneficiary Grants </a:t>
            </a:r>
            <a:r>
              <a:rPr lang="en-US" sz="2600" b="1" dirty="0" smtClean="0">
                <a:solidFill>
                  <a:srgbClr val="1D3D93"/>
                </a:solidFill>
              </a:rPr>
              <a:t>in </a:t>
            </a:r>
            <a:r>
              <a:rPr lang="en-US" sz="2600" b="1" dirty="0" smtClean="0">
                <a:solidFill>
                  <a:srgbClr val="FF0000"/>
                </a:solidFill>
              </a:rPr>
              <a:t/>
            </a:r>
            <a:br>
              <a:rPr lang="en-US" sz="2600" b="1" dirty="0" smtClean="0">
                <a:solidFill>
                  <a:srgbClr val="FF0000"/>
                </a:solidFill>
              </a:rPr>
            </a:br>
            <a:r>
              <a:rPr lang="en-US" sz="2600" b="1" dirty="0" smtClean="0">
                <a:solidFill>
                  <a:srgbClr val="FF0000"/>
                </a:solidFill>
              </a:rPr>
              <a:t>Pillars II &amp; III</a:t>
            </a:r>
            <a:r>
              <a:rPr lang="en-US" sz="2600" b="1" dirty="0">
                <a:solidFill>
                  <a:schemeClr val="tx2"/>
                </a:solidFill>
              </a:rPr>
              <a:t> </a:t>
            </a:r>
            <a:r>
              <a:rPr lang="en-US" sz="2600" b="1" dirty="0" smtClean="0">
                <a:solidFill>
                  <a:schemeClr val="tx2"/>
                </a:solidFill>
              </a:rPr>
              <a:t>(RIA, IA, CSA, etc.)</a:t>
            </a:r>
          </a:p>
          <a:p>
            <a:pPr marL="430212" indent="-342900"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984250" algn="l"/>
              </a:tabLst>
            </a:pPr>
            <a:r>
              <a:rPr lang="en-US" sz="2200" dirty="0">
                <a:solidFill>
                  <a:schemeClr val="tx2"/>
                </a:solidFill>
              </a:rPr>
              <a:t>CH participants to be treated normally</a:t>
            </a:r>
          </a:p>
          <a:p>
            <a:pPr marL="430212" indent="-342900"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984250" algn="l"/>
              </a:tabLst>
            </a:pPr>
            <a:r>
              <a:rPr lang="en-US" sz="2200" dirty="0">
                <a:solidFill>
                  <a:schemeClr val="tx2"/>
                </a:solidFill>
              </a:rPr>
              <a:t>include their costs in proposal budgets</a:t>
            </a:r>
          </a:p>
          <a:p>
            <a:pPr marL="430212" indent="-342900"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984250" algn="l"/>
              </a:tabLst>
            </a:pPr>
            <a:r>
              <a:rPr lang="en-US" sz="2200" dirty="0">
                <a:solidFill>
                  <a:schemeClr val="tx2"/>
                </a:solidFill>
              </a:rPr>
              <a:t>but exclude these costs from the requested grant</a:t>
            </a:r>
          </a:p>
          <a:p>
            <a:pPr marL="87312" indent="0">
              <a:spcBef>
                <a:spcPts val="1200"/>
              </a:spcBef>
              <a:buClr>
                <a:srgbClr val="FF0000"/>
              </a:buClr>
              <a:buNone/>
              <a:tabLst>
                <a:tab pos="984250" algn="l"/>
              </a:tabLst>
            </a:pPr>
            <a:r>
              <a:rPr lang="en-US" sz="2200" dirty="0">
                <a:solidFill>
                  <a:schemeClr val="tx2"/>
                </a:solidFill>
              </a:rPr>
              <a:t>S</a:t>
            </a:r>
            <a:r>
              <a:rPr lang="en-US" sz="2200" dirty="0" smtClean="0">
                <a:solidFill>
                  <a:schemeClr val="tx2"/>
                </a:solidFill>
              </a:rPr>
              <a:t>uccessful Swiss participants to be funded nationally</a:t>
            </a:r>
          </a:p>
          <a:p>
            <a:pPr marL="430212" indent="-342900"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9842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separate application needed</a:t>
            </a:r>
          </a:p>
          <a:p>
            <a:pPr marL="430212" indent="-342900"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9842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no national re-evaluation of projects, only formal check of budget</a:t>
            </a:r>
          </a:p>
          <a:p>
            <a:pPr marL="430212" indent="-342900"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984250" algn="l"/>
              </a:tabLst>
            </a:pPr>
            <a:r>
              <a:rPr lang="en-US" sz="2200" dirty="0">
                <a:solidFill>
                  <a:schemeClr val="tx2"/>
                </a:solidFill>
              </a:rPr>
              <a:t>n</a:t>
            </a:r>
            <a:r>
              <a:rPr lang="en-US" sz="2200" dirty="0" smtClean="0">
                <a:solidFill>
                  <a:schemeClr val="tx2"/>
                </a:solidFill>
              </a:rPr>
              <a:t>o discrimination between different types of projects or types of participants</a:t>
            </a:r>
          </a:p>
          <a:p>
            <a:pPr marL="430212" indent="-342900"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9842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project coordination still possible for CH institutions and companies</a:t>
            </a:r>
          </a:p>
          <a:p>
            <a:pPr marL="430212" indent="-342900"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984250" algn="l"/>
              </a:tabLst>
            </a:pPr>
            <a:endParaRPr lang="en-US" sz="2300" dirty="0">
              <a:solidFill>
                <a:schemeClr val="tx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00"/>
          <a:stretch/>
        </p:blipFill>
        <p:spPr bwMode="auto">
          <a:xfrm>
            <a:off x="7236296" y="764704"/>
            <a:ext cx="1872208" cy="14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188640"/>
            <a:ext cx="7350520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1D3D93"/>
                </a:solidFill>
                <a:latin typeface="Lucida Sans" panose="020B060203050402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Consequences of 3</a:t>
            </a:r>
            <a:r>
              <a:rPr lang="en-US" baseline="30000" dirty="0" smtClean="0"/>
              <a:t>rd</a:t>
            </a:r>
            <a:r>
              <a:rPr lang="en-US" dirty="0" smtClean="0"/>
              <a:t> Country Status</a:t>
            </a:r>
            <a:endParaRPr lang="en-US" dirty="0"/>
          </a:p>
        </p:txBody>
      </p:sp>
      <p:sp>
        <p:nvSpPr>
          <p:cNvPr id="6" name="Rechteck 8"/>
          <p:cNvSpPr/>
          <p:nvPr/>
        </p:nvSpPr>
        <p:spPr>
          <a:xfrm>
            <a:off x="-34171" y="0"/>
            <a:ext cx="25152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400" dirty="0" smtClean="0">
                <a:latin typeface="Lucida Sans" panose="020B0602030504020204" pitchFamily="34" charset="0"/>
              </a:rPr>
              <a:t>pro memoria</a:t>
            </a:r>
            <a:endParaRPr lang="en-US" sz="1400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68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55576" y="1268760"/>
            <a:ext cx="7992888" cy="51265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1D3D93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1D3D9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7312" indent="0">
              <a:spcBef>
                <a:spcPts val="1200"/>
              </a:spcBef>
              <a:buNone/>
              <a:tabLst>
                <a:tab pos="984250" algn="l"/>
              </a:tabLst>
            </a:pPr>
            <a:r>
              <a:rPr lang="en-US" sz="2600" b="1" dirty="0" smtClean="0">
                <a:solidFill>
                  <a:srgbClr val="FF0000"/>
                </a:solidFill>
              </a:rPr>
              <a:t>Multi-</a:t>
            </a:r>
            <a:r>
              <a:rPr lang="en-US" sz="2600" b="1" dirty="0" smtClean="0">
                <a:solidFill>
                  <a:srgbClr val="1D3D93"/>
                </a:solidFill>
              </a:rPr>
              <a:t>Beneficiary Grants in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br>
              <a:rPr lang="en-US" sz="2600" b="1" dirty="0" smtClean="0">
                <a:solidFill>
                  <a:srgbClr val="FF0000"/>
                </a:solidFill>
              </a:rPr>
            </a:br>
            <a:r>
              <a:rPr lang="en-US" sz="2600" b="1" dirty="0" smtClean="0">
                <a:solidFill>
                  <a:srgbClr val="FF0000"/>
                </a:solidFill>
              </a:rPr>
              <a:t>Pillars II &amp; III</a:t>
            </a:r>
            <a:r>
              <a:rPr lang="en-US" sz="2600" b="1" dirty="0">
                <a:solidFill>
                  <a:schemeClr val="tx2"/>
                </a:solidFill>
              </a:rPr>
              <a:t> </a:t>
            </a:r>
            <a:r>
              <a:rPr lang="en-US" sz="2600" b="1" dirty="0" smtClean="0">
                <a:solidFill>
                  <a:schemeClr val="tx2"/>
                </a:solidFill>
              </a:rPr>
              <a:t>(RIA, IA, CSA, etc.)</a:t>
            </a:r>
          </a:p>
          <a:p>
            <a:pPr marL="544512">
              <a:spcBef>
                <a:spcPts val="1200"/>
              </a:spcBef>
              <a:buClr>
                <a:srgbClr val="FF0000"/>
              </a:buClr>
              <a:tabLst>
                <a:tab pos="984250" algn="l"/>
              </a:tabLst>
            </a:pPr>
            <a:r>
              <a:rPr lang="en-US" sz="2500" b="1" dirty="0" smtClean="0">
                <a:solidFill>
                  <a:schemeClr val="tx2"/>
                </a:solidFill>
              </a:rPr>
              <a:t>Grant Preparation:</a:t>
            </a:r>
          </a:p>
          <a:p>
            <a:pPr marL="830262" lvl="1">
              <a:spcBef>
                <a:spcPts val="1200"/>
              </a:spcBef>
              <a:buClr>
                <a:srgbClr val="FF0000"/>
              </a:buClr>
              <a:tabLst>
                <a:tab pos="984250" algn="l"/>
              </a:tabLst>
            </a:pPr>
            <a:r>
              <a:rPr lang="en-US" b="1" dirty="0" smtClean="0">
                <a:solidFill>
                  <a:schemeClr val="tx2"/>
                </a:solidFill>
              </a:rPr>
              <a:t>Art. 57.2: </a:t>
            </a:r>
            <a:r>
              <a:rPr lang="en-US" dirty="0" smtClean="0">
                <a:solidFill>
                  <a:schemeClr val="tx2"/>
                </a:solidFill>
              </a:rPr>
              <a:t>CH beneficiaries must specify whether their national law foresees that they CANNOT be subject to the jurisdiction of the European Court of Justice.</a:t>
            </a:r>
          </a:p>
          <a:p>
            <a:pPr marL="887412" lvl="1" indent="-342900"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984250" algn="l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No, there is no such hindrance. CH beneficiaries can be subject to the ECJ’s jurisdiction.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00"/>
          <a:stretch/>
        </p:blipFill>
        <p:spPr bwMode="auto">
          <a:xfrm>
            <a:off x="7236296" y="764704"/>
            <a:ext cx="1872208" cy="14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188640"/>
            <a:ext cx="7350520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1D3D93"/>
                </a:solidFill>
                <a:latin typeface="Lucida Sans" panose="020B060203050402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Consequences of 3</a:t>
            </a:r>
            <a:r>
              <a:rPr lang="en-US" baseline="30000" dirty="0" smtClean="0"/>
              <a:t>rd</a:t>
            </a:r>
            <a:r>
              <a:rPr lang="en-US" dirty="0" smtClean="0"/>
              <a:t> Country Status</a:t>
            </a:r>
            <a:endParaRPr lang="en-US" dirty="0"/>
          </a:p>
        </p:txBody>
      </p:sp>
      <p:sp>
        <p:nvSpPr>
          <p:cNvPr id="6" name="Rechteck 8"/>
          <p:cNvSpPr/>
          <p:nvPr/>
        </p:nvSpPr>
        <p:spPr>
          <a:xfrm>
            <a:off x="-34171" y="0"/>
            <a:ext cx="25152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400" dirty="0" smtClean="0">
                <a:latin typeface="Lucida Sans" panose="020B0602030504020204" pitchFamily="34" charset="0"/>
              </a:rPr>
              <a:t>pro memoria</a:t>
            </a:r>
            <a:endParaRPr lang="en-US" sz="1400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40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55576" y="1700808"/>
            <a:ext cx="7992888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1D3D93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1D3D9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7312" indent="0">
              <a:spcBef>
                <a:spcPts val="1200"/>
              </a:spcBef>
              <a:buClr>
                <a:srgbClr val="FF0000"/>
              </a:buClr>
              <a:buNone/>
              <a:tabLst>
                <a:tab pos="984250" algn="l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Multi-</a:t>
            </a:r>
            <a:r>
              <a:rPr lang="en-US" b="1" dirty="0" smtClean="0">
                <a:solidFill>
                  <a:srgbClr val="1D3D93"/>
                </a:solidFill>
              </a:rPr>
              <a:t>Beneficiary Grants in Pillar I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(ITN, FET, Research Infrastructures)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Widening, </a:t>
            </a:r>
            <a:r>
              <a:rPr lang="en-US" b="1" dirty="0" err="1" smtClean="0">
                <a:solidFill>
                  <a:srgbClr val="FF0000"/>
                </a:solidFill>
              </a:rPr>
              <a:t>Euratom</a:t>
            </a:r>
            <a:endParaRPr lang="en-US" dirty="0" smtClean="0">
              <a:solidFill>
                <a:srgbClr val="FF0000"/>
              </a:solidFill>
            </a:endParaRPr>
          </a:p>
          <a:p>
            <a:pPr marL="715962" lvl="1" indent="-342900">
              <a:spcBef>
                <a:spcPts val="24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984250" algn="l"/>
              </a:tabLst>
            </a:pPr>
            <a:r>
              <a:rPr lang="en-US" sz="2800" b="1" dirty="0">
                <a:solidFill>
                  <a:srgbClr val="FF0000"/>
                </a:solidFill>
              </a:rPr>
              <a:t>CH participants </a:t>
            </a:r>
            <a:r>
              <a:rPr lang="en-US" sz="2800" b="1" dirty="0" smtClean="0">
                <a:solidFill>
                  <a:srgbClr val="FF0000"/>
                </a:solidFill>
              </a:rPr>
              <a:t>= AC participants</a:t>
            </a:r>
            <a:r>
              <a:rPr lang="en-US" sz="2800" dirty="0">
                <a:solidFill>
                  <a:srgbClr val="1D3D93"/>
                </a:solidFill>
              </a:rPr>
              <a:t> </a:t>
            </a:r>
            <a:r>
              <a:rPr lang="en-US" sz="2800" dirty="0" smtClean="0">
                <a:solidFill>
                  <a:srgbClr val="1D3D93"/>
                </a:solidFill>
              </a:rPr>
              <a:t>in calls with deadlines after 15 Sept 2014</a:t>
            </a:r>
            <a:endParaRPr lang="en-US" sz="2800" dirty="0">
              <a:solidFill>
                <a:schemeClr val="tx2"/>
              </a:solidFill>
            </a:endParaRPr>
          </a:p>
          <a:p>
            <a:pPr marL="87312" indent="0">
              <a:spcBef>
                <a:spcPts val="800"/>
              </a:spcBef>
              <a:buClr>
                <a:srgbClr val="FF0000"/>
              </a:buClr>
              <a:buNone/>
              <a:tabLst>
                <a:tab pos="98425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00"/>
          <a:stretch/>
        </p:blipFill>
        <p:spPr bwMode="auto">
          <a:xfrm>
            <a:off x="7236296" y="5248410"/>
            <a:ext cx="1872208" cy="14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188640"/>
            <a:ext cx="7350520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1D3D93"/>
                </a:solidFill>
                <a:latin typeface="Lucida Sans" panose="020B060203050402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Consequences of Partial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57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55576" y="1196752"/>
            <a:ext cx="7992888" cy="51265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1D3D93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1D3D9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Lucida Sans" panose="020B06020305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7312" indent="0">
              <a:spcBef>
                <a:spcPts val="1200"/>
              </a:spcBef>
              <a:buNone/>
              <a:tabLst>
                <a:tab pos="984250" algn="l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Mono</a:t>
            </a:r>
            <a:r>
              <a:rPr lang="en-US" b="1" dirty="0" smtClean="0">
                <a:solidFill>
                  <a:srgbClr val="1D3D93"/>
                </a:solidFill>
              </a:rPr>
              <a:t>-beneficiary grants in </a:t>
            </a:r>
            <a:r>
              <a:rPr lang="en-US" b="1" dirty="0" smtClean="0">
                <a:solidFill>
                  <a:srgbClr val="FF0000"/>
                </a:solidFill>
              </a:rPr>
              <a:t>Pillar I (ERC, MSCA)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 marL="373062" lvl="1">
              <a:spcBef>
                <a:spcPts val="800"/>
              </a:spcBef>
              <a:buFont typeface="Wingdings" panose="05000000000000000000" pitchFamily="2" charset="2"/>
              <a:buChar char="§"/>
              <a:tabLst>
                <a:tab pos="984250" algn="l"/>
              </a:tabLst>
            </a:pPr>
            <a:r>
              <a:rPr lang="en-US" b="1" dirty="0">
                <a:solidFill>
                  <a:srgbClr val="FF0000"/>
                </a:solidFill>
              </a:rPr>
              <a:t>CH participants = AC participants</a:t>
            </a:r>
            <a:r>
              <a:rPr lang="en-US" dirty="0">
                <a:solidFill>
                  <a:srgbClr val="1D3D93"/>
                </a:solidFill>
              </a:rPr>
              <a:t> in calls with deadlines after 15 Sept 2014</a:t>
            </a:r>
            <a:endParaRPr lang="en-US" dirty="0">
              <a:solidFill>
                <a:schemeClr val="tx2"/>
              </a:solidFill>
            </a:endParaRPr>
          </a:p>
          <a:p>
            <a:pPr marL="373062" indent="-285750">
              <a:spcBef>
                <a:spcPts val="800"/>
              </a:spcBef>
              <a:tabLst>
                <a:tab pos="984250" algn="l"/>
              </a:tabLst>
            </a:pPr>
            <a:r>
              <a:rPr lang="en-GB" sz="2400" b="1" dirty="0" smtClean="0">
                <a:solidFill>
                  <a:srgbClr val="FF0000"/>
                </a:solidFill>
              </a:rPr>
              <a:t>ERC grants </a:t>
            </a:r>
            <a:r>
              <a:rPr lang="en-GB" sz="2400" dirty="0" smtClean="0">
                <a:solidFill>
                  <a:schemeClr val="tx2"/>
                </a:solidFill>
              </a:rPr>
              <a:t>obtained in H2020 calls with a deadline </a:t>
            </a:r>
            <a:r>
              <a:rPr lang="en-GB" sz="2400" b="1" dirty="0" smtClean="0">
                <a:solidFill>
                  <a:schemeClr val="tx2"/>
                </a:solidFill>
              </a:rPr>
              <a:t>before</a:t>
            </a:r>
            <a:r>
              <a:rPr lang="en-GB" sz="2400" dirty="0" smtClean="0">
                <a:solidFill>
                  <a:schemeClr val="tx2"/>
                </a:solidFill>
              </a:rPr>
              <a:t> 15 September 2014:</a:t>
            </a:r>
          </a:p>
          <a:p>
            <a:pPr marL="658812" lvl="1"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984250" algn="l"/>
              </a:tabLst>
            </a:pPr>
            <a:r>
              <a:rPr lang="en-GB" dirty="0" smtClean="0">
                <a:solidFill>
                  <a:schemeClr val="tx2"/>
                </a:solidFill>
              </a:rPr>
              <a:t>No portability to CH Host Institution!</a:t>
            </a:r>
          </a:p>
          <a:p>
            <a:pPr marL="0" indent="0">
              <a:spcBef>
                <a:spcPts val="800"/>
              </a:spcBef>
              <a:buClr>
                <a:srgbClr val="FF0000"/>
              </a:buClr>
              <a:buNone/>
              <a:tabLst>
                <a:tab pos="984250" algn="l"/>
              </a:tabLst>
            </a:pPr>
            <a:endParaRPr lang="en-GB" sz="26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800"/>
              </a:spcBef>
              <a:buClr>
                <a:srgbClr val="FF0000"/>
              </a:buClr>
              <a:buNone/>
              <a:tabLst>
                <a:tab pos="984250" algn="l"/>
              </a:tabLst>
            </a:pPr>
            <a:r>
              <a:rPr lang="en-US" b="1" dirty="0">
                <a:solidFill>
                  <a:srgbClr val="FF0000"/>
                </a:solidFill>
              </a:rPr>
              <a:t>Mono</a:t>
            </a:r>
            <a:r>
              <a:rPr lang="en-US" b="1" dirty="0">
                <a:solidFill>
                  <a:srgbClr val="1D3D93"/>
                </a:solidFill>
              </a:rPr>
              <a:t>-beneficiary grants in </a:t>
            </a:r>
            <a:r>
              <a:rPr lang="en-US" b="1" dirty="0" smtClean="0">
                <a:solidFill>
                  <a:srgbClr val="FF0000"/>
                </a:solidFill>
              </a:rPr>
              <a:t>Pillars II &amp; III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tabLst>
                <a:tab pos="984250" algn="l"/>
              </a:tabLst>
            </a:pPr>
            <a:r>
              <a:rPr lang="en-US" sz="2400" b="1" dirty="0">
                <a:solidFill>
                  <a:srgbClr val="FF0000"/>
                </a:solidFill>
              </a:rPr>
              <a:t>SME </a:t>
            </a:r>
            <a:r>
              <a:rPr lang="en-US" sz="2400" b="1" dirty="0" smtClean="0">
                <a:solidFill>
                  <a:srgbClr val="FF0000"/>
                </a:solidFill>
              </a:rPr>
              <a:t>Instrument: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1D3D93"/>
                </a:solidFill>
              </a:rPr>
              <a:t>CH participants neither eligible nor funded nationally</a:t>
            </a:r>
            <a:endParaRPr lang="en-US" sz="2400" b="1" dirty="0">
              <a:solidFill>
                <a:srgbClr val="1D3D93"/>
              </a:solidFill>
            </a:endParaRPr>
          </a:p>
          <a:p>
            <a:pPr marL="0" indent="0">
              <a:spcBef>
                <a:spcPts val="800"/>
              </a:spcBef>
              <a:buClr>
                <a:srgbClr val="FF0000"/>
              </a:buClr>
              <a:buNone/>
              <a:tabLst>
                <a:tab pos="984250" algn="l"/>
              </a:tabLst>
            </a:pPr>
            <a:endParaRPr lang="en-GB" sz="2600" dirty="0">
              <a:solidFill>
                <a:schemeClr val="tx2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00"/>
          <a:stretch/>
        </p:blipFill>
        <p:spPr bwMode="auto">
          <a:xfrm>
            <a:off x="7236296" y="3429000"/>
            <a:ext cx="1872208" cy="14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88640"/>
            <a:ext cx="7350520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1D3D93"/>
                </a:solidFill>
                <a:latin typeface="Lucida Sans" panose="020B060203050402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Consequences of Partial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Please note</a:t>
            </a:r>
            <a:r>
              <a:rPr lang="en-GB" dirty="0" smtClean="0"/>
              <a:t>:</a:t>
            </a:r>
          </a:p>
          <a:p>
            <a:r>
              <a:rPr lang="en-GB" dirty="0" smtClean="0"/>
              <a:t>The current situation of CH with regard to H2020 (partial association &amp; 3</a:t>
            </a:r>
            <a:r>
              <a:rPr lang="en-GB" baseline="30000" dirty="0" smtClean="0"/>
              <a:t>rd</a:t>
            </a:r>
            <a:r>
              <a:rPr lang="en-GB" dirty="0" smtClean="0"/>
              <a:t>-country status) is still considered to be </a:t>
            </a:r>
            <a:r>
              <a:rPr lang="en-GB" b="1" dirty="0" smtClean="0"/>
              <a:t>transitional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CH is still </a:t>
            </a:r>
            <a:r>
              <a:rPr lang="en-GB" dirty="0" smtClean="0"/>
              <a:t>aiming to become associated to H2020 as of 1 January 2017.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00"/>
          <a:stretch/>
        </p:blipFill>
        <p:spPr bwMode="auto">
          <a:xfrm>
            <a:off x="7236296" y="764704"/>
            <a:ext cx="1872208" cy="14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eck 8"/>
          <p:cNvSpPr/>
          <p:nvPr/>
        </p:nvSpPr>
        <p:spPr>
          <a:xfrm>
            <a:off x="-34171" y="0"/>
            <a:ext cx="25152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sz="1400" dirty="0" smtClean="0">
                <a:latin typeface="Lucida Sans" panose="020B0602030504020204" pitchFamily="34" charset="0"/>
              </a:rPr>
              <a:t>pro memoria</a:t>
            </a:r>
            <a:endParaRPr lang="en-US" sz="1400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92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more information 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388" y="1628800"/>
            <a:ext cx="8763000" cy="5116884"/>
          </a:xfrm>
        </p:spPr>
        <p:txBody>
          <a:bodyPr>
            <a:normAutofit/>
          </a:bodyPr>
          <a:lstStyle/>
          <a:p>
            <a:r>
              <a:rPr lang="en-GB" sz="2800" dirty="0" smtClean="0">
                <a:hlinkClick r:id="rId3"/>
              </a:rPr>
              <a:t>Dedicated </a:t>
            </a:r>
            <a:r>
              <a:rPr lang="en-GB" sz="2800" dirty="0" err="1" smtClean="0">
                <a:hlinkClick r:id="rId3"/>
              </a:rPr>
              <a:t>Euresearch</a:t>
            </a:r>
            <a:r>
              <a:rPr lang="en-GB" sz="2800" dirty="0" smtClean="0">
                <a:hlinkClick r:id="rId3"/>
              </a:rPr>
              <a:t> Website </a:t>
            </a:r>
            <a:br>
              <a:rPr lang="en-GB" sz="2800" dirty="0" smtClean="0">
                <a:hlinkClick r:id="rId3"/>
              </a:rPr>
            </a:br>
            <a:r>
              <a:rPr lang="en-GB" sz="2800" dirty="0" smtClean="0">
                <a:hlinkClick r:id="rId3"/>
              </a:rPr>
              <a:t>on CH in H2020 </a:t>
            </a:r>
            <a:r>
              <a:rPr lang="en-GB" sz="2800" dirty="0" smtClean="0"/>
              <a:t>(latest political </a:t>
            </a:r>
            <a:br>
              <a:rPr lang="en-GB" sz="2800" dirty="0" smtClean="0"/>
            </a:br>
            <a:r>
              <a:rPr lang="en-GB" sz="2800" dirty="0" smtClean="0"/>
              <a:t>developments)</a:t>
            </a:r>
          </a:p>
          <a:p>
            <a:pPr>
              <a:spcBef>
                <a:spcPts val="1800"/>
              </a:spcBef>
            </a:pPr>
            <a:r>
              <a:rPr lang="en-GB" sz="2800" dirty="0" err="1" smtClean="0">
                <a:hlinkClick r:id="rId4"/>
              </a:rPr>
              <a:t>Euresearch</a:t>
            </a:r>
            <a:r>
              <a:rPr lang="en-GB" sz="2800" dirty="0" smtClean="0">
                <a:hlinkClick r:id="rId4"/>
              </a:rPr>
              <a:t> FAQ</a:t>
            </a:r>
            <a:r>
              <a:rPr lang="en-GB" sz="2800" dirty="0" smtClean="0"/>
              <a:t> on practical questions</a:t>
            </a:r>
          </a:p>
          <a:p>
            <a:pPr>
              <a:spcBef>
                <a:spcPts val="1800"/>
              </a:spcBef>
            </a:pPr>
            <a:r>
              <a:rPr lang="en-GB" sz="2800" dirty="0" smtClean="0">
                <a:hlinkClick r:id="rId5"/>
              </a:rPr>
              <a:t>Applications for CH National Funding</a:t>
            </a:r>
            <a:endParaRPr lang="en-GB" sz="2800" dirty="0" smtClean="0"/>
          </a:p>
          <a:p>
            <a:pPr>
              <a:spcBef>
                <a:spcPts val="1800"/>
              </a:spcBef>
            </a:pPr>
            <a:r>
              <a:rPr lang="en-GB" sz="2800" dirty="0" smtClean="0"/>
              <a:t>or contact me:</a:t>
            </a:r>
            <a:br>
              <a:rPr lang="en-GB" sz="2800" dirty="0" smtClean="0"/>
            </a:br>
            <a:r>
              <a:rPr lang="en-GB" sz="2800" dirty="0" smtClean="0">
                <a:hlinkClick r:id="rId6"/>
              </a:rPr>
              <a:t>regina.schneider@euresearch.ch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+41 / 31 / 380 60 02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ContactUs-1_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685" y="4653136"/>
            <a:ext cx="2302771" cy="1535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053" y="779429"/>
            <a:ext cx="2884451" cy="2361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132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159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Switzerland in  Horizon 2020</vt:lpstr>
      <vt:lpstr>Timeline: Status of Switzerland in Horizon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more information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Minna Daepp</dc:creator>
  <cp:lastModifiedBy>LEROY Isabelle (RTD)</cp:lastModifiedBy>
  <cp:revision>77</cp:revision>
  <cp:lastPrinted>2014-04-28T14:43:45Z</cp:lastPrinted>
  <dcterms:created xsi:type="dcterms:W3CDTF">2014-01-06T08:24:20Z</dcterms:created>
  <dcterms:modified xsi:type="dcterms:W3CDTF">2014-11-07T15:14:20Z</dcterms:modified>
</cp:coreProperties>
</file>